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4" r:id="rId4"/>
    <p:sldId id="284" r:id="rId5"/>
    <p:sldId id="271" r:id="rId6"/>
    <p:sldId id="272" r:id="rId7"/>
    <p:sldId id="273" r:id="rId8"/>
    <p:sldId id="275" r:id="rId9"/>
    <p:sldId id="276" r:id="rId10"/>
    <p:sldId id="265" r:id="rId11"/>
    <p:sldId id="278" r:id="rId12"/>
    <p:sldId id="279" r:id="rId13"/>
    <p:sldId id="277" r:id="rId14"/>
    <p:sldId id="269" r:id="rId15"/>
    <p:sldId id="267" r:id="rId16"/>
    <p:sldId id="268" r:id="rId17"/>
    <p:sldId id="270" r:id="rId18"/>
    <p:sldId id="281" r:id="rId19"/>
    <p:sldId id="266" r:id="rId20"/>
    <p:sldId id="263" r:id="rId21"/>
    <p:sldId id="260" r:id="rId22"/>
    <p:sldId id="262" r:id="rId23"/>
    <p:sldId id="261" r:id="rId24"/>
    <p:sldId id="274" r:id="rId25"/>
    <p:sldId id="280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436"/>
    <a:srgbClr val="29ADFF"/>
    <a:srgbClr val="FFF1E8"/>
    <a:srgbClr val="C2C3C7"/>
    <a:srgbClr val="FF76A7"/>
    <a:srgbClr val="83769C"/>
    <a:srgbClr val="FFEC27"/>
    <a:srgbClr val="FFA300"/>
    <a:srgbClr val="2A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 sz="4800">
                <a:solidFill>
                  <a:srgbClr val="FFA300"/>
                </a:solidFill>
                <a:effectLst>
                  <a:outerShdw dist="2159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5000"/>
              </a:lnSpc>
              <a:buClr>
                <a:srgbClr val="83769C"/>
              </a:buClr>
              <a:buSzPct val="120000"/>
              <a:buFont typeface="Wingdings" panose="05000000000000000000" pitchFamily="2" charset="2"/>
              <a:buChar char="§"/>
              <a:defRPr sz="3000">
                <a:solidFill>
                  <a:srgbClr val="FFF1E8"/>
                </a:solidFill>
                <a:effectLst>
                  <a:outerShdw dist="2032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2EFC-D754-45B4-A725-A29A3A820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366" y="1026082"/>
            <a:ext cx="7914861" cy="2621685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76A7"/>
                </a:solidFill>
                <a:effectLst>
                  <a:outerShdw dist="2286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Atelier PICO-8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B9AB4-955F-4E59-9BA9-864234D09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Par </a:t>
            </a:r>
            <a:r>
              <a:rPr lang="en-GB" dirty="0" err="1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nusan</a:t>
            </a:r>
            <a:r>
              <a:rPr lang="en-GB" dirty="0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 &amp; sam </a:t>
            </a:r>
            <a:r>
              <a:rPr lang="en-GB" dirty="0" err="1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hocevar</a:t>
            </a:r>
            <a:endParaRPr lang="en-GB" dirty="0">
              <a:solidFill>
                <a:srgbClr val="2AB2FF"/>
              </a:solidFill>
              <a:effectLst>
                <a:outerShdw dist="165100" dir="2700000" algn="tl" rotWithShape="0">
                  <a:prstClr val="black"/>
                </a:outerShdw>
              </a:effectLst>
              <a:latin typeface="Zepto-8" panose="00000400000000000000" pitchFamily="2" charset="-128"/>
              <a:ea typeface="Zepto-8" panose="00000400000000000000" pitchFamily="2" charset="-128"/>
            </a:endParaRPr>
          </a:p>
          <a:p>
            <a:r>
              <a:rPr lang="en-GB" dirty="0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Cookie Party - 26 </a:t>
            </a:r>
            <a:r>
              <a:rPr lang="en-GB" dirty="0" err="1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octobre</a:t>
            </a:r>
            <a:r>
              <a:rPr lang="en-GB" dirty="0">
                <a:solidFill>
                  <a:srgbClr val="2AB2FF"/>
                </a:solidFill>
                <a:effectLst>
                  <a:outerShdw dist="165100" dir="2700000" algn="tl" rotWithShape="0">
                    <a:prstClr val="black"/>
                  </a:outerShdw>
                </a:effectLst>
                <a:latin typeface="Zepto-8" panose="00000400000000000000" pitchFamily="2" charset="-128"/>
                <a:ea typeface="Zepto-8" panose="00000400000000000000" pitchFamily="2" charset="-128"/>
              </a:rPr>
              <a:t>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5A0C2-0678-4F9F-AB7E-28CB78D4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687" y="823163"/>
            <a:ext cx="1808207" cy="1808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D38CD0-5DDA-43E5-94BD-0381FDFD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247" y="2947993"/>
            <a:ext cx="1829387" cy="18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9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6F7A-F582-42EF-9C1A-8B1F355B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</a:t>
            </a:r>
            <a:r>
              <a:rPr lang="en-GB" dirty="0" err="1"/>
              <a:t>syntaxe</a:t>
            </a:r>
            <a:r>
              <a:rPr lang="en-GB" dirty="0"/>
              <a:t>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D6A7-8A71-4CF2-9254-3B68DDD4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=</a:t>
            </a:r>
            <a:r>
              <a:rPr lang="en-GB" dirty="0">
                <a:solidFill>
                  <a:srgbClr val="29ADFF"/>
                </a:solidFill>
              </a:rPr>
              <a:t>2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P</a:t>
            </a:r>
            <a:r>
              <a:rPr lang="en-GB" dirty="0"/>
              <a:t>=</a:t>
            </a:r>
            <a:r>
              <a:rPr lang="en-GB" dirty="0">
                <a:solidFill>
                  <a:srgbClr val="C2C3C7"/>
                </a:solidFill>
              </a:rPr>
              <a:t>F</a:t>
            </a:r>
            <a:r>
              <a:rPr lang="en-GB" dirty="0"/>
              <a:t>(</a:t>
            </a:r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)</a:t>
            </a:r>
            <a:r>
              <a:rPr lang="en-GB" dirty="0">
                <a:solidFill>
                  <a:srgbClr val="C2C3C7"/>
                </a:solidFill>
              </a:rPr>
              <a:t>Z</a:t>
            </a:r>
            <a:r>
              <a:rPr lang="en-GB" dirty="0"/>
              <a:t>=</a:t>
            </a:r>
            <a:r>
              <a:rPr lang="en-GB" dirty="0">
                <a:solidFill>
                  <a:srgbClr val="29ADFF"/>
                </a:solidFill>
              </a:rPr>
              <a:t>3.5</a:t>
            </a:r>
          </a:p>
          <a:p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B</a:t>
            </a:r>
            <a:r>
              <a:rPr lang="en-GB" dirty="0"/>
              <a:t>=</a:t>
            </a:r>
            <a:r>
              <a:rPr lang="en-GB" dirty="0">
                <a:solidFill>
                  <a:srgbClr val="29ADFF"/>
                </a:solidFill>
              </a:rPr>
              <a:t>12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+</a:t>
            </a:r>
            <a:r>
              <a:rPr lang="en-GB" dirty="0">
                <a:solidFill>
                  <a:srgbClr val="29ADFF"/>
                </a:solidFill>
              </a:rPr>
              <a:t>5</a:t>
            </a:r>
          </a:p>
          <a:p>
            <a:r>
              <a:rPr lang="en-GB" dirty="0"/>
              <a:t>pas </a:t>
            </a:r>
            <a:r>
              <a:rPr lang="en-GB" dirty="0" err="1"/>
              <a:t>besoin</a:t>
            </a:r>
            <a:r>
              <a:rPr lang="en-GB" dirty="0"/>
              <a:t> de ";"</a:t>
            </a:r>
          </a:p>
          <a:p>
            <a:r>
              <a:rPr lang="en-GB" dirty="0">
                <a:solidFill>
                  <a:srgbClr val="FF76A7"/>
                </a:solidFill>
              </a:rPr>
              <a:t>END</a:t>
            </a:r>
            <a:r>
              <a:rPr lang="en-GB" dirty="0"/>
              <a:t> pour </a:t>
            </a:r>
            <a:r>
              <a:rPr lang="en-GB" dirty="0" err="1"/>
              <a:t>finir</a:t>
            </a:r>
            <a:r>
              <a:rPr lang="en-GB" dirty="0"/>
              <a:t> un bloc</a:t>
            </a:r>
          </a:p>
          <a:p>
            <a:r>
              <a:rPr lang="en-GB" dirty="0">
                <a:solidFill>
                  <a:srgbClr val="83769C"/>
                </a:solidFill>
              </a:rPr>
              <a:t>-- </a:t>
            </a:r>
            <a:r>
              <a:rPr lang="en-GB" dirty="0" err="1">
                <a:solidFill>
                  <a:srgbClr val="83769C"/>
                </a:solidFill>
              </a:rPr>
              <a:t>commentaires</a:t>
            </a:r>
            <a:endParaRPr lang="en-GB" dirty="0">
              <a:solidFill>
                <a:srgbClr val="83769C"/>
              </a:solidFill>
            </a:endParaRPr>
          </a:p>
          <a:p>
            <a:r>
              <a:rPr lang="en-GB" dirty="0">
                <a:solidFill>
                  <a:srgbClr val="83769C"/>
                </a:solidFill>
              </a:rPr>
              <a:t>// </a:t>
            </a:r>
            <a:r>
              <a:rPr lang="en-GB" dirty="0" err="1">
                <a:solidFill>
                  <a:srgbClr val="83769C"/>
                </a:solidFill>
              </a:rPr>
              <a:t>marche</a:t>
            </a:r>
            <a:r>
              <a:rPr lang="en-GB" dirty="0">
                <a:solidFill>
                  <a:srgbClr val="83769C"/>
                </a:solidFill>
              </a:rPr>
              <a:t> </a:t>
            </a:r>
            <a:r>
              <a:rPr lang="en-GB" dirty="0" err="1">
                <a:solidFill>
                  <a:srgbClr val="83769C"/>
                </a:solidFill>
              </a:rPr>
              <a:t>aussi</a:t>
            </a:r>
            <a:endParaRPr lang="en-GB" dirty="0">
              <a:solidFill>
                <a:srgbClr val="8376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61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6F7A-F582-42EF-9C1A-8B1F355B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</a:t>
            </a:r>
            <a:r>
              <a:rPr lang="en-GB" dirty="0" err="1"/>
              <a:t>syntaxe</a:t>
            </a:r>
            <a:r>
              <a:rPr lang="en-GB" dirty="0"/>
              <a:t>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D6A7-8A71-4CF2-9254-3B68DDD4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FF76A7"/>
                </a:solidFill>
              </a:rPr>
              <a:t>IF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==</a:t>
            </a:r>
            <a:r>
              <a:rPr lang="en-GB" dirty="0">
                <a:solidFill>
                  <a:srgbClr val="29ADFF"/>
                </a:solidFill>
              </a:rPr>
              <a:t>1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THEN</a:t>
            </a:r>
            <a:r>
              <a:rPr lang="en-GB" dirty="0">
                <a:solidFill>
                  <a:srgbClr val="83769C"/>
                </a:solidFill>
              </a:rPr>
              <a:t> *****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FF76A7"/>
                </a:solidFill>
              </a:rPr>
              <a:t>IF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==</a:t>
            </a:r>
            <a:r>
              <a:rPr lang="en-GB" dirty="0">
                <a:solidFill>
                  <a:srgbClr val="29ADFF"/>
                </a:solidFill>
              </a:rPr>
              <a:t>1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THEN</a:t>
            </a:r>
            <a:r>
              <a:rPr lang="en-GB" dirty="0"/>
              <a:t> </a:t>
            </a:r>
            <a:r>
              <a:rPr lang="en-GB" dirty="0">
                <a:solidFill>
                  <a:srgbClr val="83769C"/>
                </a:solidFill>
              </a:rPr>
              <a:t>*****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>
                <a:solidFill>
                  <a:srgbClr val="FF76A7"/>
                </a:solidFill>
              </a:rPr>
              <a:t>ELSE</a:t>
            </a:r>
            <a:r>
              <a:rPr lang="en-GB" dirty="0"/>
              <a:t> </a:t>
            </a:r>
            <a:r>
              <a:rPr lang="en-GB" dirty="0">
                <a:solidFill>
                  <a:srgbClr val="83769C"/>
                </a:solidFill>
              </a:rPr>
              <a:t>*****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FF76A7"/>
                </a:solidFill>
              </a:rPr>
              <a:t>IF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==</a:t>
            </a:r>
            <a:r>
              <a:rPr lang="en-GB" dirty="0">
                <a:solidFill>
                  <a:srgbClr val="29ADFF"/>
                </a:solidFill>
              </a:rPr>
              <a:t>1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THEN</a:t>
            </a:r>
            <a:r>
              <a:rPr lang="en-GB" dirty="0"/>
              <a:t> </a:t>
            </a:r>
            <a:r>
              <a:rPr lang="en-GB" dirty="0">
                <a:solidFill>
                  <a:srgbClr val="83769C"/>
                </a:solidFill>
              </a:rPr>
              <a:t>*****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>
                <a:solidFill>
                  <a:srgbClr val="FF76A7"/>
                </a:solidFill>
              </a:rPr>
              <a:t>ELSEIF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==</a:t>
            </a:r>
            <a:r>
              <a:rPr lang="en-GB" dirty="0">
                <a:solidFill>
                  <a:srgbClr val="29ADFF"/>
                </a:solidFill>
              </a:rPr>
              <a:t>2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THEN</a:t>
            </a:r>
            <a:r>
              <a:rPr lang="en-GB" dirty="0"/>
              <a:t> </a:t>
            </a:r>
            <a:r>
              <a:rPr lang="en-GB" dirty="0">
                <a:solidFill>
                  <a:srgbClr val="83769C"/>
                </a:solidFill>
              </a:rPr>
              <a:t>*****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>
                <a:solidFill>
                  <a:srgbClr val="FF76A7"/>
                </a:solidFill>
              </a:rPr>
              <a:t>ELSE</a:t>
            </a:r>
            <a:r>
              <a:rPr lang="en-GB" dirty="0"/>
              <a:t> </a:t>
            </a:r>
            <a:r>
              <a:rPr lang="en-GB" dirty="0">
                <a:solidFill>
                  <a:srgbClr val="83769C"/>
                </a:solidFill>
              </a:rPr>
              <a:t>*****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FF76A7"/>
                </a:solidFill>
              </a:rPr>
              <a:t>IF</a:t>
            </a:r>
            <a:r>
              <a:rPr lang="en-GB" dirty="0"/>
              <a:t> (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==</a:t>
            </a:r>
            <a:r>
              <a:rPr lang="en-GB" dirty="0">
                <a:solidFill>
                  <a:srgbClr val="29ADFF"/>
                </a:solidFill>
              </a:rPr>
              <a:t>1</a:t>
            </a:r>
            <a:r>
              <a:rPr lang="en-GB" dirty="0"/>
              <a:t>)</a:t>
            </a:r>
            <a:r>
              <a:rPr lang="en-GB" dirty="0">
                <a:solidFill>
                  <a:srgbClr val="29ADFF"/>
                </a:solidFill>
              </a:rPr>
              <a:t> </a:t>
            </a:r>
            <a:r>
              <a:rPr lang="en-GB" dirty="0">
                <a:solidFill>
                  <a:srgbClr val="83769C"/>
                </a:solidFill>
              </a:rPr>
              <a:t>*****</a:t>
            </a:r>
            <a:endParaRPr lang="en-GB" dirty="0">
              <a:solidFill>
                <a:srgbClr val="FF76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9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6F7A-F582-42EF-9C1A-8B1F355B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</a:t>
            </a:r>
            <a:r>
              <a:rPr lang="en-GB" dirty="0" err="1"/>
              <a:t>syntaxe</a:t>
            </a:r>
            <a:r>
              <a:rPr lang="en-GB" dirty="0"/>
              <a:t>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D6A7-8A71-4CF2-9254-3B68DDD4E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97115" cy="419548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76A7"/>
                </a:solidFill>
              </a:rPr>
              <a:t>FOR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=</a:t>
            </a:r>
            <a:r>
              <a:rPr lang="en-GB" dirty="0">
                <a:solidFill>
                  <a:srgbClr val="29ADFF"/>
                </a:solidFill>
              </a:rPr>
              <a:t>1</a:t>
            </a:r>
            <a:r>
              <a:rPr lang="en-GB" dirty="0"/>
              <a:t>,</a:t>
            </a:r>
            <a:r>
              <a:rPr lang="en-GB" dirty="0">
                <a:solidFill>
                  <a:srgbClr val="29ADFF"/>
                </a:solidFill>
              </a:rPr>
              <a:t>10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DO</a:t>
            </a:r>
            <a:r>
              <a:rPr lang="en-GB" dirty="0">
                <a:solidFill>
                  <a:srgbClr val="83769C"/>
                </a:solidFill>
              </a:rPr>
              <a:t> *****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FF76A7"/>
                </a:solidFill>
              </a:rPr>
              <a:t>FOR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=</a:t>
            </a:r>
            <a:r>
              <a:rPr lang="en-GB" dirty="0">
                <a:solidFill>
                  <a:srgbClr val="29ADFF"/>
                </a:solidFill>
              </a:rPr>
              <a:t>10</a:t>
            </a:r>
            <a:r>
              <a:rPr lang="en-GB" dirty="0"/>
              <a:t>,</a:t>
            </a:r>
            <a:r>
              <a:rPr lang="en-GB" dirty="0">
                <a:solidFill>
                  <a:srgbClr val="29ADFF"/>
                </a:solidFill>
              </a:rPr>
              <a:t>1</a:t>
            </a:r>
            <a:r>
              <a:rPr lang="en-GB" dirty="0"/>
              <a:t>,-</a:t>
            </a:r>
            <a:r>
              <a:rPr lang="en-GB" dirty="0">
                <a:solidFill>
                  <a:srgbClr val="29ADFF"/>
                </a:solidFill>
              </a:rPr>
              <a:t>1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DO</a:t>
            </a:r>
            <a:r>
              <a:rPr lang="en-GB" dirty="0">
                <a:solidFill>
                  <a:srgbClr val="83769C"/>
                </a:solidFill>
              </a:rPr>
              <a:t> *****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FF76A7"/>
                </a:solidFill>
              </a:rPr>
              <a:t>WHILE </a:t>
            </a:r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&lt;</a:t>
            </a:r>
            <a:r>
              <a:rPr lang="en-GB" dirty="0">
                <a:solidFill>
                  <a:srgbClr val="29ADFF"/>
                </a:solidFill>
              </a:rPr>
              <a:t>10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DO</a:t>
            </a:r>
            <a:r>
              <a:rPr lang="en-GB" dirty="0">
                <a:solidFill>
                  <a:srgbClr val="83769C"/>
                </a:solidFill>
              </a:rPr>
              <a:t> *****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FF76A7"/>
                </a:solidFill>
              </a:rPr>
              <a:t>REPEAT</a:t>
            </a:r>
            <a:r>
              <a:rPr lang="en-GB" dirty="0">
                <a:solidFill>
                  <a:srgbClr val="83769C"/>
                </a:solidFill>
              </a:rPr>
              <a:t> *****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UNTIL </a:t>
            </a:r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==</a:t>
            </a:r>
            <a:r>
              <a:rPr lang="en-GB" dirty="0">
                <a:solidFill>
                  <a:srgbClr val="29ADFF"/>
                </a:solidFill>
              </a:rPr>
              <a:t>10 </a:t>
            </a:r>
            <a:r>
              <a:rPr lang="en-GB" dirty="0">
                <a:solidFill>
                  <a:srgbClr val="FF76A7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006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6F7A-F582-42EF-9C1A-8B1F355B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</a:t>
            </a:r>
            <a:r>
              <a:rPr lang="en-GB" dirty="0" err="1"/>
              <a:t>nombres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D6A7-8A71-4CF2-9254-3B68DDD4E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?</a:t>
            </a:r>
            <a:r>
              <a:rPr lang="en-GB" dirty="0">
                <a:solidFill>
                  <a:srgbClr val="29ADFF"/>
                </a:solidFill>
              </a:rPr>
              <a:t>123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29ADFF"/>
                </a:solidFill>
              </a:rPr>
              <a:t>1.5</a:t>
            </a:r>
            <a:r>
              <a:rPr lang="en-GB" dirty="0"/>
              <a:t>+</a:t>
            </a:r>
            <a:r>
              <a:rPr lang="en-GB" dirty="0">
                <a:solidFill>
                  <a:srgbClr val="29ADFF"/>
                </a:solidFill>
              </a:rPr>
              <a:t>12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00E436"/>
                </a:solidFill>
              </a:rPr>
              <a:t>MAX</a:t>
            </a:r>
            <a:r>
              <a:rPr lang="en-GB" dirty="0"/>
              <a:t>(</a:t>
            </a:r>
            <a:r>
              <a:rPr lang="en-GB" dirty="0">
                <a:solidFill>
                  <a:srgbClr val="29ADFF"/>
                </a:solidFill>
              </a:rPr>
              <a:t>4</a:t>
            </a:r>
            <a:r>
              <a:rPr lang="en-GB" dirty="0"/>
              <a:t>,</a:t>
            </a:r>
            <a:r>
              <a:rPr lang="en-GB" dirty="0">
                <a:solidFill>
                  <a:srgbClr val="29ADFF"/>
                </a:solidFill>
              </a:rPr>
              <a:t>8</a:t>
            </a:r>
            <a:r>
              <a:rPr lang="en-GB" dirty="0"/>
              <a:t>)</a:t>
            </a:r>
          </a:p>
          <a:p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=</a:t>
            </a:r>
            <a:r>
              <a:rPr lang="en-GB" dirty="0">
                <a:solidFill>
                  <a:srgbClr val="29ADFF"/>
                </a:solidFill>
              </a:rPr>
              <a:t>12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B</a:t>
            </a:r>
            <a:r>
              <a:rPr lang="en-GB" dirty="0"/>
              <a:t>=</a:t>
            </a:r>
            <a:r>
              <a:rPr lang="en-GB" dirty="0">
                <a:solidFill>
                  <a:srgbClr val="29ADFF"/>
                </a:solidFill>
              </a:rPr>
              <a:t>3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/</a:t>
            </a:r>
            <a:r>
              <a:rPr lang="en-GB" dirty="0">
                <a:solidFill>
                  <a:srgbClr val="C2C3C7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1252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D7E5-0672-4CF5-B64E-58F340C4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</a:t>
            </a:r>
            <a:r>
              <a:rPr lang="en-GB" dirty="0" err="1"/>
              <a:t>mathematiques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1D39-DBB3-4430-AF5D-16F0312F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+  -  *  /  %  ^</a:t>
            </a:r>
          </a:p>
          <a:p>
            <a:r>
              <a:rPr lang="en-GB" dirty="0"/>
              <a:t>+=  -=  *=  /=</a:t>
            </a:r>
          </a:p>
          <a:p>
            <a:r>
              <a:rPr lang="en-GB" dirty="0">
                <a:solidFill>
                  <a:srgbClr val="00E436"/>
                </a:solidFill>
              </a:rPr>
              <a:t>MIN</a:t>
            </a:r>
            <a:r>
              <a:rPr lang="en-GB" dirty="0"/>
              <a:t>() </a:t>
            </a:r>
            <a:r>
              <a:rPr lang="en-GB" dirty="0">
                <a:solidFill>
                  <a:srgbClr val="00E436"/>
                </a:solidFill>
              </a:rPr>
              <a:t>MAX</a:t>
            </a:r>
            <a:r>
              <a:rPr lang="en-GB" dirty="0"/>
              <a:t>() </a:t>
            </a:r>
            <a:r>
              <a:rPr lang="en-GB" dirty="0">
                <a:solidFill>
                  <a:srgbClr val="00E436"/>
                </a:solidFill>
              </a:rPr>
              <a:t>MID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SQRT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SIN</a:t>
            </a:r>
            <a:r>
              <a:rPr lang="en-GB" dirty="0"/>
              <a:t>() </a:t>
            </a:r>
            <a:r>
              <a:rPr lang="en-GB" dirty="0">
                <a:solidFill>
                  <a:srgbClr val="00E436"/>
                </a:solidFill>
              </a:rPr>
              <a:t>COS</a:t>
            </a:r>
            <a:r>
              <a:rPr lang="en-GB" dirty="0"/>
              <a:t>() </a:t>
            </a:r>
            <a:r>
              <a:rPr lang="en-GB" dirty="0">
                <a:solidFill>
                  <a:srgbClr val="00E436"/>
                </a:solidFill>
              </a:rPr>
              <a:t>ATAN2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RND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0079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B672-094B-4879-A9CE-40D5B4EF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01C5E-A5AB-4A2B-AE1D-69A29F2B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=</a:t>
            </a:r>
            <a:r>
              <a:rPr lang="en-GB" dirty="0">
                <a:solidFill>
                  <a:srgbClr val="29ADFF"/>
                </a:solidFill>
              </a:rPr>
              <a:t>"ABCDEF"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C2C3C7"/>
                </a:solidFill>
              </a:rPr>
              <a:t>A</a:t>
            </a:r>
          </a:p>
          <a:p>
            <a:r>
              <a:rPr lang="en-GB" dirty="0"/>
              <a:t>?#</a:t>
            </a:r>
            <a:r>
              <a:rPr lang="en-GB" dirty="0">
                <a:solidFill>
                  <a:srgbClr val="C2C3C7"/>
                </a:solidFill>
              </a:rPr>
              <a:t>A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..</a:t>
            </a:r>
            <a:r>
              <a:rPr lang="en-GB" dirty="0">
                <a:solidFill>
                  <a:srgbClr val="29ADFF"/>
                </a:solidFill>
              </a:rPr>
              <a:t>12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00E436"/>
                </a:solidFill>
              </a:rPr>
              <a:t>SUB</a:t>
            </a:r>
            <a:r>
              <a:rPr lang="en-GB" dirty="0"/>
              <a:t>(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,</a:t>
            </a:r>
            <a:r>
              <a:rPr lang="en-GB" dirty="0">
                <a:solidFill>
                  <a:srgbClr val="29ADFF"/>
                </a:solidFill>
              </a:rPr>
              <a:t>2</a:t>
            </a:r>
            <a:r>
              <a:rPr lang="en-GB" dirty="0"/>
              <a:t>,</a:t>
            </a:r>
            <a:r>
              <a:rPr lang="en-GB" dirty="0">
                <a:solidFill>
                  <a:srgbClr val="29ADFF"/>
                </a:solidFill>
              </a:rPr>
              <a:t>3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038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125D-FD98-4685-9185-6C40B820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tableaux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91C8-65B9-4285-9ABD-DD10A246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={</a:t>
            </a:r>
            <a:r>
              <a:rPr lang="en-GB" dirty="0">
                <a:solidFill>
                  <a:srgbClr val="29ADFF"/>
                </a:solidFill>
              </a:rPr>
              <a:t>10</a:t>
            </a:r>
            <a:r>
              <a:rPr lang="en-GB" dirty="0"/>
              <a:t>,</a:t>
            </a:r>
            <a:r>
              <a:rPr lang="en-GB" dirty="0">
                <a:solidFill>
                  <a:srgbClr val="29ADFF"/>
                </a:solidFill>
              </a:rPr>
              <a:t>20</a:t>
            </a:r>
            <a:r>
              <a:rPr lang="en-GB" dirty="0"/>
              <a:t>,</a:t>
            </a:r>
            <a:r>
              <a:rPr lang="en-GB" dirty="0">
                <a:solidFill>
                  <a:srgbClr val="29ADFF"/>
                </a:solidFill>
              </a:rPr>
              <a:t>30</a:t>
            </a:r>
            <a:r>
              <a:rPr lang="en-GB" dirty="0"/>
              <a:t>}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[</a:t>
            </a:r>
            <a:r>
              <a:rPr lang="en-GB" dirty="0">
                <a:solidFill>
                  <a:srgbClr val="29ADFF"/>
                </a:solidFill>
              </a:rPr>
              <a:t>1</a:t>
            </a:r>
            <a:r>
              <a:rPr lang="en-GB" dirty="0"/>
              <a:t>]</a:t>
            </a:r>
          </a:p>
          <a:p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[</a:t>
            </a:r>
            <a:r>
              <a:rPr lang="en-GB" dirty="0">
                <a:solidFill>
                  <a:srgbClr val="29ADFF"/>
                </a:solidFill>
              </a:rPr>
              <a:t>2</a:t>
            </a:r>
            <a:r>
              <a:rPr lang="en-GB" dirty="0"/>
              <a:t>]=</a:t>
            </a:r>
            <a:r>
              <a:rPr lang="en-GB" dirty="0">
                <a:solidFill>
                  <a:srgbClr val="29ADFF"/>
                </a:solidFill>
              </a:rPr>
              <a:t>"ABC"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[</a:t>
            </a:r>
            <a:r>
              <a:rPr lang="en-GB" dirty="0">
                <a:solidFill>
                  <a:srgbClr val="29ADFF"/>
                </a:solidFill>
              </a:rPr>
              <a:t>2</a:t>
            </a:r>
            <a:r>
              <a:rPr lang="en-GB" dirty="0"/>
              <a:t>]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[</a:t>
            </a:r>
            <a:r>
              <a:rPr lang="en-GB" dirty="0">
                <a:solidFill>
                  <a:srgbClr val="29ADFF"/>
                </a:solidFill>
              </a:rPr>
              <a:t>4</a:t>
            </a:r>
            <a:r>
              <a:rPr lang="en-GB" dirty="0"/>
              <a:t>]</a:t>
            </a:r>
          </a:p>
          <a:p>
            <a:r>
              <a:rPr lang="en-GB" dirty="0"/>
              <a:t>?#</a:t>
            </a:r>
            <a:r>
              <a:rPr lang="en-GB" dirty="0">
                <a:solidFill>
                  <a:srgbClr val="C2C3C7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6140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125D-FD98-4685-9185-6C40B820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tableaux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91C8-65B9-4285-9ABD-DD10A246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={</a:t>
            </a:r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=</a:t>
            </a:r>
            <a:r>
              <a:rPr lang="en-GB" dirty="0">
                <a:solidFill>
                  <a:srgbClr val="29ADFF"/>
                </a:solidFill>
              </a:rPr>
              <a:t>10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Y</a:t>
            </a:r>
            <a:r>
              <a:rPr lang="en-GB" dirty="0"/>
              <a:t>=</a:t>
            </a:r>
            <a:r>
              <a:rPr lang="en-GB" dirty="0">
                <a:solidFill>
                  <a:srgbClr val="29ADFF"/>
                </a:solidFill>
              </a:rPr>
              <a:t>20</a:t>
            </a:r>
            <a:r>
              <a:rPr lang="en-GB" dirty="0"/>
              <a:t>}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.</a:t>
            </a:r>
            <a:r>
              <a:rPr lang="en-GB" dirty="0">
                <a:solidFill>
                  <a:srgbClr val="C2C3C7"/>
                </a:solidFill>
              </a:rPr>
              <a:t>X</a:t>
            </a:r>
          </a:p>
          <a:p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.</a:t>
            </a:r>
            <a:r>
              <a:rPr lang="en-GB" dirty="0">
                <a:solidFill>
                  <a:srgbClr val="C2C3C7"/>
                </a:solidFill>
              </a:rPr>
              <a:t>POUET_POUET</a:t>
            </a:r>
            <a:r>
              <a:rPr lang="en-GB" dirty="0"/>
              <a:t>=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.</a:t>
            </a:r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+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.</a:t>
            </a:r>
            <a:r>
              <a:rPr lang="en-GB" dirty="0">
                <a:solidFill>
                  <a:srgbClr val="C2C3C7"/>
                </a:solidFill>
              </a:rPr>
              <a:t>Y</a:t>
            </a:r>
          </a:p>
          <a:p>
            <a:r>
              <a:rPr lang="en-GB" dirty="0"/>
              <a:t>?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.</a:t>
            </a:r>
            <a:r>
              <a:rPr lang="en-GB" dirty="0">
                <a:solidFill>
                  <a:srgbClr val="C2C3C7"/>
                </a:solidFill>
              </a:rPr>
              <a:t>POUET_POUET</a:t>
            </a:r>
          </a:p>
        </p:txBody>
      </p:sp>
    </p:spTree>
    <p:extLst>
      <p:ext uri="{BB962C8B-B14F-4D97-AF65-F5344CB8AC3E}">
        <p14:creationId xmlns:p14="http://schemas.microsoft.com/office/powerpoint/2010/main" val="345163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125D-FD98-4685-9185-6C40B820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tableaux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91C8-65B9-4285-9ABD-DD10A2468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304096" cy="4195481"/>
          </a:xfrm>
        </p:spPr>
        <p:txBody>
          <a:bodyPr/>
          <a:lstStyle/>
          <a:p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={</a:t>
            </a:r>
            <a:r>
              <a:rPr lang="en-GB" dirty="0">
                <a:solidFill>
                  <a:srgbClr val="C2C3C7"/>
                </a:solidFill>
              </a:rPr>
              <a:t>E1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E2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E3</a:t>
            </a:r>
            <a:r>
              <a:rPr lang="en-GB" dirty="0"/>
              <a:t>}</a:t>
            </a:r>
          </a:p>
          <a:p>
            <a:r>
              <a:rPr lang="en-GB" dirty="0">
                <a:solidFill>
                  <a:srgbClr val="00E436"/>
                </a:solidFill>
              </a:rPr>
              <a:t>ADD</a:t>
            </a:r>
            <a:r>
              <a:rPr lang="en-GB" dirty="0"/>
              <a:t>(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ELEM</a:t>
            </a:r>
            <a:r>
              <a:rPr lang="en-GB" dirty="0"/>
              <a:t>)</a:t>
            </a:r>
          </a:p>
          <a:p>
            <a:r>
              <a:rPr lang="en-GB" dirty="0">
                <a:solidFill>
                  <a:srgbClr val="00E436"/>
                </a:solidFill>
              </a:rPr>
              <a:t>ADD</a:t>
            </a:r>
            <a:r>
              <a:rPr lang="en-GB" dirty="0"/>
              <a:t>(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OTHER_ELEM</a:t>
            </a:r>
            <a:r>
              <a:rPr lang="en-GB" dirty="0"/>
              <a:t>)</a:t>
            </a:r>
          </a:p>
          <a:p>
            <a:r>
              <a:rPr lang="en-GB" dirty="0">
                <a:solidFill>
                  <a:srgbClr val="00E436"/>
                </a:solidFill>
              </a:rPr>
              <a:t>DEL</a:t>
            </a:r>
            <a:r>
              <a:rPr lang="en-GB" dirty="0"/>
              <a:t>(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ELEM</a:t>
            </a:r>
            <a:r>
              <a:rPr lang="en-GB" dirty="0"/>
              <a:t>)</a:t>
            </a:r>
          </a:p>
          <a:p>
            <a:r>
              <a:rPr lang="en-GB" dirty="0">
                <a:solidFill>
                  <a:srgbClr val="FF76A7"/>
                </a:solidFill>
              </a:rPr>
              <a:t>FOR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X </a:t>
            </a:r>
            <a:r>
              <a:rPr lang="en-GB" dirty="0">
                <a:solidFill>
                  <a:srgbClr val="FF76A7"/>
                </a:solidFill>
              </a:rPr>
              <a:t>IN</a:t>
            </a:r>
            <a:r>
              <a:rPr lang="en-GB" dirty="0">
                <a:solidFill>
                  <a:srgbClr val="C2C3C7"/>
                </a:solidFill>
              </a:rPr>
              <a:t> </a:t>
            </a:r>
            <a:r>
              <a:rPr lang="en-GB" dirty="0">
                <a:solidFill>
                  <a:srgbClr val="00E436"/>
                </a:solidFill>
              </a:rPr>
              <a:t>ALL</a:t>
            </a:r>
            <a:r>
              <a:rPr lang="en-GB" dirty="0"/>
              <a:t>(</a:t>
            </a:r>
            <a:r>
              <a:rPr lang="en-GB" dirty="0">
                <a:solidFill>
                  <a:srgbClr val="C2C3C7"/>
                </a:solidFill>
              </a:rPr>
              <a:t>T</a:t>
            </a:r>
            <a:r>
              <a:rPr lang="en-GB" dirty="0"/>
              <a:t>) </a:t>
            </a:r>
            <a:r>
              <a:rPr lang="en-GB" dirty="0">
                <a:solidFill>
                  <a:srgbClr val="FF76A7"/>
                </a:solidFill>
              </a:rPr>
              <a:t>DO</a:t>
            </a:r>
            <a:r>
              <a:rPr lang="en-GB" dirty="0">
                <a:solidFill>
                  <a:srgbClr val="83769C"/>
                </a:solidFill>
              </a:rPr>
              <a:t> *****</a:t>
            </a:r>
            <a:r>
              <a:rPr lang="en-GB" dirty="0"/>
              <a:t> </a:t>
            </a: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621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C28E-8F4B-4BE0-9CB7-405FDB2F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Lua: </a:t>
            </a:r>
            <a:r>
              <a:rPr lang="en-GB" dirty="0" err="1"/>
              <a:t>fonctions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AA80-FAA8-4749-8D1B-7D868ECC5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FF76A7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DOUBLE</a:t>
            </a:r>
            <a:r>
              <a:rPr lang="en-GB" dirty="0"/>
              <a:t>(</a:t>
            </a:r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>
                <a:solidFill>
                  <a:srgbClr val="FF76A7"/>
                </a:solidFill>
              </a:rPr>
              <a:t>RETURN </a:t>
            </a:r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*</a:t>
            </a:r>
            <a:r>
              <a:rPr lang="en-GB" dirty="0">
                <a:solidFill>
                  <a:srgbClr val="29ADFF"/>
                </a:solidFill>
              </a:rPr>
              <a:t>2</a:t>
            </a:r>
            <a:br>
              <a:rPr lang="en-GB" dirty="0"/>
            </a:b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FF76A7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TOTO</a:t>
            </a:r>
            <a:r>
              <a:rPr lang="en-GB" dirty="0"/>
              <a:t>(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B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C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>
                <a:solidFill>
                  <a:srgbClr val="FF76A7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A</a:t>
            </a:r>
            <a:r>
              <a:rPr lang="en-GB" dirty="0"/>
              <a:t>-</a:t>
            </a:r>
            <a:r>
              <a:rPr lang="en-GB" dirty="0">
                <a:solidFill>
                  <a:srgbClr val="C2C3C7"/>
                </a:solidFill>
              </a:rPr>
              <a:t>B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B</a:t>
            </a:r>
            <a:r>
              <a:rPr lang="en-GB" dirty="0"/>
              <a:t>-</a:t>
            </a:r>
            <a:r>
              <a:rPr lang="en-GB" dirty="0">
                <a:solidFill>
                  <a:srgbClr val="C2C3C7"/>
                </a:solidFill>
              </a:rPr>
              <a:t>C</a:t>
            </a:r>
            <a:br>
              <a:rPr lang="en-GB" dirty="0"/>
            </a:b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C2C3C7"/>
                </a:solidFill>
              </a:rPr>
              <a:t>X</a:t>
            </a:r>
            <a:r>
              <a:rPr lang="en-GB" dirty="0"/>
              <a:t>,</a:t>
            </a:r>
            <a:r>
              <a:rPr lang="en-GB" dirty="0">
                <a:solidFill>
                  <a:srgbClr val="C2C3C7"/>
                </a:solidFill>
              </a:rPr>
              <a:t>Y</a:t>
            </a:r>
            <a:r>
              <a:rPr lang="en-GB" dirty="0"/>
              <a:t>=</a:t>
            </a:r>
            <a:r>
              <a:rPr lang="en-GB" dirty="0">
                <a:solidFill>
                  <a:srgbClr val="C2C3C7"/>
                </a:solidFill>
              </a:rPr>
              <a:t>TOTO</a:t>
            </a:r>
            <a:r>
              <a:rPr lang="en-GB" dirty="0"/>
              <a:t>(</a:t>
            </a:r>
            <a:r>
              <a:rPr lang="en-GB" dirty="0">
                <a:solidFill>
                  <a:srgbClr val="29ADFF"/>
                </a:solidFill>
              </a:rPr>
              <a:t>1</a:t>
            </a:r>
            <a:r>
              <a:rPr lang="en-GB" dirty="0"/>
              <a:t>,</a:t>
            </a:r>
            <a:r>
              <a:rPr lang="en-GB" dirty="0">
                <a:solidFill>
                  <a:srgbClr val="29ADFF"/>
                </a:solidFill>
              </a:rPr>
              <a:t>2</a:t>
            </a:r>
            <a:r>
              <a:rPr lang="en-GB" dirty="0"/>
              <a:t>,</a:t>
            </a:r>
            <a:r>
              <a:rPr lang="en-GB" dirty="0">
                <a:solidFill>
                  <a:srgbClr val="29ADFF"/>
                </a:solidFill>
              </a:rPr>
              <a:t>3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740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314" y="2052918"/>
            <a:ext cx="6566263" cy="4195481"/>
          </a:xfrm>
        </p:spPr>
        <p:txBody>
          <a:bodyPr>
            <a:normAutofit/>
          </a:bodyPr>
          <a:lstStyle/>
          <a:p>
            <a:r>
              <a:rPr lang="en-GB" dirty="0" err="1"/>
              <a:t>Touche</a:t>
            </a:r>
            <a:r>
              <a:rPr lang="en-GB" dirty="0"/>
              <a:t> Esc</a:t>
            </a:r>
          </a:p>
          <a:p>
            <a:r>
              <a:rPr lang="en-GB" dirty="0"/>
              <a:t>Invite de </a:t>
            </a:r>
            <a:r>
              <a:rPr lang="en-GB" dirty="0" err="1"/>
              <a:t>commande</a:t>
            </a:r>
            <a:endParaRPr lang="en-GB" dirty="0"/>
          </a:p>
          <a:p>
            <a:r>
              <a:rPr lang="en-GB" dirty="0"/>
              <a:t>Onglets de code, sprites, maps, </a:t>
            </a:r>
            <a:r>
              <a:rPr lang="en-GB" dirty="0" err="1"/>
              <a:t>sfx</a:t>
            </a:r>
            <a:r>
              <a:rPr lang="en-GB" dirty="0"/>
              <a:t>, musique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4AF4E-6EE8-481E-99CF-74C8BB5E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21376"/>
            <a:ext cx="4581836" cy="468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61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 boucle de </a:t>
            </a:r>
            <a:r>
              <a:rPr lang="en-GB" dirty="0" err="1"/>
              <a:t>jeu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76A7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_INIT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FF76A7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_UPDATE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>
                <a:solidFill>
                  <a:srgbClr val="FF76A7"/>
                </a:solidFill>
              </a:rPr>
              <a:t>END</a:t>
            </a:r>
          </a:p>
          <a:p>
            <a:r>
              <a:rPr lang="en-GB" dirty="0">
                <a:solidFill>
                  <a:srgbClr val="FF76A7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>
                <a:solidFill>
                  <a:srgbClr val="C2C3C7"/>
                </a:solidFill>
              </a:rPr>
              <a:t>_DRAW</a:t>
            </a:r>
            <a:r>
              <a:rPr lang="en-GB" dirty="0"/>
              <a:t>()</a:t>
            </a:r>
            <a:br>
              <a:rPr lang="en-GB" dirty="0"/>
            </a:br>
            <a:r>
              <a:rPr lang="en-GB" dirty="0">
                <a:solidFill>
                  <a:srgbClr val="FF76A7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8440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Graphisme</a:t>
            </a:r>
            <a:r>
              <a:rPr lang="en-GB" dirty="0"/>
              <a:t>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ECRAN: 128x128</a:t>
            </a:r>
          </a:p>
          <a:p>
            <a:r>
              <a:rPr lang="en-GB" dirty="0"/>
              <a:t>PALETTE: 16 COULEURS</a:t>
            </a:r>
          </a:p>
          <a:p>
            <a:r>
              <a:rPr lang="en-GB" dirty="0">
                <a:solidFill>
                  <a:srgbClr val="00E436"/>
                </a:solidFill>
              </a:rPr>
              <a:t>CLS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COLOR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PAL</a:t>
            </a:r>
            <a:r>
              <a:rPr lang="en-GB" dirty="0"/>
              <a:t>()  </a:t>
            </a:r>
            <a:r>
              <a:rPr lang="en-GB" dirty="0">
                <a:solidFill>
                  <a:srgbClr val="00E436"/>
                </a:solidFill>
              </a:rPr>
              <a:t>PALT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PRINT</a:t>
            </a:r>
            <a:r>
              <a:rPr lang="en-GB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D870F-BE8C-4E94-8F19-96B6B443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912" y="1759034"/>
            <a:ext cx="3585882" cy="32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84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Graphisme</a:t>
            </a:r>
            <a:r>
              <a:rPr lang="en-GB" dirty="0"/>
              <a:t>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E436"/>
                </a:solidFill>
              </a:rPr>
              <a:t>PSET</a:t>
            </a:r>
            <a:r>
              <a:rPr lang="en-GB" dirty="0"/>
              <a:t>()  </a:t>
            </a:r>
            <a:r>
              <a:rPr lang="en-GB" dirty="0">
                <a:solidFill>
                  <a:srgbClr val="00E436"/>
                </a:solidFill>
              </a:rPr>
              <a:t>PGET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LINE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CIRC</a:t>
            </a:r>
            <a:r>
              <a:rPr lang="en-GB" dirty="0"/>
              <a:t>()  </a:t>
            </a:r>
            <a:r>
              <a:rPr lang="en-GB" dirty="0">
                <a:solidFill>
                  <a:srgbClr val="00E436"/>
                </a:solidFill>
              </a:rPr>
              <a:t>CIRCFILL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RECT</a:t>
            </a:r>
            <a:r>
              <a:rPr lang="en-GB" dirty="0"/>
              <a:t>()  </a:t>
            </a:r>
            <a:r>
              <a:rPr lang="en-GB" dirty="0">
                <a:solidFill>
                  <a:srgbClr val="00E436"/>
                </a:solidFill>
              </a:rPr>
              <a:t>RECTFILL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2510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13EF94-3E31-4B40-AF9E-1EF8D0A0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14324"/>
            <a:ext cx="5052447" cy="5165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Graphisme</a:t>
            </a:r>
            <a:r>
              <a:rPr lang="en-GB" dirty="0"/>
              <a:t>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46" y="2052918"/>
            <a:ext cx="3805807" cy="4195481"/>
          </a:xfrm>
        </p:spPr>
        <p:txBody>
          <a:bodyPr/>
          <a:lstStyle/>
          <a:p>
            <a:r>
              <a:rPr lang="en-GB" dirty="0">
                <a:solidFill>
                  <a:srgbClr val="00E436"/>
                </a:solidFill>
              </a:rPr>
              <a:t>SPR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SSPR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MAP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11069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Son et musique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E436"/>
                </a:solidFill>
              </a:rPr>
              <a:t>SFX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MUS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43790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05602" cy="1400530"/>
          </a:xfrm>
        </p:spPr>
        <p:txBody>
          <a:bodyPr/>
          <a:lstStyle/>
          <a:p>
            <a:r>
              <a:rPr lang="en-GB" dirty="0" err="1"/>
              <a:t>Controles</a:t>
            </a:r>
            <a:r>
              <a:rPr lang="en-GB" dirty="0"/>
              <a:t> et </a:t>
            </a:r>
            <a:r>
              <a:rPr lang="en-GB" dirty="0" err="1"/>
              <a:t>systeme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E436"/>
                </a:solidFill>
              </a:rPr>
              <a:t>BTN</a:t>
            </a:r>
            <a:r>
              <a:rPr lang="en-GB" dirty="0"/>
              <a:t>()</a:t>
            </a:r>
          </a:p>
          <a:p>
            <a:r>
              <a:rPr lang="en-GB" dirty="0">
                <a:solidFill>
                  <a:srgbClr val="00E436"/>
                </a:solidFill>
              </a:rPr>
              <a:t>BTNP</a:t>
            </a:r>
            <a:r>
              <a:rPr lang="en-GB" dirty="0"/>
              <a:t>()</a:t>
            </a:r>
          </a:p>
          <a:p>
            <a:endParaRPr lang="en-GB" dirty="0">
              <a:solidFill>
                <a:srgbClr val="00E436"/>
              </a:solidFill>
            </a:endParaRPr>
          </a:p>
          <a:p>
            <a:r>
              <a:rPr lang="en-GB" dirty="0">
                <a:solidFill>
                  <a:srgbClr val="00E436"/>
                </a:solidFill>
              </a:rPr>
              <a:t>T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>
                <a:solidFill>
                  <a:srgbClr val="00E436"/>
                </a:solidFill>
              </a:rPr>
              <a:t>PEEK</a:t>
            </a:r>
            <a:r>
              <a:rPr lang="en-GB" dirty="0"/>
              <a:t>()  </a:t>
            </a:r>
            <a:r>
              <a:rPr lang="en-GB" dirty="0">
                <a:solidFill>
                  <a:srgbClr val="00E436"/>
                </a:solidFill>
              </a:rPr>
              <a:t>POKE</a:t>
            </a:r>
            <a:r>
              <a:rPr lang="en-GB" dirty="0"/>
              <a:t>()  </a:t>
            </a:r>
            <a:r>
              <a:rPr lang="en-GB" dirty="0">
                <a:solidFill>
                  <a:srgbClr val="00E436"/>
                </a:solidFill>
              </a:rPr>
              <a:t>STAT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55731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5905-BEC4-4FBD-87ED-52B6DFF7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Aller plus loin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A057-123C-4A54-B664-018A9495B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E436"/>
                </a:solidFill>
              </a:rPr>
              <a:t>SPLORE</a:t>
            </a:r>
          </a:p>
          <a:p>
            <a:r>
              <a:rPr lang="en-GB" dirty="0"/>
              <a:t>Forums </a:t>
            </a:r>
            <a:r>
              <a:rPr lang="en-GB" dirty="0" err="1"/>
              <a:t>officiels</a:t>
            </a:r>
            <a:r>
              <a:rPr lang="en-GB" dirty="0"/>
              <a:t> :</a:t>
            </a:r>
            <a:br>
              <a:rPr lang="en-GB" dirty="0"/>
            </a:br>
            <a:r>
              <a:rPr lang="en-GB" dirty="0">
                <a:solidFill>
                  <a:srgbClr val="29ADFF"/>
                </a:solidFill>
              </a:rPr>
              <a:t>www.lexaloffle.com/bbs</a:t>
            </a:r>
          </a:p>
          <a:p>
            <a:r>
              <a:rPr lang="en-GB" dirty="0"/>
              <a:t>Wiki :</a:t>
            </a:r>
            <a:br>
              <a:rPr lang="en-GB" dirty="0"/>
            </a:br>
            <a:r>
              <a:rPr lang="en-GB" dirty="0">
                <a:solidFill>
                  <a:srgbClr val="29ADFF"/>
                </a:solidFill>
              </a:rPr>
              <a:t>pico-8.fandom.com</a:t>
            </a:r>
          </a:p>
          <a:p>
            <a:r>
              <a:rPr lang="en-GB" dirty="0"/>
              <a:t>Chat Discord :</a:t>
            </a:r>
            <a:br>
              <a:rPr lang="en-GB" dirty="0"/>
            </a:br>
            <a:r>
              <a:rPr lang="en-GB" dirty="0">
                <a:solidFill>
                  <a:srgbClr val="29ADFF"/>
                </a:solidFill>
              </a:rPr>
              <a:t>discord.gg/EwQ86eq</a:t>
            </a:r>
          </a:p>
        </p:txBody>
      </p:sp>
    </p:spTree>
    <p:extLst>
      <p:ext uri="{BB962C8B-B14F-4D97-AF65-F5344CB8AC3E}">
        <p14:creationId xmlns:p14="http://schemas.microsoft.com/office/powerpoint/2010/main" val="3119732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5905-BEC4-4FBD-87ED-52B6DFF7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C'est</a:t>
            </a:r>
            <a:r>
              <a:rPr lang="en-GB" dirty="0"/>
              <a:t> </a:t>
            </a:r>
            <a:r>
              <a:rPr lang="en-GB" dirty="0" err="1"/>
              <a:t>parti</a:t>
            </a:r>
            <a:r>
              <a:rPr lang="en-GB" dirty="0"/>
              <a:t>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A057-123C-4A54-B664-018A9495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38859" cy="4195481"/>
          </a:xfrm>
        </p:spPr>
        <p:txBody>
          <a:bodyPr>
            <a:normAutofit/>
          </a:bodyPr>
          <a:lstStyle/>
          <a:p>
            <a:r>
              <a:rPr lang="en-GB" dirty="0" err="1"/>
              <a:t>Faisons</a:t>
            </a:r>
            <a:r>
              <a:rPr lang="en-GB" dirty="0"/>
              <a:t> un petit </a:t>
            </a:r>
            <a:r>
              <a:rPr lang="en-GB" dirty="0" err="1"/>
              <a:t>jeu</a:t>
            </a:r>
            <a:r>
              <a:rPr lang="en-GB" dirty="0"/>
              <a:t> ensemble</a:t>
            </a:r>
          </a:p>
          <a:p>
            <a:endParaRPr lang="en-GB" dirty="0">
              <a:solidFill>
                <a:srgbClr val="29ADFF"/>
              </a:solidFill>
            </a:endParaRPr>
          </a:p>
        </p:txBody>
      </p:sp>
      <p:pic>
        <p:nvPicPr>
          <p:cNvPr id="1026" name="Picture 2" descr="Image result for best pico-8 games">
            <a:extLst>
              <a:ext uri="{FF2B5EF4-FFF2-40B4-BE49-F238E27FC236}">
                <a16:creationId xmlns:a16="http://schemas.microsoft.com/office/drawing/2014/main" id="{29886445-CBD9-487D-A5F9-175BEF1FE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15" y="3121523"/>
            <a:ext cx="2554695" cy="255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est pico-8 games">
            <a:extLst>
              <a:ext uri="{FF2B5EF4-FFF2-40B4-BE49-F238E27FC236}">
                <a16:creationId xmlns:a16="http://schemas.microsoft.com/office/drawing/2014/main" id="{B8571C9E-4479-46A3-8DC4-748B0D8A1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458" y="3121525"/>
            <a:ext cx="2554694" cy="255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ico-8 games">
            <a:extLst>
              <a:ext uri="{FF2B5EF4-FFF2-40B4-BE49-F238E27FC236}">
                <a16:creationId xmlns:a16="http://schemas.microsoft.com/office/drawing/2014/main" id="{F29F2DCB-9498-4683-AC8E-86DE8C9E6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1523"/>
            <a:ext cx="2743060" cy="255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ico-8 games">
            <a:extLst>
              <a:ext uri="{FF2B5EF4-FFF2-40B4-BE49-F238E27FC236}">
                <a16:creationId xmlns:a16="http://schemas.microsoft.com/office/drawing/2014/main" id="{70AE9EFB-1B51-40D0-8FEC-CDDB1F06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908" y="3121523"/>
            <a:ext cx="2554695" cy="255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59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8EF9-DC73-47A7-81DD-6628F64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Premiers 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5DE1-57BB-434D-81A5-1147E7B0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989" y="2052918"/>
            <a:ext cx="6200502" cy="4195481"/>
          </a:xfrm>
        </p:spPr>
        <p:txBody>
          <a:bodyPr/>
          <a:lstStyle/>
          <a:p>
            <a:r>
              <a:rPr lang="en-GB" dirty="0">
                <a:solidFill>
                  <a:srgbClr val="00E436"/>
                </a:solidFill>
              </a:rPr>
              <a:t>INSTALL_DEMOS</a:t>
            </a:r>
          </a:p>
          <a:p>
            <a:r>
              <a:rPr lang="en-GB" dirty="0">
                <a:solidFill>
                  <a:srgbClr val="00E436"/>
                </a:solidFill>
              </a:rPr>
              <a:t>DIR  CD  LOAD</a:t>
            </a:r>
          </a:p>
          <a:p>
            <a:r>
              <a:rPr lang="en-GB" dirty="0">
                <a:solidFill>
                  <a:srgbClr val="00E436"/>
                </a:solidFill>
              </a:rPr>
              <a:t>RUN</a:t>
            </a:r>
            <a:r>
              <a:rPr lang="en-GB" dirty="0"/>
              <a:t> - </a:t>
            </a:r>
            <a:r>
              <a:rPr lang="en-GB" dirty="0" err="1"/>
              <a:t>ctrl+R</a:t>
            </a:r>
            <a:endParaRPr lang="en-GB" dirty="0"/>
          </a:p>
          <a:p>
            <a:endParaRPr lang="en-GB" dirty="0"/>
          </a:p>
          <a:p>
            <a:r>
              <a:rPr lang="en-GB" dirty="0">
                <a:solidFill>
                  <a:srgbClr val="00E436"/>
                </a:solidFill>
              </a:rPr>
              <a:t>SAVE</a:t>
            </a:r>
            <a:r>
              <a:rPr lang="en-GB" dirty="0"/>
              <a:t> - </a:t>
            </a:r>
            <a:r>
              <a:rPr lang="en-GB" dirty="0" err="1"/>
              <a:t>ctrl+S</a:t>
            </a:r>
            <a:endParaRPr lang="en-GB" dirty="0"/>
          </a:p>
          <a:p>
            <a:r>
              <a:rPr lang="en-GB" dirty="0">
                <a:solidFill>
                  <a:srgbClr val="00E436"/>
                </a:solidFill>
              </a:rPr>
              <a:t>FOLDER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038B5-2CFE-4D9B-BDF4-2373901E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67" y="1721376"/>
            <a:ext cx="4604805" cy="468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1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6F17-E3D5-44EF-8900-EDD621DB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Raccourcis</a:t>
            </a:r>
            <a:r>
              <a:rPr lang="en-GB" dirty="0"/>
              <a:t> clavier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144F-8358-41E5-9A49-B6C94732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F1 : screenshot</a:t>
            </a:r>
          </a:p>
          <a:p>
            <a:r>
              <a:rPr lang="en-GB" dirty="0"/>
              <a:t>F3 : debut </a:t>
            </a:r>
            <a:r>
              <a:rPr lang="en-GB" dirty="0" err="1"/>
              <a:t>d'enregistrement</a:t>
            </a:r>
            <a:endParaRPr lang="en-GB" dirty="0"/>
          </a:p>
          <a:p>
            <a:r>
              <a:rPr lang="en-GB" dirty="0"/>
              <a:t>F4 : </a:t>
            </a:r>
            <a:r>
              <a:rPr lang="en-GB" dirty="0" err="1"/>
              <a:t>sauver</a:t>
            </a:r>
            <a:r>
              <a:rPr lang="en-GB" dirty="0"/>
              <a:t> la video </a:t>
            </a:r>
            <a:r>
              <a:rPr lang="en-GB" dirty="0" err="1"/>
              <a:t>en</a:t>
            </a:r>
            <a:r>
              <a:rPr lang="en-GB" dirty="0"/>
              <a:t> GIF</a:t>
            </a:r>
          </a:p>
          <a:p>
            <a:r>
              <a:rPr lang="en-GB" dirty="0"/>
              <a:t>Ctrl-M : </a:t>
            </a:r>
            <a:r>
              <a:rPr lang="en-GB" dirty="0" err="1"/>
              <a:t>couper</a:t>
            </a:r>
            <a:r>
              <a:rPr lang="en-GB" dirty="0"/>
              <a:t> le son</a:t>
            </a:r>
          </a:p>
        </p:txBody>
      </p:sp>
    </p:spTree>
    <p:extLst>
      <p:ext uri="{BB962C8B-B14F-4D97-AF65-F5344CB8AC3E}">
        <p14:creationId xmlns:p14="http://schemas.microsoft.com/office/powerpoint/2010/main" val="206454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9977-0EC4-4AA8-900E-7BDE80E8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Editeur</a:t>
            </a:r>
            <a:r>
              <a:rPr lang="en-GB" dirty="0"/>
              <a:t> de sprites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318BF-0540-49FE-9D08-ED232D43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80650"/>
            <a:ext cx="4817316" cy="4924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D0C523-A908-4258-8399-96A6182E3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738" y="1480650"/>
            <a:ext cx="4817316" cy="49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1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9977-0EC4-4AA8-900E-7BDE80E8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Editeur</a:t>
            </a:r>
            <a:r>
              <a:rPr lang="en-GB" dirty="0"/>
              <a:t> de maps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D98C3-4825-4D4F-B8FB-106BBE530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80650"/>
            <a:ext cx="4817316" cy="49246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684375-F907-4F01-BFC4-6307C5AB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06" y="1480650"/>
            <a:ext cx="4817316" cy="492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7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9977-0EC4-4AA8-900E-7BDE80E8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Editeur</a:t>
            </a:r>
            <a:r>
              <a:rPr lang="en-GB" dirty="0"/>
              <a:t> de </a:t>
            </a:r>
            <a:r>
              <a:rPr lang="en-GB" dirty="0" err="1"/>
              <a:t>sfx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BCC2F-9F92-40C6-BC7F-94D255CA8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988" y="1480650"/>
            <a:ext cx="4817316" cy="4924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13984-6A6F-4946-82A1-69AAC46C6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5" y="1480650"/>
            <a:ext cx="4817315" cy="49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7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9977-0EC4-4AA8-900E-7BDE80E8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Editeur</a:t>
            </a:r>
            <a:r>
              <a:rPr lang="en-GB" dirty="0"/>
              <a:t> de musique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CD3DE-ABA8-49F8-BE9A-D71CE3D9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80650"/>
            <a:ext cx="4817315" cy="49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1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9977-0EC4-4AA8-900E-7BDE80E8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Editeur</a:t>
            </a:r>
            <a:r>
              <a:rPr lang="en-GB" dirty="0"/>
              <a:t> de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814BA-7F43-4FCC-8EDC-A78E862DB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26" y="2052918"/>
            <a:ext cx="5728563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/>
              <a:t>Langage</a:t>
            </a:r>
            <a:r>
              <a:rPr lang="en-GB" dirty="0"/>
              <a:t> Lua 5.2</a:t>
            </a:r>
          </a:p>
          <a:p>
            <a:r>
              <a:rPr lang="en-GB" dirty="0"/>
              <a:t>Version "light",</a:t>
            </a:r>
            <a:br>
              <a:rPr lang="en-GB" dirty="0"/>
            </a:br>
            <a:r>
              <a:rPr lang="en-GB" dirty="0" err="1"/>
              <a:t>peu</a:t>
            </a:r>
            <a:r>
              <a:rPr lang="en-GB" dirty="0"/>
              <a:t> de </a:t>
            </a:r>
            <a:r>
              <a:rPr lang="en-GB" dirty="0" err="1"/>
              <a:t>fonctions</a:t>
            </a:r>
            <a:endParaRPr lang="en-GB" dirty="0"/>
          </a:p>
          <a:p>
            <a:r>
              <a:rPr lang="en-GB" dirty="0" err="1"/>
              <a:t>Quelques</a:t>
            </a:r>
            <a:r>
              <a:rPr lang="en-GB" dirty="0"/>
              <a:t> </a:t>
            </a:r>
            <a:r>
              <a:rPr lang="en-GB" dirty="0" err="1"/>
              <a:t>ajouts</a:t>
            </a:r>
            <a:r>
              <a:rPr lang="en-GB" dirty="0"/>
              <a:t> de </a:t>
            </a:r>
            <a:r>
              <a:rPr lang="en-GB" dirty="0" err="1"/>
              <a:t>syntaxe</a:t>
            </a:r>
            <a:endParaRPr lang="en-GB" dirty="0"/>
          </a:p>
          <a:p>
            <a:r>
              <a:rPr lang="en-GB" dirty="0"/>
              <a:t>+= -= !=</a:t>
            </a:r>
          </a:p>
          <a:p>
            <a:r>
              <a:rPr lang="en-GB" dirty="0"/>
              <a:t>⌂⬅️😐♪🅾️◆…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5D287-0EFB-44DF-9E8D-99CA6E6A0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80650"/>
            <a:ext cx="4817315" cy="49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78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349</TotalTime>
  <Words>461</Words>
  <Application>Microsoft Office PowerPoint</Application>
  <PresentationFormat>Widescreen</PresentationFormat>
  <Paragraphs>124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Zepto-8</vt:lpstr>
      <vt:lpstr>Arial</vt:lpstr>
      <vt:lpstr>Century Gothic</vt:lpstr>
      <vt:lpstr>Wingdings</vt:lpstr>
      <vt:lpstr>Wingdings 3</vt:lpstr>
      <vt:lpstr>Ion</vt:lpstr>
      <vt:lpstr>Atelier PICO-8</vt:lpstr>
      <vt:lpstr>Presentation</vt:lpstr>
      <vt:lpstr>Premiers pas</vt:lpstr>
      <vt:lpstr>Raccourcis clavier</vt:lpstr>
      <vt:lpstr>Editeur de sprites</vt:lpstr>
      <vt:lpstr>Editeur de maps</vt:lpstr>
      <vt:lpstr>Editeur de sfx</vt:lpstr>
      <vt:lpstr>Editeur de musique</vt:lpstr>
      <vt:lpstr>Editeur de code</vt:lpstr>
      <vt:lpstr>Lua: syntaxe 1/3</vt:lpstr>
      <vt:lpstr>Lua: syntaxe 2/3</vt:lpstr>
      <vt:lpstr>Lua: syntaxe 3/3</vt:lpstr>
      <vt:lpstr>Lua: nombres</vt:lpstr>
      <vt:lpstr>Lua: mathematiques</vt:lpstr>
      <vt:lpstr>Lua: strings</vt:lpstr>
      <vt:lpstr>Lua: tableaux 1/3</vt:lpstr>
      <vt:lpstr>Lua: tableaux 2/3</vt:lpstr>
      <vt:lpstr>Lua: tableaux 3/3</vt:lpstr>
      <vt:lpstr>Lua: fonctions</vt:lpstr>
      <vt:lpstr>La boucle de jeu</vt:lpstr>
      <vt:lpstr>Graphisme 1/3</vt:lpstr>
      <vt:lpstr>Graphisme 2/3</vt:lpstr>
      <vt:lpstr>Graphisme 3/3</vt:lpstr>
      <vt:lpstr>Son et musique</vt:lpstr>
      <vt:lpstr>Controles et systeme</vt:lpstr>
      <vt:lpstr>Aller plus loin</vt:lpstr>
      <vt:lpstr>C'est parti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Hocevar</dc:creator>
  <cp:lastModifiedBy>Sam Hocevar</cp:lastModifiedBy>
  <cp:revision>32</cp:revision>
  <dcterms:created xsi:type="dcterms:W3CDTF">2019-10-23T19:02:01Z</dcterms:created>
  <dcterms:modified xsi:type="dcterms:W3CDTF">2019-10-26T08:49:46Z</dcterms:modified>
</cp:coreProperties>
</file>