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2FF"/>
    <a:srgbClr val="FF7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2EFC-D754-45B4-A725-A29A3A820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366" y="1026082"/>
            <a:ext cx="7914861" cy="2621685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76A7"/>
                </a:solidFill>
                <a:effectLst>
                  <a:outerShdw dist="2286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Atelier PICO-8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B9AB4-955F-4E59-9BA9-864234D09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2AB2FF"/>
                </a:solidFill>
                <a:effectLst>
                  <a:outerShdw dist="1651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Par </a:t>
            </a:r>
            <a:r>
              <a:rPr lang="en-GB" dirty="0" err="1">
                <a:solidFill>
                  <a:srgbClr val="2AB2FF"/>
                </a:solidFill>
                <a:effectLst>
                  <a:outerShdw dist="1651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nusan</a:t>
            </a:r>
            <a:r>
              <a:rPr lang="en-GB" dirty="0">
                <a:solidFill>
                  <a:srgbClr val="2AB2FF"/>
                </a:solidFill>
                <a:effectLst>
                  <a:outerShdw dist="1651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 &amp; sam </a:t>
            </a:r>
            <a:r>
              <a:rPr lang="en-GB" dirty="0" err="1">
                <a:solidFill>
                  <a:srgbClr val="2AB2FF"/>
                </a:solidFill>
                <a:effectLst>
                  <a:outerShdw dist="1651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hocevar</a:t>
            </a:r>
            <a:endParaRPr lang="en-GB" dirty="0">
              <a:solidFill>
                <a:srgbClr val="2AB2FF"/>
              </a:solidFill>
              <a:effectLst>
                <a:outerShdw dist="165100" dir="2700000" algn="tl" rotWithShape="0">
                  <a:prstClr val="black"/>
                </a:outerShdw>
              </a:effectLst>
              <a:latin typeface="Zepto-8" panose="00000400000000000000" pitchFamily="2" charset="-128"/>
              <a:ea typeface="Zepto-8" panose="00000400000000000000" pitchFamily="2" charset="-128"/>
            </a:endParaRPr>
          </a:p>
          <a:p>
            <a:r>
              <a:rPr lang="en-GB" dirty="0">
                <a:solidFill>
                  <a:srgbClr val="2AB2FF"/>
                </a:solidFill>
                <a:effectLst>
                  <a:outerShdw dist="1651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Cookie Party - 26 </a:t>
            </a:r>
            <a:r>
              <a:rPr lang="en-GB" dirty="0" err="1">
                <a:solidFill>
                  <a:srgbClr val="2AB2FF"/>
                </a:solidFill>
                <a:effectLst>
                  <a:outerShdw dist="1651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octobre</a:t>
            </a:r>
            <a:r>
              <a:rPr lang="en-GB" dirty="0">
                <a:solidFill>
                  <a:srgbClr val="2AB2FF"/>
                </a:solidFill>
                <a:effectLst>
                  <a:outerShdw dist="1651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5A0C2-0678-4F9F-AB7E-28CB78D4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687" y="823163"/>
            <a:ext cx="1808207" cy="1808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D38CD0-5DDA-43E5-94BD-0381FDFD6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247" y="2947993"/>
            <a:ext cx="1829387" cy="18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9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8EF9-DC73-47A7-81DD-6628F640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6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La boucle de </a:t>
            </a:r>
            <a:r>
              <a:rPr lang="en-GB" sz="5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jeu</a:t>
            </a:r>
            <a:endParaRPr lang="en-GB" sz="5600" dirty="0">
              <a:solidFill>
                <a:schemeClr val="accent1">
                  <a:lumMod val="40000"/>
                  <a:lumOff val="60000"/>
                </a:schemeClr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5DE1-57BB-434D-81A5-1147E7B0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40000"/>
                  <a:lumOff val="60000"/>
                </a:schemeClr>
              </a:buClr>
              <a:buSzPct val="140000"/>
              <a:buFont typeface="Wingdings" panose="05000000000000000000" pitchFamily="2" charset="2"/>
              <a:buChar char="§"/>
            </a:pPr>
            <a:r>
              <a:rPr lang="en-GB" sz="3000" dirty="0">
                <a:solidFill>
                  <a:schemeClr val="accent3">
                    <a:lumMod val="40000"/>
                    <a:lumOff val="60000"/>
                  </a:schemeClr>
                </a:solidFill>
                <a:latin typeface="Zepto-8" panose="00000400000000000000" pitchFamily="2" charset="-128"/>
                <a:ea typeface="Zepto-8" panose="00000400000000000000" pitchFamily="2" charset="-128"/>
              </a:rPr>
              <a:t>_INIT()</a:t>
            </a:r>
          </a:p>
          <a:p>
            <a:pPr>
              <a:lnSpc>
                <a:spcPct val="150000"/>
              </a:lnSpc>
              <a:buClr>
                <a:schemeClr val="accent1">
                  <a:lumMod val="40000"/>
                  <a:lumOff val="60000"/>
                </a:schemeClr>
              </a:buClr>
              <a:buSzPct val="140000"/>
              <a:buFont typeface="Wingdings" panose="05000000000000000000" pitchFamily="2" charset="2"/>
              <a:buChar char="§"/>
            </a:pPr>
            <a:r>
              <a:rPr lang="en-GB" sz="3000" dirty="0">
                <a:solidFill>
                  <a:schemeClr val="accent3">
                    <a:lumMod val="40000"/>
                    <a:lumOff val="60000"/>
                  </a:schemeClr>
                </a:solidFill>
                <a:latin typeface="Zepto-8" panose="00000400000000000000" pitchFamily="2" charset="-128"/>
                <a:ea typeface="Zepto-8" panose="00000400000000000000" pitchFamily="2" charset="-128"/>
              </a:rPr>
              <a:t>_UPDATE()</a:t>
            </a:r>
          </a:p>
          <a:p>
            <a:pPr>
              <a:lnSpc>
                <a:spcPct val="150000"/>
              </a:lnSpc>
              <a:buClr>
                <a:schemeClr val="accent1">
                  <a:lumMod val="40000"/>
                  <a:lumOff val="60000"/>
                </a:schemeClr>
              </a:buClr>
              <a:buSzPct val="140000"/>
              <a:buFont typeface="Wingdings" panose="05000000000000000000" pitchFamily="2" charset="2"/>
              <a:buChar char="§"/>
            </a:pPr>
            <a:r>
              <a:rPr lang="en-GB" sz="3000" dirty="0">
                <a:solidFill>
                  <a:schemeClr val="accent3">
                    <a:lumMod val="40000"/>
                    <a:lumOff val="60000"/>
                  </a:schemeClr>
                </a:solidFill>
                <a:latin typeface="Zepto-8" panose="00000400000000000000" pitchFamily="2" charset="-128"/>
                <a:ea typeface="Zepto-8" panose="00000400000000000000" pitchFamily="2" charset="-128"/>
              </a:rPr>
              <a:t>_DRAW()</a:t>
            </a:r>
          </a:p>
        </p:txBody>
      </p:sp>
    </p:spTree>
    <p:extLst>
      <p:ext uri="{BB962C8B-B14F-4D97-AF65-F5344CB8AC3E}">
        <p14:creationId xmlns:p14="http://schemas.microsoft.com/office/powerpoint/2010/main" val="46766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8EF9-DC73-47A7-81DD-6628F640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Graphisme</a:t>
            </a:r>
            <a:r>
              <a:rPr lang="en-GB" sz="56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 (1/3) : mise </a:t>
            </a:r>
            <a:r>
              <a:rPr lang="en-GB" sz="5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en</a:t>
            </a:r>
            <a:r>
              <a:rPr lang="en-GB" sz="56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5DE1-57BB-434D-81A5-1147E7B0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40000"/>
                  <a:lumOff val="60000"/>
                </a:schemeClr>
              </a:buClr>
              <a:buSzPct val="140000"/>
              <a:buFont typeface="Wingdings" panose="05000000000000000000" pitchFamily="2" charset="2"/>
              <a:buChar char="§"/>
            </a:pPr>
            <a:r>
              <a:rPr lang="en-GB" sz="3000" dirty="0">
                <a:solidFill>
                  <a:schemeClr val="accent3">
                    <a:lumMod val="40000"/>
                    <a:lumOff val="60000"/>
                  </a:schemeClr>
                </a:solidFill>
                <a:latin typeface="Zepto-8" panose="00000400000000000000" pitchFamily="2" charset="-128"/>
                <a:ea typeface="Zepto-8" panose="00000400000000000000" pitchFamily="2" charset="-128"/>
              </a:rPr>
              <a:t>ECRAN : 128x128</a:t>
            </a:r>
          </a:p>
          <a:p>
            <a:pPr>
              <a:lnSpc>
                <a:spcPct val="150000"/>
              </a:lnSpc>
              <a:buClr>
                <a:schemeClr val="accent1">
                  <a:lumMod val="40000"/>
                  <a:lumOff val="60000"/>
                </a:schemeClr>
              </a:buClr>
              <a:buSzPct val="140000"/>
              <a:buFont typeface="Wingdings" panose="05000000000000000000" pitchFamily="2" charset="2"/>
              <a:buChar char="§"/>
            </a:pPr>
            <a:r>
              <a:rPr lang="en-GB" sz="3000" dirty="0">
                <a:solidFill>
                  <a:schemeClr val="accent3">
                    <a:lumMod val="40000"/>
                    <a:lumOff val="60000"/>
                  </a:schemeClr>
                </a:solidFill>
                <a:latin typeface="Zepto-8" panose="00000400000000000000" pitchFamily="2" charset="-128"/>
                <a:ea typeface="Zepto-8" panose="00000400000000000000" pitchFamily="2" charset="-128"/>
              </a:rPr>
              <a:t>PALETTE : 16 COULEURS</a:t>
            </a:r>
          </a:p>
          <a:p>
            <a:pPr>
              <a:lnSpc>
                <a:spcPct val="150000"/>
              </a:lnSpc>
              <a:buClr>
                <a:schemeClr val="accent1">
                  <a:lumMod val="40000"/>
                  <a:lumOff val="60000"/>
                </a:schemeClr>
              </a:buClr>
              <a:buSzPct val="140000"/>
              <a:buFont typeface="Wingdings" panose="05000000000000000000" pitchFamily="2" charset="2"/>
              <a:buChar char="§"/>
            </a:pPr>
            <a:r>
              <a:rPr lang="en-GB" sz="3000" dirty="0">
                <a:solidFill>
                  <a:schemeClr val="accent3">
                    <a:lumMod val="40000"/>
                    <a:lumOff val="60000"/>
                  </a:schemeClr>
                </a:solidFill>
                <a:latin typeface="Zepto-8" panose="00000400000000000000" pitchFamily="2" charset="-128"/>
                <a:ea typeface="Zepto-8" panose="00000400000000000000" pitchFamily="2" charset="-128"/>
              </a:rPr>
              <a:t>CLS()</a:t>
            </a:r>
          </a:p>
          <a:p>
            <a:pPr>
              <a:lnSpc>
                <a:spcPct val="150000"/>
              </a:lnSpc>
              <a:buClr>
                <a:schemeClr val="accent1">
                  <a:lumMod val="40000"/>
                  <a:lumOff val="60000"/>
                </a:schemeClr>
              </a:buClr>
              <a:buSzPct val="140000"/>
              <a:buFont typeface="Wingdings" panose="05000000000000000000" pitchFamily="2" charset="2"/>
              <a:buChar char="§"/>
            </a:pPr>
            <a:r>
              <a:rPr lang="en-GB" sz="3000" dirty="0">
                <a:solidFill>
                  <a:schemeClr val="accent3">
                    <a:lumMod val="40000"/>
                    <a:lumOff val="60000"/>
                  </a:schemeClr>
                </a:solidFill>
                <a:latin typeface="Zepto-8" panose="00000400000000000000" pitchFamily="2" charset="-128"/>
                <a:ea typeface="Zepto-8" panose="00000400000000000000" pitchFamily="2" charset="-128"/>
              </a:rPr>
              <a:t>COLOR()  PAL()  PALT()</a:t>
            </a:r>
          </a:p>
        </p:txBody>
      </p:sp>
    </p:spTree>
    <p:extLst>
      <p:ext uri="{BB962C8B-B14F-4D97-AF65-F5344CB8AC3E}">
        <p14:creationId xmlns:p14="http://schemas.microsoft.com/office/powerpoint/2010/main" val="90728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8EF9-DC73-47A7-81DD-6628F640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Graphisme</a:t>
            </a:r>
            <a:r>
              <a:rPr lang="en-GB" sz="56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 (2/3) :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5DE1-57BB-434D-81A5-1147E7B0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40000"/>
                  <a:lumOff val="60000"/>
                </a:schemeClr>
              </a:buClr>
              <a:buSzPct val="140000"/>
              <a:buFont typeface="Wingdings" panose="05000000000000000000" pitchFamily="2" charset="2"/>
              <a:buChar char="§"/>
            </a:pPr>
            <a:r>
              <a:rPr lang="en-GB" sz="3000" dirty="0">
                <a:solidFill>
                  <a:schemeClr val="accent3">
                    <a:lumMod val="40000"/>
                    <a:lumOff val="60000"/>
                  </a:schemeClr>
                </a:solidFill>
                <a:latin typeface="Zepto-8" panose="00000400000000000000" pitchFamily="2" charset="-128"/>
                <a:ea typeface="Zepto-8" panose="00000400000000000000" pitchFamily="2" charset="-128"/>
              </a:rPr>
              <a:t>PSET()  PGET()</a:t>
            </a:r>
          </a:p>
          <a:p>
            <a:pPr>
              <a:lnSpc>
                <a:spcPct val="150000"/>
              </a:lnSpc>
              <a:buClr>
                <a:schemeClr val="accent1">
                  <a:lumMod val="40000"/>
                  <a:lumOff val="60000"/>
                </a:schemeClr>
              </a:buClr>
              <a:buSzPct val="140000"/>
              <a:buFont typeface="Wingdings" panose="05000000000000000000" pitchFamily="2" charset="2"/>
              <a:buChar char="§"/>
            </a:pPr>
            <a:r>
              <a:rPr lang="en-GB" sz="3000" dirty="0">
                <a:solidFill>
                  <a:schemeClr val="accent3">
                    <a:lumMod val="40000"/>
                    <a:lumOff val="60000"/>
                  </a:schemeClr>
                </a:solidFill>
                <a:latin typeface="Zepto-8" panose="00000400000000000000" pitchFamily="2" charset="-128"/>
                <a:ea typeface="Zepto-8" panose="00000400000000000000" pitchFamily="2" charset="-128"/>
              </a:rPr>
              <a:t>LINE()</a:t>
            </a:r>
          </a:p>
          <a:p>
            <a:pPr>
              <a:lnSpc>
                <a:spcPct val="150000"/>
              </a:lnSpc>
              <a:buClr>
                <a:schemeClr val="accent1">
                  <a:lumMod val="40000"/>
                  <a:lumOff val="60000"/>
                </a:schemeClr>
              </a:buClr>
              <a:buSzPct val="140000"/>
              <a:buFont typeface="Wingdings" panose="05000000000000000000" pitchFamily="2" charset="2"/>
              <a:buChar char="§"/>
            </a:pPr>
            <a:r>
              <a:rPr lang="en-GB" sz="3000" dirty="0">
                <a:solidFill>
                  <a:schemeClr val="accent3">
                    <a:lumMod val="40000"/>
                    <a:lumOff val="60000"/>
                  </a:schemeClr>
                </a:solidFill>
                <a:latin typeface="Zepto-8" panose="00000400000000000000" pitchFamily="2" charset="-128"/>
                <a:ea typeface="Zepto-8" panose="00000400000000000000" pitchFamily="2" charset="-128"/>
              </a:rPr>
              <a:t>CIRC()  CIRCFILL()</a:t>
            </a:r>
          </a:p>
          <a:p>
            <a:pPr>
              <a:lnSpc>
                <a:spcPct val="150000"/>
              </a:lnSpc>
              <a:buClr>
                <a:schemeClr val="accent1">
                  <a:lumMod val="40000"/>
                  <a:lumOff val="60000"/>
                </a:schemeClr>
              </a:buClr>
              <a:buSzPct val="140000"/>
              <a:buFont typeface="Wingdings" panose="05000000000000000000" pitchFamily="2" charset="2"/>
              <a:buChar char="§"/>
            </a:pPr>
            <a:r>
              <a:rPr lang="en-GB" sz="3000" dirty="0">
                <a:solidFill>
                  <a:schemeClr val="accent3">
                    <a:lumMod val="40000"/>
                    <a:lumOff val="60000"/>
                  </a:schemeClr>
                </a:solidFill>
                <a:latin typeface="Zepto-8" panose="00000400000000000000" pitchFamily="2" charset="-128"/>
                <a:ea typeface="Zepto-8" panose="00000400000000000000" pitchFamily="2" charset="-128"/>
              </a:rPr>
              <a:t>RECT()  RECTFILL()</a:t>
            </a:r>
          </a:p>
          <a:p>
            <a:pPr>
              <a:lnSpc>
                <a:spcPct val="150000"/>
              </a:lnSpc>
              <a:buClr>
                <a:schemeClr val="accent1">
                  <a:lumMod val="40000"/>
                  <a:lumOff val="60000"/>
                </a:schemeClr>
              </a:buClr>
              <a:buSzPct val="140000"/>
              <a:buFont typeface="Wingdings" panose="05000000000000000000" pitchFamily="2" charset="2"/>
              <a:buChar char="§"/>
            </a:pPr>
            <a:r>
              <a:rPr lang="en-GB" sz="3000" dirty="0">
                <a:solidFill>
                  <a:schemeClr val="accent3">
                    <a:lumMod val="40000"/>
                    <a:lumOff val="60000"/>
                  </a:schemeClr>
                </a:solidFill>
                <a:latin typeface="Zepto-8" panose="00000400000000000000" pitchFamily="2" charset="-128"/>
                <a:ea typeface="Zepto-8" panose="00000400000000000000" pitchFamily="2" charset="-128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293251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8EF9-DC73-47A7-81DD-6628F640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Graphisme</a:t>
            </a:r>
            <a:r>
              <a:rPr lang="en-GB" sz="5600" dirty="0">
                <a:solidFill>
                  <a:schemeClr val="accent1">
                    <a:lumMod val="40000"/>
                    <a:lumOff val="60000"/>
                  </a:schemeClr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 (3/3) :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5DE1-57BB-434D-81A5-1147E7B0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40000"/>
                  <a:lumOff val="60000"/>
                </a:schemeClr>
              </a:buClr>
              <a:buSzPct val="140000"/>
              <a:buFont typeface="Wingdings" panose="05000000000000000000" pitchFamily="2" charset="2"/>
              <a:buChar char="§"/>
            </a:pPr>
            <a:r>
              <a:rPr lang="en-GB" sz="3000" dirty="0">
                <a:solidFill>
                  <a:schemeClr val="accent3">
                    <a:lumMod val="40000"/>
                    <a:lumOff val="60000"/>
                  </a:schemeClr>
                </a:solidFill>
                <a:latin typeface="Zepto-8" panose="00000400000000000000" pitchFamily="2" charset="-128"/>
                <a:ea typeface="Zepto-8" panose="00000400000000000000" pitchFamily="2" charset="-128"/>
              </a:rPr>
              <a:t>SPR()</a:t>
            </a:r>
          </a:p>
          <a:p>
            <a:pPr>
              <a:lnSpc>
                <a:spcPct val="150000"/>
              </a:lnSpc>
              <a:buClr>
                <a:schemeClr val="accent1">
                  <a:lumMod val="40000"/>
                  <a:lumOff val="60000"/>
                </a:schemeClr>
              </a:buClr>
              <a:buSzPct val="140000"/>
              <a:buFont typeface="Wingdings" panose="05000000000000000000" pitchFamily="2" charset="2"/>
              <a:buChar char="§"/>
            </a:pPr>
            <a:r>
              <a:rPr lang="en-GB" sz="3000" dirty="0">
                <a:solidFill>
                  <a:schemeClr val="accent3">
                    <a:lumMod val="40000"/>
                    <a:lumOff val="60000"/>
                  </a:schemeClr>
                </a:solidFill>
                <a:latin typeface="Zepto-8" panose="00000400000000000000" pitchFamily="2" charset="-128"/>
                <a:ea typeface="Zepto-8" panose="00000400000000000000" pitchFamily="2" charset="-128"/>
              </a:rPr>
              <a:t>SSPR()</a:t>
            </a:r>
          </a:p>
          <a:p>
            <a:pPr>
              <a:lnSpc>
                <a:spcPct val="150000"/>
              </a:lnSpc>
              <a:buClr>
                <a:schemeClr val="accent1">
                  <a:lumMod val="40000"/>
                  <a:lumOff val="60000"/>
                </a:schemeClr>
              </a:buClr>
              <a:buSzPct val="140000"/>
              <a:buFont typeface="Wingdings" panose="05000000000000000000" pitchFamily="2" charset="2"/>
              <a:buChar char="§"/>
            </a:pPr>
            <a:r>
              <a:rPr lang="en-GB" sz="3000" dirty="0">
                <a:solidFill>
                  <a:schemeClr val="accent3">
                    <a:lumMod val="40000"/>
                    <a:lumOff val="60000"/>
                  </a:schemeClr>
                </a:solidFill>
                <a:latin typeface="Zepto-8" panose="00000400000000000000" pitchFamily="2" charset="-128"/>
                <a:ea typeface="Zepto-8" panose="00000400000000000000" pitchFamily="2" charset="-128"/>
              </a:rPr>
              <a:t>MAP()</a:t>
            </a:r>
          </a:p>
        </p:txBody>
      </p:sp>
    </p:spTree>
    <p:extLst>
      <p:ext uri="{BB962C8B-B14F-4D97-AF65-F5344CB8AC3E}">
        <p14:creationId xmlns:p14="http://schemas.microsoft.com/office/powerpoint/2010/main" val="711069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83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Zepto-8</vt:lpstr>
      <vt:lpstr>Arial</vt:lpstr>
      <vt:lpstr>Century Gothic</vt:lpstr>
      <vt:lpstr>Impact</vt:lpstr>
      <vt:lpstr>Wingdings</vt:lpstr>
      <vt:lpstr>Wingdings 3</vt:lpstr>
      <vt:lpstr>Ion</vt:lpstr>
      <vt:lpstr>Atelier PICO-8</vt:lpstr>
      <vt:lpstr>La boucle de jeu</vt:lpstr>
      <vt:lpstr>Graphisme (1/3) : mise en place</vt:lpstr>
      <vt:lpstr>Graphisme (2/3) : primitives</vt:lpstr>
      <vt:lpstr>Graphisme (3/3) : sprites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Hocevar</dc:creator>
  <cp:lastModifiedBy>Sam Hocevar</cp:lastModifiedBy>
  <cp:revision>10</cp:revision>
  <dcterms:created xsi:type="dcterms:W3CDTF">2019-10-23T19:02:01Z</dcterms:created>
  <dcterms:modified xsi:type="dcterms:W3CDTF">2019-10-23T21:11:19Z</dcterms:modified>
</cp:coreProperties>
</file>