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>
            <a:hueOff val="273561"/>
            <a:satOff val="2937"/>
            <a:lumOff val="-22233"/>
          </a:schemeClr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l" defTabSz="5842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>
            <a:hueOff val="273561"/>
            <a:satOff val="2937"/>
            <a:lumOff val="-22233"/>
          </a:schemeClr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l" defTabSz="5842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>
            <a:hueOff val="273561"/>
            <a:satOff val="2937"/>
            <a:lumOff val="-22233"/>
          </a:schemeClr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l" defTabSz="5842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>
            <a:hueOff val="273561"/>
            <a:satOff val="2937"/>
            <a:lumOff val="-22233"/>
          </a:schemeClr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l" defTabSz="5842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>
            <a:hueOff val="273561"/>
            <a:satOff val="2937"/>
            <a:lumOff val="-22233"/>
          </a:schemeClr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l" defTabSz="5842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>
            <a:hueOff val="273561"/>
            <a:satOff val="2937"/>
            <a:lumOff val="-22233"/>
          </a:schemeClr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l" defTabSz="5842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>
            <a:hueOff val="273561"/>
            <a:satOff val="2937"/>
            <a:lumOff val="-22233"/>
          </a:schemeClr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l" defTabSz="5842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>
            <a:hueOff val="273561"/>
            <a:satOff val="2937"/>
            <a:lumOff val="-22233"/>
          </a:schemeClr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l" defTabSz="584200" rtl="0" fontAlgn="auto" latinLnBrk="0" hangingPunct="0">
      <a:lnSpc>
        <a:spcPct val="10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>
            <a:hueOff val="273561"/>
            <a:satOff val="2937"/>
            <a:lumOff val="-22233"/>
          </a:schemeClr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5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>
            <a:spLocks noGrp="1"/>
          </p:cNvSpPr>
          <p:nvPr>
            <p:ph type="pic" sz="half" idx="21"/>
          </p:nvPr>
        </p:nvSpPr>
        <p:spPr>
          <a:xfrm>
            <a:off x="7124700" y="1612900"/>
            <a:ext cx="4216400" cy="632874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half" idx="21"/>
          </p:nvPr>
        </p:nvSpPr>
        <p:spPr>
          <a:xfrm>
            <a:off x="7124700" y="1612900"/>
            <a:ext cx="4216400" cy="6328742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Image"/>
          <p:cNvSpPr>
            <a:spLocks noGrp="1"/>
          </p:cNvSpPr>
          <p:nvPr>
            <p:ph type="pic" sz="quarter" idx="21"/>
          </p:nvPr>
        </p:nvSpPr>
        <p:spPr>
          <a:xfrm>
            <a:off x="7175500" y="2540000"/>
            <a:ext cx="4102100" cy="615718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>
            <a:spLocks noGrp="1"/>
          </p:cNvSpPr>
          <p:nvPr>
            <p:ph type="pic" sz="half" idx="21"/>
          </p:nvPr>
        </p:nvSpPr>
        <p:spPr>
          <a:xfrm>
            <a:off x="2438400" y="1638300"/>
            <a:ext cx="8128000" cy="504220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>
            <a:spLocks noGrp="1"/>
          </p:cNvSpPr>
          <p:nvPr>
            <p:ph type="pic" sz="half" idx="21"/>
          </p:nvPr>
        </p:nvSpPr>
        <p:spPr>
          <a:xfrm>
            <a:off x="2438400" y="1638300"/>
            <a:ext cx="8128000" cy="5042206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49605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l" defTabSz="584200" latinLnBrk="0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l" defTabSz="584200" latinLnBrk="0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l" defTabSz="584200" latinLnBrk="0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l" defTabSz="584200" latinLnBrk="0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l" defTabSz="584200" latinLnBrk="0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l" defTabSz="584200" latinLnBrk="0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l" defTabSz="584200" latinLnBrk="0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l" defTabSz="584200" latinLnBrk="0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l" defTabSz="584200" latinLnBrk="0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Workshop - how do I get from here to there?"/>
          <p:cNvSpPr txBox="1"/>
          <p:nvPr/>
        </p:nvSpPr>
        <p:spPr>
          <a:xfrm>
            <a:off x="787400" y="292100"/>
            <a:ext cx="11430000" cy="237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08432">
              <a:lnSpc>
                <a:spcPct val="90000"/>
              </a:lnSpc>
              <a:spcBef>
                <a:spcPts val="0"/>
              </a:spcBef>
              <a:defRPr sz="7800">
                <a:solidFill>
                  <a:srgbClr val="5C89A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Workshop - how do I get from here to there?</a:t>
            </a:r>
          </a:p>
        </p:txBody>
      </p:sp>
      <p:sp>
        <p:nvSpPr>
          <p:cNvPr id="138" name="let’s now consider how to get a business going…"/>
          <p:cNvSpPr txBox="1"/>
          <p:nvPr/>
        </p:nvSpPr>
        <p:spPr>
          <a:xfrm>
            <a:off x="787400" y="2705100"/>
            <a:ext cx="11535504" cy="6083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18583" indent="-518583">
              <a:spcBef>
                <a:spcPts val="3200"/>
              </a:spcBef>
              <a:buSzPct val="45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let’s now consider how to get a business going</a:t>
            </a:r>
          </a:p>
          <a:p>
            <a:pPr marL="518583" indent="-518583">
              <a:spcBef>
                <a:spcPts val="3200"/>
              </a:spcBef>
              <a:buSzPct val="45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let’s say you have a business idea, a team of people, you’ve decided on a name, you’ve done the branding, designed the logo,  got the offices, got brochures for the Ferraris…</a:t>
            </a:r>
          </a:p>
          <a:p>
            <a:pPr marL="518583" indent="-518583">
              <a:spcBef>
                <a:spcPts val="3200"/>
              </a:spcBef>
              <a:buSzPct val="45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that’s all the fun stuff out of the way.</a:t>
            </a:r>
          </a:p>
          <a:p>
            <a:pPr marL="518583" indent="-518583">
              <a:spcBef>
                <a:spcPts val="3200"/>
              </a:spcBef>
              <a:buSzPct val="45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what next?</a:t>
            </a:r>
          </a:p>
          <a:p>
            <a:pPr marL="518583" indent="-518583">
              <a:spcBef>
                <a:spcPts val="3200"/>
              </a:spcBef>
              <a:buSzPct val="45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we expect you to cover this in your 10 Questions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Workshop - planning"/>
          <p:cNvSpPr txBox="1"/>
          <p:nvPr/>
        </p:nvSpPr>
        <p:spPr>
          <a:xfrm>
            <a:off x="787400" y="285750"/>
            <a:ext cx="11430000" cy="1644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08432">
              <a:lnSpc>
                <a:spcPct val="90000"/>
              </a:lnSpc>
              <a:spcBef>
                <a:spcPts val="0"/>
              </a:spcBef>
              <a:defRPr sz="7800">
                <a:solidFill>
                  <a:srgbClr val="5C89A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Workshop - planning</a:t>
            </a:r>
          </a:p>
        </p:txBody>
      </p:sp>
      <p:sp>
        <p:nvSpPr>
          <p:cNvPr id="164" name="pick a target for 12 months time…"/>
          <p:cNvSpPr txBox="1"/>
          <p:nvPr/>
        </p:nvSpPr>
        <p:spPr>
          <a:xfrm>
            <a:off x="787400" y="1902949"/>
            <a:ext cx="11430000" cy="7403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23163" indent="-423163" defTabSz="572516">
              <a:spcBef>
                <a:spcPts val="3100"/>
              </a:spcBef>
              <a:buSzPct val="50000"/>
              <a:buBlip>
                <a:blip r:embed="rId2"/>
              </a:buBlip>
              <a:defRPr sz="3528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pick a target for 12 months time </a:t>
            </a:r>
          </a:p>
          <a:p>
            <a:pPr marL="1294383" lvl="2" indent="-423163" defTabSz="572516">
              <a:spcBef>
                <a:spcPts val="3100"/>
              </a:spcBef>
              <a:buSzPct val="50000"/>
              <a:buBlip>
                <a:blip r:embed="rId2"/>
              </a:buBlip>
              <a:defRPr sz="3528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 first prototype </a:t>
            </a:r>
          </a:p>
          <a:p>
            <a:pPr marL="1294383" lvl="2" indent="-423163" defTabSz="572516">
              <a:spcBef>
                <a:spcPts val="3100"/>
              </a:spcBef>
              <a:buSzPct val="50000"/>
              <a:buBlip>
                <a:blip r:embed="rId2"/>
              </a:buBlip>
              <a:defRPr sz="3528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first customer</a:t>
            </a:r>
          </a:p>
          <a:p>
            <a:pPr marL="1294383" lvl="2" indent="-423163" defTabSz="572516">
              <a:spcBef>
                <a:spcPts val="3100"/>
              </a:spcBef>
              <a:buSzPct val="50000"/>
              <a:buBlip>
                <a:blip r:embed="rId2"/>
              </a:buBlip>
              <a:defRPr sz="3528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raised finance</a:t>
            </a:r>
          </a:p>
          <a:p>
            <a:pPr marL="1294383" lvl="2" indent="-423163" defTabSz="572516">
              <a:spcBef>
                <a:spcPts val="3100"/>
              </a:spcBef>
              <a:buSzPct val="50000"/>
              <a:buBlip>
                <a:blip r:embed="rId2"/>
              </a:buBlip>
              <a:defRPr sz="3528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completed an app</a:t>
            </a:r>
          </a:p>
          <a:p>
            <a:pPr marL="423163" indent="-423163" defTabSz="572516">
              <a:spcBef>
                <a:spcPts val="3100"/>
              </a:spcBef>
              <a:buSzPct val="50000"/>
              <a:buBlip>
                <a:blip r:embed="rId2"/>
              </a:buBlip>
              <a:defRPr sz="3528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there are no rules on this target, it is up to you as a team to decide on this - you might need to justify it</a:t>
            </a:r>
          </a:p>
          <a:p>
            <a:pPr marL="423163" indent="-423163" defTabSz="572516">
              <a:spcBef>
                <a:spcPts val="3100"/>
              </a:spcBef>
              <a:buSzPct val="50000"/>
              <a:buBlip>
                <a:blip r:embed="rId2"/>
              </a:buBlip>
              <a:defRPr sz="3528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what are the steps you need to take to get a product to market?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Workshop - planning"/>
          <p:cNvSpPr txBox="1"/>
          <p:nvPr/>
        </p:nvSpPr>
        <p:spPr>
          <a:xfrm>
            <a:off x="787400" y="285750"/>
            <a:ext cx="11430000" cy="1644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08432">
              <a:lnSpc>
                <a:spcPct val="90000"/>
              </a:lnSpc>
              <a:spcBef>
                <a:spcPts val="0"/>
              </a:spcBef>
              <a:defRPr sz="7800">
                <a:solidFill>
                  <a:srgbClr val="5C89A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Workshop - planning</a:t>
            </a:r>
          </a:p>
        </p:txBody>
      </p:sp>
      <p:sp>
        <p:nvSpPr>
          <p:cNvPr id="167" name="Your first job - an exercise…"/>
          <p:cNvSpPr txBox="1"/>
          <p:nvPr/>
        </p:nvSpPr>
        <p:spPr>
          <a:xfrm>
            <a:off x="787400" y="1902949"/>
            <a:ext cx="11430000" cy="7403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3200"/>
              </a:spcBef>
              <a:defRPr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Your first job - an exercise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let’s take a more personal target 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by this time next year, you want to be in your first postgraduate job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what steps do you need to take?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what’s the campaign?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what materials do you need?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Workshop - planning"/>
          <p:cNvSpPr txBox="1"/>
          <p:nvPr/>
        </p:nvSpPr>
        <p:spPr>
          <a:xfrm>
            <a:off x="787400" y="285750"/>
            <a:ext cx="11430000" cy="1644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08432">
              <a:lnSpc>
                <a:spcPct val="90000"/>
              </a:lnSpc>
              <a:spcBef>
                <a:spcPts val="0"/>
              </a:spcBef>
              <a:defRPr sz="7800">
                <a:solidFill>
                  <a:srgbClr val="5C89A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Workshop - planning</a:t>
            </a:r>
          </a:p>
        </p:txBody>
      </p:sp>
      <p:sp>
        <p:nvSpPr>
          <p:cNvPr id="170" name="Manufacturing/production…"/>
          <p:cNvSpPr txBox="1"/>
          <p:nvPr/>
        </p:nvSpPr>
        <p:spPr>
          <a:xfrm>
            <a:off x="787400" y="1902949"/>
            <a:ext cx="11430000" cy="7403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3200"/>
              </a:spcBef>
              <a:defRPr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Manufacturing/production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what are the steps you need to take to get a product to market?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will you need a prototype?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who will design the device?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how will you manufacture?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who will manufacture?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Workshop - planning"/>
          <p:cNvSpPr txBox="1"/>
          <p:nvPr/>
        </p:nvSpPr>
        <p:spPr>
          <a:xfrm>
            <a:off x="787400" y="285750"/>
            <a:ext cx="11430000" cy="1644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08432">
              <a:lnSpc>
                <a:spcPct val="90000"/>
              </a:lnSpc>
              <a:spcBef>
                <a:spcPts val="0"/>
              </a:spcBef>
              <a:defRPr sz="7800">
                <a:solidFill>
                  <a:srgbClr val="5C89A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Workshop - planning</a:t>
            </a:r>
          </a:p>
        </p:txBody>
      </p:sp>
      <p:sp>
        <p:nvSpPr>
          <p:cNvPr id="173" name="Marketing…"/>
          <p:cNvSpPr txBox="1"/>
          <p:nvPr/>
        </p:nvSpPr>
        <p:spPr>
          <a:xfrm>
            <a:off x="787400" y="1902949"/>
            <a:ext cx="11430000" cy="7403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3200"/>
              </a:spcBef>
              <a:defRPr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Marketing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how will you market your product?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how will you create interest in your product?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how much will you charge?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can you think of an obvious first customer?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how do you plan to find further customers?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who will stock your product?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Workshop - planning"/>
          <p:cNvSpPr txBox="1"/>
          <p:nvPr/>
        </p:nvSpPr>
        <p:spPr>
          <a:xfrm>
            <a:off x="787400" y="285750"/>
            <a:ext cx="11430000" cy="1644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08432">
              <a:lnSpc>
                <a:spcPct val="90000"/>
              </a:lnSpc>
              <a:spcBef>
                <a:spcPts val="0"/>
              </a:spcBef>
              <a:defRPr sz="7800">
                <a:solidFill>
                  <a:srgbClr val="5C89A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Workshop - planning</a:t>
            </a:r>
          </a:p>
        </p:txBody>
      </p:sp>
      <p:sp>
        <p:nvSpPr>
          <p:cNvPr id="176" name="Finance…"/>
          <p:cNvSpPr txBox="1"/>
          <p:nvPr/>
        </p:nvSpPr>
        <p:spPr>
          <a:xfrm>
            <a:off x="787400" y="1902949"/>
            <a:ext cx="11430000" cy="7403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3200"/>
              </a:spcBef>
              <a:defRPr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Finance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do you need more money?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where will you get additional money?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how much do you need?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where will you get people to help you, workers, support staff, advisors?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Workshop - how do I get from here to there?"/>
          <p:cNvSpPr txBox="1"/>
          <p:nvPr/>
        </p:nvSpPr>
        <p:spPr>
          <a:xfrm>
            <a:off x="787400" y="292100"/>
            <a:ext cx="11430000" cy="237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08432">
              <a:lnSpc>
                <a:spcPct val="90000"/>
              </a:lnSpc>
              <a:spcBef>
                <a:spcPts val="0"/>
              </a:spcBef>
              <a:defRPr sz="7800">
                <a:solidFill>
                  <a:srgbClr val="5C89A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Workshop - how do I get from here to there?</a:t>
            </a:r>
          </a:p>
        </p:txBody>
      </p:sp>
      <p:sp>
        <p:nvSpPr>
          <p:cNvPr id="141" name="in your 10 Questions, one of the questions asks you to describe your plan for the next 12 months…"/>
          <p:cNvSpPr txBox="1"/>
          <p:nvPr/>
        </p:nvSpPr>
        <p:spPr>
          <a:xfrm>
            <a:off x="787400" y="3111500"/>
            <a:ext cx="11535504" cy="5270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18583" indent="-518583">
              <a:spcBef>
                <a:spcPts val="3200"/>
              </a:spcBef>
              <a:buSzPct val="45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 your 10 Questions, one of the questions asks you to describe your plan for the next 12 months</a:t>
            </a:r>
          </a:p>
          <a:p>
            <a:pPr marL="518583" indent="-518583">
              <a:spcBef>
                <a:spcPts val="3200"/>
              </a:spcBef>
              <a:buSzPct val="45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most business plans project forward 3 or 5 years to give some estimate of sales and income because that’s useful information for investors.</a:t>
            </a:r>
          </a:p>
          <a:p>
            <a:pPr marL="518583" indent="-518583">
              <a:spcBef>
                <a:spcPts val="3200"/>
              </a:spcBef>
              <a:buSzPct val="45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from a planning point of view, it is vital to consider the next 12 months, what steps do you need to undertake to develop your idea further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10 Questions"/>
          <p:cNvSpPr txBox="1"/>
          <p:nvPr/>
        </p:nvSpPr>
        <p:spPr>
          <a:xfrm>
            <a:off x="787400" y="285750"/>
            <a:ext cx="11430000" cy="1644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08432">
              <a:lnSpc>
                <a:spcPct val="90000"/>
              </a:lnSpc>
              <a:spcBef>
                <a:spcPts val="0"/>
              </a:spcBef>
              <a:defRPr sz="7800">
                <a:solidFill>
                  <a:srgbClr val="5C89A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10 Questions</a:t>
            </a:r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2882900"/>
            <a:ext cx="9817100" cy="3987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10 Questions"/>
          <p:cNvSpPr txBox="1"/>
          <p:nvPr/>
        </p:nvSpPr>
        <p:spPr>
          <a:xfrm>
            <a:off x="787400" y="285750"/>
            <a:ext cx="11430000" cy="1644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08432">
              <a:lnSpc>
                <a:spcPct val="90000"/>
              </a:lnSpc>
              <a:spcBef>
                <a:spcPts val="0"/>
              </a:spcBef>
              <a:defRPr sz="7800">
                <a:solidFill>
                  <a:srgbClr val="5C89A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10 Questions</a:t>
            </a:r>
          </a:p>
        </p:txBody>
      </p:sp>
      <p:sp>
        <p:nvSpPr>
          <p:cNvPr id="147" name="we don’t stipulate what the target at the end of 12 months needs to be…"/>
          <p:cNvSpPr txBox="1"/>
          <p:nvPr/>
        </p:nvSpPr>
        <p:spPr>
          <a:xfrm>
            <a:off x="787400" y="1902949"/>
            <a:ext cx="11430000" cy="7403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we don’t stipulate what the target at the end of 12 months needs to be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it’s up to you as a team to decide what it is and it depends on what your business idea is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you might be developing an app - so a sensible target might be to have a very good version with a number of users testing it for you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you might be developing a widget - so a sensible target would be to have a working prototype, with the hardware and software being complete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10 Questions"/>
          <p:cNvSpPr txBox="1"/>
          <p:nvPr/>
        </p:nvSpPr>
        <p:spPr>
          <a:xfrm>
            <a:off x="787400" y="285750"/>
            <a:ext cx="11430000" cy="1644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08432">
              <a:lnSpc>
                <a:spcPct val="90000"/>
              </a:lnSpc>
              <a:spcBef>
                <a:spcPts val="0"/>
              </a:spcBef>
              <a:defRPr sz="7800">
                <a:solidFill>
                  <a:srgbClr val="5C89A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10 Questions</a:t>
            </a:r>
          </a:p>
        </p:txBody>
      </p:sp>
      <p:sp>
        <p:nvSpPr>
          <p:cNvPr id="150" name="you might be planning a service - so you could say that you’ll have your first 5 customers…"/>
          <p:cNvSpPr txBox="1"/>
          <p:nvPr/>
        </p:nvSpPr>
        <p:spPr>
          <a:xfrm>
            <a:off x="787400" y="1902949"/>
            <a:ext cx="11430000" cy="7403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you might be planning a service - so you could say that you’ll have your first 5 customers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what do you feel is achievable in 12 months, and what is necessary?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then discuss and decide what steps you need to undertake each month to get to that target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document these steps ideally in a Gantt chart or simply as coloured blocks on an Excel spreadsheet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document is an essential part of 10 Questions and can be used in your end of year presentation.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Table 1"/>
          <p:cNvGraphicFramePr/>
          <p:nvPr/>
        </p:nvGraphicFramePr>
        <p:xfrm>
          <a:off x="1028700" y="1689100"/>
          <a:ext cx="10998200" cy="6146800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  <a:gridCol w="214104">
                  <a:extLst>
                    <a:ext uri="{9D8B030D-6E8A-4147-A177-3AD203B41FA5}">
                      <a16:colId xmlns:a16="http://schemas.microsoft.com/office/drawing/2014/main" val="2004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4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5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51"/>
                    </a:ext>
                  </a:extLst>
                </a:gridCol>
              </a:tblGrid>
              <a:tr h="217461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number</a:t>
                      </a:r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R w="12700">
                      <a:solidFill>
                        <a:srgbClr val="444444"/>
                      </a:solidFill>
                      <a:miter lim="400000"/>
                    </a:lnR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R w="12700">
                      <a:solidFill>
                        <a:srgbClr val="444444"/>
                      </a:solidFill>
                      <a:miter lim="400000"/>
                    </a:lnR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R w="12700">
                      <a:solidFill>
                        <a:srgbClr val="444444"/>
                      </a:solidFill>
                      <a:miter lim="400000"/>
                    </a:lnR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R w="12700">
                      <a:solidFill>
                        <a:srgbClr val="444444"/>
                      </a:solidFill>
                      <a:miter lim="400000"/>
                    </a:lnR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R w="12700">
                      <a:solidFill>
                        <a:srgbClr val="444444"/>
                      </a:solidFill>
                      <a:miter lim="400000"/>
                    </a:lnR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R w="12700">
                      <a:solidFill>
                        <a:srgbClr val="444444"/>
                      </a:solidFill>
                      <a:miter lim="400000"/>
                    </a:lnR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R w="12700">
                      <a:solidFill>
                        <a:srgbClr val="444444"/>
                      </a:solidFill>
                      <a:miter lim="400000"/>
                    </a:lnR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R w="12700">
                      <a:solidFill>
                        <a:srgbClr val="444444"/>
                      </a:solidFill>
                      <a:miter lim="400000"/>
                    </a:lnR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R w="12700">
                      <a:solidFill>
                        <a:srgbClr val="444444"/>
                      </a:solidFill>
                      <a:miter lim="400000"/>
                    </a:lnR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R w="12700">
                      <a:solidFill>
                        <a:srgbClr val="444444"/>
                      </a:solidFill>
                      <a:miter lim="400000"/>
                    </a:lnR>
                    <a:lnB w="12700">
                      <a:solidFill>
                        <a:srgbClr val="5B87B9"/>
                      </a:solidFill>
                      <a:miter lim="400000"/>
                    </a:lnB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B w="12700">
                      <a:solidFill>
                        <a:srgbClr val="5B87B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61"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R w="12700">
                      <a:solidFill>
                        <a:srgbClr val="5B87B9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5B87B9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T w="12700">
                      <a:solidFill>
                        <a:srgbClr val="5B87B9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61"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Assembly of test system</a:t>
                      </a:r>
                    </a:p>
                  </a:txBody>
                  <a:tcPr marL="25400" marR="25400" marT="25400" marB="25400" horzOverflow="overflow">
                    <a:lnR w="12700">
                      <a:solidFill>
                        <a:srgbClr val="5B87B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5B87B9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461"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4A629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SBC choice</a:t>
                      </a:r>
                    </a:p>
                  </a:txBody>
                  <a:tcPr marL="25400" marR="25400" marT="25400" marB="25400" horzOverflow="overflow">
                    <a:lnR w="12700">
                      <a:solidFill>
                        <a:srgbClr val="5B87B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5B87B9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FF0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61"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4A629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Assembly</a:t>
                      </a:r>
                    </a:p>
                  </a:txBody>
                  <a:tcPr marL="25400" marR="25400" marT="25400" marB="25400" horzOverflow="overflow">
                    <a:lnR w="12700">
                      <a:solidFill>
                        <a:srgbClr val="5B87B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5B87B9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FF0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FF0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61"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R w="12700">
                      <a:solidFill>
                        <a:srgbClr val="5B87B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5B87B9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461"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Shopping application</a:t>
                      </a:r>
                    </a:p>
                  </a:txBody>
                  <a:tcPr marL="25400" marR="25400" marT="25400" marB="25400" horzOverflow="overflow">
                    <a:lnR w="12700">
                      <a:solidFill>
                        <a:srgbClr val="5B87B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5B87B9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461"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4A629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Revised flow chart</a:t>
                      </a:r>
                    </a:p>
                  </a:txBody>
                  <a:tcPr marL="25400" marR="25400" marT="25400" marB="25400" horzOverflow="overflow">
                    <a:lnR w="12700">
                      <a:solidFill>
                        <a:srgbClr val="5B87B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5B87B9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7EFA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461"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4A629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Revisions to code</a:t>
                      </a:r>
                    </a:p>
                  </a:txBody>
                  <a:tcPr marL="25400" marR="25400" marT="25400" marB="25400" horzOverflow="overflow">
                    <a:lnR w="12700">
                      <a:solidFill>
                        <a:srgbClr val="5B87B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5B87B9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7EFA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7EFA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7461"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4A629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Web page design</a:t>
                      </a:r>
                    </a:p>
                  </a:txBody>
                  <a:tcPr marL="25400" marR="25400" marT="25400" marB="25400" horzOverflow="overflow">
                    <a:lnR w="12700">
                      <a:solidFill>
                        <a:srgbClr val="5B87B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5B87B9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7EFA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7EFA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7EFA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7461"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4A629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Printer support</a:t>
                      </a:r>
                    </a:p>
                  </a:txBody>
                  <a:tcPr marL="25400" marR="25400" marT="25400" marB="25400" horzOverflow="overflow">
                    <a:lnR w="12700">
                      <a:solidFill>
                        <a:srgbClr val="5B87B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5B87B9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7EFA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7461"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4A629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First-level testing</a:t>
                      </a:r>
                    </a:p>
                  </a:txBody>
                  <a:tcPr marL="25400" marR="25400" marT="25400" marB="25400" horzOverflow="overflow">
                    <a:lnR w="12700">
                      <a:solidFill>
                        <a:srgbClr val="5B87B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5B87B9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7EFA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7EFA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7EFA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7461"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R w="12700">
                      <a:solidFill>
                        <a:srgbClr val="5B87B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5B87B9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7461"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VMC</a:t>
                      </a:r>
                    </a:p>
                  </a:txBody>
                  <a:tcPr marL="25400" marR="25400" marT="25400" marB="25400" horzOverflow="overflow">
                    <a:lnR w="12700">
                      <a:solidFill>
                        <a:srgbClr val="5B87B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5B87B9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7461"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4A629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Application specific language</a:t>
                      </a:r>
                    </a:p>
                  </a:txBody>
                  <a:tcPr marL="25400" marR="25400" marT="25400" marB="25400" horzOverflow="overflow">
                    <a:lnR w="12700">
                      <a:solidFill>
                        <a:srgbClr val="5B87B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5B87B9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18A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18A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461"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4A629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Modifications to code</a:t>
                      </a:r>
                    </a:p>
                  </a:txBody>
                  <a:tcPr marL="25400" marR="25400" marT="25400" marB="25400" horzOverflow="overflow">
                    <a:lnR w="12700">
                      <a:solidFill>
                        <a:srgbClr val="5B87B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5B87B9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18A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18A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18A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18A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461"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4A629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First-level testing</a:t>
                      </a:r>
                    </a:p>
                  </a:txBody>
                  <a:tcPr marL="25400" marR="25400" marT="25400" marB="25400" horzOverflow="overflow">
                    <a:lnR w="12700">
                      <a:solidFill>
                        <a:srgbClr val="5B87B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5B87B9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18A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18A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18A8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7461"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R w="12700">
                      <a:solidFill>
                        <a:srgbClr val="5B87B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5B87B9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7461"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Telemetry</a:t>
                      </a:r>
                    </a:p>
                  </a:txBody>
                  <a:tcPr marL="25400" marR="25400" marT="25400" marB="25400" horzOverflow="overflow">
                    <a:lnR w="12700">
                      <a:solidFill>
                        <a:srgbClr val="5B87B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5B87B9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7461"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4A629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Modifications to format</a:t>
                      </a:r>
                    </a:p>
                  </a:txBody>
                  <a:tcPr marL="25400" marR="25400" marT="25400" marB="25400" horzOverflow="overflow">
                    <a:lnR w="12700">
                      <a:solidFill>
                        <a:srgbClr val="5B87B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5B87B9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C9263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7461"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4A629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Price setting from email</a:t>
                      </a:r>
                    </a:p>
                  </a:txBody>
                  <a:tcPr marL="25400" marR="25400" marT="25400" marB="25400" horzOverflow="overflow">
                    <a:lnR w="12700">
                      <a:solidFill>
                        <a:srgbClr val="5B87B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5B87B9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C9263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C9263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C9263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7461"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4A629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PHP code</a:t>
                      </a:r>
                    </a:p>
                  </a:txBody>
                  <a:tcPr marL="25400" marR="25400" marT="25400" marB="25400" horzOverflow="overflow">
                    <a:lnR w="12700">
                      <a:solidFill>
                        <a:srgbClr val="5B87B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5B87B9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C9263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C9263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7461"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4A629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First-level testing</a:t>
                      </a:r>
                    </a:p>
                  </a:txBody>
                  <a:tcPr marL="25400" marR="25400" marT="25400" marB="25400" horzOverflow="overflow">
                    <a:lnR w="12700">
                      <a:solidFill>
                        <a:srgbClr val="5B87B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5B87B9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C9263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C9263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7461"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R w="12700">
                      <a:solidFill>
                        <a:srgbClr val="5B87B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5B87B9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7461"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Testing</a:t>
                      </a:r>
                    </a:p>
                  </a:txBody>
                  <a:tcPr marL="25400" marR="25400" marT="25400" marB="25400" horzOverflow="overflow">
                    <a:lnR w="12700">
                      <a:solidFill>
                        <a:srgbClr val="5B87B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5B87B9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7461"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4A629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Testing in-house</a:t>
                      </a:r>
                    </a:p>
                  </a:txBody>
                  <a:tcPr marL="25400" marR="25400" marT="25400" marB="25400" horzOverflow="overflow">
                    <a:lnR w="12700">
                      <a:solidFill>
                        <a:srgbClr val="5B87B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5B87B9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9E66C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9E66C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9E66C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9E66C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17461"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4A629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Testing on machine</a:t>
                      </a:r>
                    </a:p>
                  </a:txBody>
                  <a:tcPr marL="25400" marR="25400" marT="25400" marB="25400" horzOverflow="overflow">
                    <a:lnR w="12700">
                      <a:solidFill>
                        <a:srgbClr val="5B87B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5B87B9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9E66C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9E66C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9E66C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9E66C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T w="12700">
                      <a:solidFill>
                        <a:srgbClr val="B6CBDC"/>
                      </a:solidFill>
                      <a:miter lim="400000"/>
                    </a:lnT>
                    <a:lnB w="12700">
                      <a:solidFill>
                        <a:srgbClr val="B6CBDC"/>
                      </a:solidFill>
                      <a:miter lim="400000"/>
                    </a:lnB>
                    <a:solidFill>
                      <a:srgbClr val="F2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17461"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R w="12700">
                      <a:solidFill>
                        <a:srgbClr val="5B87B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5B87B9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B6CBDC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B6CBDC"/>
                      </a:solidFill>
                      <a:miter lim="400000"/>
                    </a:lnL>
                    <a:lnR w="12700">
                      <a:solidFill>
                        <a:srgbClr val="444444"/>
                      </a:solidFill>
                      <a:miter lim="400000"/>
                    </a:lnR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0"/>
                        </a:spcBef>
                        <a:defRPr sz="1100">
                          <a:solidFill>
                            <a:srgbClr val="4A629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endParaRPr/>
                    </a:p>
                  </a:txBody>
                  <a:tcPr marL="25400" marR="25400" marT="25400" marB="25400" horzOverflow="overflow">
                    <a:lnL w="12700">
                      <a:solidFill>
                        <a:srgbClr val="444444"/>
                      </a:solidFill>
                      <a:miter lim="400000"/>
                    </a:lnL>
                    <a:lnT w="12700">
                      <a:solidFill>
                        <a:srgbClr val="B6CBDC"/>
                      </a:solidFill>
                      <a:miter lim="400000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10 Questions"/>
          <p:cNvSpPr txBox="1"/>
          <p:nvPr/>
        </p:nvSpPr>
        <p:spPr>
          <a:xfrm>
            <a:off x="787400" y="285750"/>
            <a:ext cx="11430000" cy="1644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08432">
              <a:lnSpc>
                <a:spcPct val="90000"/>
              </a:lnSpc>
              <a:spcBef>
                <a:spcPts val="0"/>
              </a:spcBef>
              <a:defRPr sz="7800">
                <a:solidFill>
                  <a:srgbClr val="5C89A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10 Questions</a:t>
            </a:r>
          </a:p>
        </p:txBody>
      </p:sp>
      <p:sp>
        <p:nvSpPr>
          <p:cNvPr id="155" name="we want you to think through how you get from today (where you have nothing) to where you need to be in 12 months time…"/>
          <p:cNvSpPr txBox="1"/>
          <p:nvPr/>
        </p:nvSpPr>
        <p:spPr>
          <a:xfrm>
            <a:off x="787400" y="1902949"/>
            <a:ext cx="11430000" cy="7403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we want you to think through how you get from today (where you have nothing) to where you need to be in 12 months time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take a service as an example, providing cyber-security services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you need laptops, website, marketing material, training, certification, business suit, transportation, premises - and a handful of customers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how do you acquire all of those and in what sequence? what preparations do you need to make before you can take on clients?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10 Questions"/>
          <p:cNvSpPr txBox="1"/>
          <p:nvPr/>
        </p:nvSpPr>
        <p:spPr>
          <a:xfrm>
            <a:off x="787400" y="285750"/>
            <a:ext cx="11430000" cy="1644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08432">
              <a:lnSpc>
                <a:spcPct val="90000"/>
              </a:lnSpc>
              <a:spcBef>
                <a:spcPts val="0"/>
              </a:spcBef>
              <a:defRPr sz="7800">
                <a:solidFill>
                  <a:srgbClr val="5C89A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10 Questions</a:t>
            </a:r>
          </a:p>
        </p:txBody>
      </p:sp>
      <p:sp>
        <p:nvSpPr>
          <p:cNvPr id="158" name="you are building a widget, let’s say it’s a personal body cam to record everything in your day…"/>
          <p:cNvSpPr txBox="1"/>
          <p:nvPr/>
        </p:nvSpPr>
        <p:spPr>
          <a:xfrm>
            <a:off x="787400" y="1902949"/>
            <a:ext cx="11430000" cy="7403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you are building a widget, let’s say it’s a personal body cam to record everything in your day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so you set a target of having 10 prototypes by 12 months time, and some volunteers to test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you need to design hardware (electronics and a housing), design software; do you do this yourselves or recruit experts?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you need to find a manufacturer to build and test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you need to recruit volunteers to help test, you need to build 10 prototypes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Workshop - how do I get from here to there?"/>
          <p:cNvSpPr txBox="1"/>
          <p:nvPr/>
        </p:nvSpPr>
        <p:spPr>
          <a:xfrm>
            <a:off x="787400" y="285750"/>
            <a:ext cx="11430000" cy="237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08432">
              <a:lnSpc>
                <a:spcPct val="90000"/>
              </a:lnSpc>
              <a:spcBef>
                <a:spcPts val="0"/>
              </a:spcBef>
              <a:defRPr sz="7800">
                <a:solidFill>
                  <a:srgbClr val="5C89A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Workshop - how do I get from here to there?</a:t>
            </a:r>
          </a:p>
        </p:txBody>
      </p:sp>
      <p:sp>
        <p:nvSpPr>
          <p:cNvPr id="161" name="get into your teams of a few people…"/>
          <p:cNvSpPr txBox="1"/>
          <p:nvPr/>
        </p:nvSpPr>
        <p:spPr>
          <a:xfrm>
            <a:off x="787400" y="2705100"/>
            <a:ext cx="11430000" cy="711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get into your teams of a few people</a:t>
            </a:r>
          </a:p>
          <a:p>
            <a:pPr marL="431800" indent="-431800">
              <a:spcBef>
                <a:spcPts val="3200"/>
              </a:spcBef>
              <a:buSzPct val="5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choose an example product</a:t>
            </a:r>
          </a:p>
          <a:p>
            <a:pPr marL="850900" lvl="1" indent="-406400">
              <a:spcBef>
                <a:spcPts val="3200"/>
              </a:spcBef>
              <a:buSzPct val="4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 smartphone app, handling phone calls or text messages intelligently</a:t>
            </a:r>
          </a:p>
          <a:p>
            <a:pPr marL="850900" lvl="1" indent="-406400">
              <a:spcBef>
                <a:spcPts val="3200"/>
              </a:spcBef>
              <a:buSzPct val="4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 new piece of technology, a hardware gadget such as a e-reader for the blind</a:t>
            </a:r>
          </a:p>
          <a:p>
            <a:pPr marL="850900" lvl="1" indent="-406400">
              <a:spcBef>
                <a:spcPts val="3200"/>
              </a:spcBef>
              <a:buSzPct val="40000"/>
              <a:buBlip>
                <a:blip r:embed="rId2"/>
              </a:buBlip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 service, providing support for women returning to work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2452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1">
                <a:hueOff val="273561"/>
                <a:satOff val="2937"/>
                <a:lumOff val="-22233"/>
              </a:schemeClr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1">
                <a:hueOff val="273561"/>
                <a:satOff val="2937"/>
                <a:lumOff val="-22233"/>
              </a:schemeClr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</Words>
  <Application>Microsoft Office PowerPoint</Application>
  <PresentationFormat>Custom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Gill Sans</vt:lpstr>
      <vt:lpstr>Helvetica Neue</vt:lpstr>
      <vt:lpstr>Helvetica Neue Light</vt:lpstr>
      <vt:lpstr>Lucida Grande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holbrook</dc:creator>
  <cp:lastModifiedBy>Samuel Holbrook (Student)</cp:lastModifiedBy>
  <cp:revision>1</cp:revision>
  <dcterms:modified xsi:type="dcterms:W3CDTF">2023-05-12T10:59:44Z</dcterms:modified>
</cp:coreProperties>
</file>