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1T01:19:53.585"/>
    </inkml:context>
    <inkml:brush xml:id="br0">
      <inkml:brushProperty name="width" value="0.1" units="cm"/>
      <inkml:brushProperty name="height" value="0.1" units="cm"/>
      <inkml:brushProperty name="color" value="#008C3A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3210 416,'-16'2'102,"12"-1"48,7 1 31,12 4 49,9 5 352,2-1 0,-1-1 0,2-2 0,-1 0 0,1-1 0,21 0-582,44 2 871,34-4-871,-37-2 258,35 1 268,0-6 1,0-5-1,26-9-526,415-83 452,-281 47-64,540-103 167,-603 105-387,130-52-168,206-94 66,-408 143-59,286-110 56,-258 91-28,-3-8 1,41-33-36,555-311 80,-409 197-54,-25 14-3,-164 117-12,127-74 1,-99 48-29,196-118-20,-304 190 42,2 5 0,2 4 0,35-8-5,304-86 16,-433 136-16,602-146-25,-570 138 25,656-113-47,-578 109 47,1 6 0,2 4 0,226 12 55,-264-7-41,857 83 5,-739-58-39,-1 8 1,-2 9-1,-2 8 0,20 16 20,-73-21 8,76 28 6,-51-10 3,16 18-17,-155-73 1,203 107 21,340 176-20,-379-202 1,-4 8 0,9 16-3,-100-56 1,395 240-1,-19-16 56,-230-131 1,7-11-1,11-9-56,-234-122 1,457 235 46,71 34 64,214 20-23,-693-274-79,414 140 114,246 41-123,-601-179 834,1-6 0,1-5 0,89-3-834,-62-15 312,0 0-144,-155 1-282,1 0 1,0 0-1,0 1 0,0 0 1,-1 0-1,1 0 0,0 1 1,-1-1 113,9 9-357</inkml:trace>
  <inkml:trace contextRef="#ctx0" brushRef="#br1" timeOffset="85104.587">10379 4 1480,'0'0'1353,"0"0"463,-1 0-80,-1 0-319,1 5-353,0 2-552,-1 5-208,1 2-256,0-2-32,1 39-240,0-34-392,1 7-1633,0 2 1481</inkml:trace>
  <inkml:trace contextRef="#ctx0" brushRef="#br1" timeOffset="85439.56">10375 314 2865,'-10'121'1192,"10"-112"-776,0-2-120,5 4-232,0 1-48,-1 0-96,6 5-232,-1-2 216</inkml:trace>
  <inkml:trace contextRef="#ctx0" brushRef="#br1" timeOffset="85789.964">10408 725 2369,'-3'18'1656,"1"-9"272,1 2-367,1 3-345,3-3-280,2-3-504,1 1-152,-2 1-200,0 2-48,1-3-48,-1-3-320,2 2-1168,-2-1 1040</inkml:trace>
  <inkml:trace contextRef="#ctx0" brushRef="#br1" timeOffset="85790.964">10439 961 3265,'-8'120'1600,"5"-108"-656,3-4-168,1 3-440,2-2-143,4-2-161,-2 1-32,1-4-137,-1 0-503,-2 4 448</inkml:trace>
  <inkml:trace contextRef="#ctx0" brushRef="#br1" timeOffset="86117.495">10445 1355 2977,'-1'12'1648,"0"0"-424,-1-7-280,2 2-487,-1 15-193,-2-2-176,2 3-32,1-9-56,0-5-64,0 1-440,0-1-497,0-1 625</inkml:trace>
  <inkml:trace contextRef="#ctx0" brushRef="#br1" timeOffset="86118.495">10437 1597 2048,'8'120'1073,"-10"-111"-201,2 5-96,-2 1-104,0-2-88,2 2-224,2-5-160,1-2-1064,-2-1 640</inkml:trace>
  <inkml:trace contextRef="#ctx0" brushRef="#br1" timeOffset="86433.16">10437 1889 3217,'-16'126'1512,"12"-116"-680,8 0-352,-4 0-296,0 1-128,4-3-728,-1 1-888,-2 4 1000</inkml:trace>
  <inkml:trace contextRef="#ctx0" brushRef="#br1" timeOffset="86773.366">10422 2357 592,'-1'16'328,"1"-1"-32,-1 0-224,1 1-48,-4-2-24,1-3 0,3-3-56,0 1 48</inkml:trace>
  <inkml:trace contextRef="#ctx0" brushRef="#br1" timeOffset="86774.366">10414 2516 1984,'4'112'1129,"-8"-97"-145,2-3-912,-1-2-1056,4-2 648</inkml:trace>
  <inkml:trace contextRef="#ctx0" brushRef="#br1" timeOffset="87108.313">10426 2999 6137,'-6'16'2337,"0"-3"-1713,4-7-288,0 3-240,4-2-56,2 4-96,2 1-304,0-2-832,-2 0 800</inkml:trace>
  <inkml:trace contextRef="#ctx0" brushRef="#br1" timeOffset="87456.102">10428 3171 4889,'-14'119'2120,"12"-111"-959,-1-1-881,4 0-176,3 0-72,2-1-24,3 1-40,-2 1-344,-2-1-1345,-2 1 1193</inkml:trace>
  <inkml:trace contextRef="#ctx0" brushRef="#br1" timeOffset="87457.102">10440 3412 3353,'-4'102'1432,"4"-90"-808,0-4-320,-1-1-264,1 0-32,1-3-16,-1-4-32,0 0-528,0 0-848,0 0 920</inkml:trace>
  <inkml:trace contextRef="#ctx0" brushRef="#br1" timeOffset="87458.102">10437 3755 1704,'-2'11'432</inkml:trace>
  <inkml:trace contextRef="#ctx0" brushRef="#br1" timeOffset="88869.086">9831 5351 3913,'3'-7'3491,"17"-39"-2164,64-181 114,-52 152 271,41-71-1712,30-45 974,-73 127-697,23-69-277,-50 126 13,9-25 166,-2-1 1,-1 0-1,-2 0 1,1-11-180,3-32 1077,-11 75-1049,0 1-1,1-1 1,-1 1-1,0-1 1,0 1-1,0-1 1,0 1 0,0-1-1,0 1 1,-1-1-1,1 1 1,0-1-1,0 1 1,0 0-1,0-1 1,-1 1 0,1-1-1,0 1 1,0-1-1,-1 1-27,-10-2 253,10 3-254,1-1-1,-1 1 1,1 0-1,-1 0 1,1-1-1,-1 1 0,1 0 1,-1 0-1,1 0 1,0 0-1,-1-1 1,1 1-1,0 0 0,0 0 1,0 0-1,0 0 1,0 0 1,-1 2-4,-2 11 0,0 0 0,1 1 0,0-1 0,2 1 0,-1-1 0,3 14 4,-2-14-4,2 0 1,0 1-1,0-1 1,2 0-1,1 5 4,-3-14-4,-1-1 0,1 1-1,0-1 1,0 0-1,0 0 1,0 0-1,1 0 1,0 0-1,0 0 1,0-1-1,0 1 1,0-1 0,1 0-1,-1 0 1,1 0-1,0 0 1,0-1-1,0 0 5,0 0-2,1-1 0,-1 0 0,0 0 0,0 0 0,1-1 0,-1 1 0,1-1 0,-1 0 0,0 0 0,1-1 0,-1 1 0,0-1 0,1 0 0,-1 0 0,1-1 2,8-3-4,0 0-1,-1-1 1,0 0-1,2-2 5,0-2 4,0 0 0,0 0 0,-1-2 0,0 1-1,-1-2 1,0 0 0,-1 0 0,2-5-4,-11 16 7,-1-1 0,1 1 0,-1-1-1,0 0 1,1 1 0,-1-1 0,0 0 0,-1 0 0,1 0-1,0 0 1,-1 0 0,0 1 0,0-1 0,0-3-7,0 1 12,-1 0 1,0 0-1,0 0 0,-1 0 1,0 1-1,0-1 0,0 1 1,0-2-13,14 48 248,4 3-49,1 0 0,3-1 0,1-1 0,17 23-199,-32-57-21,0 0 0,1 0 0,1-1 0,-1 0 0,4 2 21,-8-7-86,1 0 1,-1 0-1,1-1 0,0 1 0,0-1 0,0 0 1,0 0-1,0 0 0,1-1 0,-1 0 0,0 0 0,1 0 1,1 0 85,-3-1-54,0 0 1,0 0-1,0 0 1,-1-1-1,1 0 1,0 1-1,0-1 1,0 0-1,1-1 54</inkml:trace>
  <inkml:trace contextRef="#ctx0" brushRef="#br2" timeOffset="149092.648">11122 3910 1360,'-21'-80'960,"21"72"81,-2 5-73,1 3-448,1 0-200,0 0-48,0 0 0,4 35 344,5 48 113,-6-22-161,0 6-88,-2 5-232,-1-2-48,0-12 0,0-9 24,-1-18-840,2-6-1113,6-12 1105</inkml:trace>
  <inkml:trace contextRef="#ctx0" brushRef="#br2" timeOffset="149839.804">11097 4115 800,'62'-4'1550,"1306"-74"2911,-1319 77-4237,138-4 408,-123 5-240,57 10-392,-79-3 36,-42-7-46,0 0 1,1 0-1,-1 0 0,1 0 1,-1 1-1,1-1 0,-1 0 1,1 0-1,-1 0 0,1 0 1,-1 0-1,0 1 0,1-1 1,-1 0-1,1 0 0,-1 1 1,0-1-1,1 0 0,-1 1 1,0-1-1,1 0 0,-1 1 1,0-1-1,0 1 0,1-1 1,-1 1-1,0-1 0,0 0 1,0 1-1,1-1 0,-1 1 1,0-1-1,0 1 0,0-1 10,-1 1-45,1 0-1,-1 0 0,1 0 0,-1 0 1,0 0-1,1 0 0,-1-1 1,0 1-1,0 0 0,0-1 1,1 1-1,-1 0 0,-1 0 46,-28 15-387</inkml:trace>
  <inkml:trace contextRef="#ctx0" brushRef="#br2" timeOffset="151294.104">13591 3400 1944,'0'-19'1249,"3"7"-33,-3 1-184,-2 7-480,-2 7-200,-4 13-280,1 10-72,1 17 8,2 11 8,1 7 16,3 9 48,8 1-64,0 0 8</inkml:trace>
  <inkml:trace contextRef="#ctx0" brushRef="#br2" timeOffset="151689.193">13314 4252 4017,'-5'0'2000,"13"3"-735,14-2-113,32 2-808,17-1-8,30-4-176,11-2-32,1 2-1128,-1-2 768</inkml:trace>
  <inkml:trace contextRef="#ctx0" brushRef="#br2" timeOffset="152822.1">13158 5193 2425,'0'-1'858,"-5"-2"864,5 3-1690,0 0 0,0 0-1,-1 0 1,1 0 0,0 0 0,0 0-1,-1 1 1,1-1 0,0 0-1,0 0 1,-1 0 0,1 0 0,0 1-1,0-1 1,0 0 0,0 0-1,-1 0 1,1 1 0,0-1 0,0 0-1,0 0 1,0 1 0,0-1-1,0 0 1,0 0 0,0 1 0,-1-1-1,1 0 1,0 0 0,0 1 0,0-1-1,0 0 1,0 1-32,-17 54 1014,4-19-628,12-31-323,0-1 0,1 1 0,-1-1 0,1 1-1,0-1 1,0 1 0,0-1 0,1 1 0,0-1 0,0 0-1,0 1 1,0-1 0,1 0 0,-1 1 0,1-1 0,0 0-1,1 0 1,0 1-63,-3-5 11,1 1 1,-1 0-1,1-1 0,-1 1 0,1-1 0,-1 1 0,1-1 1,-1 1-1,1-1 0,0 0 0,-1 1 0,1-1 0,0 0 1,-1 0-1,1 1 0,0-1 0,-1 0 0,1 0 1,0 0-1,0 0 0,-1 0 0,1 0 0,0 0 0,0 0 1,-1 0-1,1 0 0,0 0 0,-1 0 0,1-1 0,0 1 1,-1 0-1,1 0 0,0-1 0,-1 1 0,1 0 1,0-1-1,-1 1 0,1-1 0,-1 1 0,1-1 0,-1 1-11,4-4 42,0 1 0,-1-1 0,0 0 0,0 0-1,1-1-41,-4 4 4,14-20 74,-1-1 0,-1-1-1,-1 0 1,-1 0 0,0-6-78,12-40 108,0-18-108,-5 7 12,-3-1 0,-5 0-1,-1-33-11,-8 112-1,1-5-10,-1-1-1,0 0 1,0 1-1,0-1 0,-1 1 1,-1-1-1,1 1 1,-3-6 11,4 12-6,0 1 0,-1-1 0,1 1 1,0-1-1,-1 1 0,1-1 0,-1 1 1,1-1-1,0 1 0,-1-1 0,1 1 1,-1 0-1,0-1 0,1 1 0,-1 0 1,1-1-1,-1 1 0,0 0 0,1 0 1,-1 0-1,1 0 0,-1-1 0,0 1 1,1 0-1,-1 0 0,0 0 0,1 0 1,-1 0-1,0 1 0,1-1 0,-1 0 0,1 0 1,-1 0-1,0 0 0,1 1 0,-1-1 1,1 0-1,-1 1 0,1-1 0,-1 0 1,0 1 5,1-1-4,-1 1 0,1-1 0,-1 0 1,1 0-1,-1 1 0,1-1 0,0 1 1,-1-1-1,1 0 0,-1 1 0,1-1 1,0 1-1,0-1 0,-1 1 1,1-1-1,0 1 0,0-1 0,-1 1 1,1-1-1,0 1 0,0-1 0,0 1 1,0-1-1,0 1 0,0 0 0,0-1 1,0 1-1,0-1 0,0 1 0,0-1 1,0 1-1,0-1 0,0 1 0,1-1 1,-1 1-1,0-1 0,0 1 0,1-1 1,-1 1-1,0-1 0,1 1 0,-1-1 1,0 1-1,1-1 0,-1 0 0,1 1 1,-1-1 3,5 3 22,1 0-1,0-1 1,-1 0 0,1 0 0,0 0 0,0-1 0,0 0 0,0 0 0,0-1-1,5 1-21,2 0 62,61 4 493,0-3 1,53-7-556,-30 1 250,3 4-250,-92 0-397,1 0 0,-1 1 0,0 0 0,1 1-1,-1-1 1,7 4 397,-4 3-913</inkml:trace>
  <inkml:trace contextRef="#ctx0" brushRef="#br2" timeOffset="153436.99">13541 5047 2641,'-4'-5'4928,"2"3"-2469,1 12-1997,1 1-252,1 0 0,0 0 0,2 8-210,-1-10 88,-1 0 0,0 0 1,0 0-1,-1 0 0,0 1 0,-1 0-88,0-2 86,0-3-15,1 1-1,0 0 1,0-1-1,0 1 1,0-1 0,2 5-71,-2-10 12,0 1 1,0-1-1,0 0 1,0 0-1,0 0 1,1 0-1,-1 0 1,0 0-1,0 0 1,0 1-1,0-1 1,0 0-1,0 0 1,0 0-1,1 0 1,-1 0-1,0 0 1,0 0 0,0 0-1,0 0 1,0 0-1,1 0 1,-1 0-1,0 0 1,0 0-1,0 0 1,0 0-1,0 0 1,1 0-1,-1 0 1,0 0-1,0 0 1,0 0-1,0 0 1,0 0-1,1 0 1,-1 0-1,0 0 1,0 0 0,0-1-13,10-4 235,9-11-19,-4 0-146,-1-1 0,0 0 0,-2-1 0,0-1 0,0 0-70,-3 2 1,1 1-1,1 0 1,0 1-1,1 0 1,1 1-1,13-12 0,-25 24-10,1 1 0,-1 0 0,0 0-1,1 0 1,-1 0 0,1 0 0,-1 0-1,1 0 1,-1 0 0,1 1 0,-1-1-1,1 1 1,0-1 0,-1 1 0,1 0-1,0-1 1,0 1 0,-1 0 0,1 0-1,0 0 1,-1 0 0,1 1 0,0-1 0,0 0-1,-1 1 1,1-1 0,0 1 0,-1 0-1,1-1 1,-1 1 0,1 0 0,-1 0-1,1 0 1,-1 0 0,0 0 0,1 0-1,-1 1 11,11 9-52,-1 0-1,-1 1 0,0 0 0,8 12 53,4 12 21,4 8-21,-8-10-2474,12 34 2474,-16-34-979</inkml:trace>
  <inkml:trace contextRef="#ctx0" brushRef="#br2" timeOffset="154672.607">14535 4092 792,'-16'-7'379,"16"7"-370,0 0-1,0 0 1,0 0-1,0 0 1,0 0-1,0 0 1,-1 0-1,1 0 1,0-1-1,0 1 1,0 0-1,0 0 1,0 0-1,0 0 1,0 0-1,0 0 1,0 0-1,0 0 1,0-1-1,0 1 1,0 0-1,0 0 1,0 0-1,0 0 1,0 0-1,0 0 1,0 0-1,0-1 1,0 1-1,0 0 1,0 0-1,0 0 1,0 0-1,0 0 1,0 0-1,0 0 1,0 0-1,0-1 1,0 1-1,0 0 1,1 0-1,-1 0 1,0 0-1,0 0 1,0 0-1,0 0 1,0 0-1,0 0 1,0 0-1,0 0 1,0 0-1,1 0 1,-1 0-1,0 0 1,0-1-1,0 1 1,0 0 0,0 0-1,0 0-8,37-7 1053,-33 7-978,311-41 2721,227 3-2796,229 30 566,-694 11-961,-19 1 180</inkml:trace>
  <inkml:trace contextRef="#ctx0" brushRef="#br2" timeOffset="155225.5">16125 3835 1832,'6'-16'922,"-1"-2"-1,0 1 0,-1-1 0,-1-2-921,-1 5 1015,-1 9-663,-1 1 1,1 0-1,0-1 0,1 1 1,-1 0-1,1 0 1,0 0-1,3-5-352,-3 5 228,6-8 190,-8 12-419,0 1 1,0 0 0,0 0-1,1 0 1,-1 0-1,0-1 1,0 1 0,1 0-1,-1 0 1,0 0-1,1 0 1,-1 0-1,0 0 1,0 0 0,1 0-1,-1 0 1,0 0-1,1 0 1,-1 0 0,0 0-1,0 0 1,1 0-1,-1 0 1,0 0 0,0 0-1,1 1 1,-1-1-1,0 0 1,0 0 0,1 0-1,-1 0 1,0 1-1,0-1 1,1 0-1,-1 0 1,0 0 0,0 1-1,0-1 1,0 0-1,1 0 1,-1 1 0,0-1-1,0 0 1,0 0-1,0 1 1,0-1 0,0 0-1,0 0 1,0 1 0,10 18 37,-1 1 1,-1 1-1,-1 0 1,-1 0-1,3 16-37,-3-14 94,39 186 644,-14-56-348,12 34-2015,-34-147 938</inkml:trace>
  <inkml:trace contextRef="#ctx0" brushRef="#br0" timeOffset="181911.479">20335 4807 2577,'-9'6'1820,"9"-7"-1772,0 1 0,-1 0 0,1-1 0,0 1 0,0-1 0,0 1 0,0-1 0,-1 1 0,1-1 0,0 1 0,0-1 0,0 0 0,0 1 0,0-1 0,0 1 0,0-1 0,0 1 0,1-1 0,-1 1 0,0-1 0,0 1 0,0-1 0,0 1 0,1-1-48,14-58 964,3 0 0,6-9-964,4-12 217,16-54-59,36-108 46,-11-5-204,-58 201 15,35-135 343,-31 133-38,1 0 0,18-31-320,18-24 152,-52 103-120,1 1 1,0 0-1,-1 0 1,0 0-1,1 0 1,-1-1-1,1 1 1,-1 0-1,0 0 0,0 0 1,1 0-1,-1 0 1,0 0-1,0 0-32,1 5 5,0-1 0,-1 0 0,1 1 0,-1-1 0,-1 0 0,1 1 0,-1-1 0,0 1-5,0 5 4,-1 6-2,1-12-2,1-1 0,-1 1 0,1-1 0,0 1 0,0-1 0,0 1 0,1-1 0,0 1 0,0-1 0,0 0 0,1 4 0,9 30-15,-2 0 0,-1 2 15,1 8-16,3-1 16,2 11 2,-9-31 25,2-1 0,6 12-27,-13-36 3,0-1 0,1 0 0,-1 0-1,1 0 1,-1 1 0,1-1 0,0 0-1,-1 0 1,1 0 0,0 0 0,0 0-1,0 0 1,-1 0 0,1-1 0,0 1-1,0 0 1,0 0 0,1-1 0,-1 1-1,0 0 1,0-1 0,0 1 0,0-1-1,1 0 1,-1 1 0,0-1 0,0 0-1,0 0 1,1 0 0,-1 0 0,0 0 0,1 0-1,-1 0 1,0 0 0,0 0 0,1 0-1,-1-1 1,0 1 0,0-1 0,0 1-1,0-1 1,1 1 0,-1-1 0,0 0-1,0 0-2,5-2 18,-1-1 0,1 0-1,-1-1 1,0 1 0,0-1 0,-1 0-1,4-5-17,5-8 41,-2 0-1,0-1 0,-2 0 0,0-1 0,5-15-40,4-21 142,5-27-142,-13 28 85,-1 1-1,-3-1 1,-2-37-85,1 47-23,3 102-56,3 0 0,2-1 0,5 6 79,-13-44 1,0-1 0,2 0 0,0-1 0,1 0 0,9 14-1,-14-24-9,1-1 0,-1 0 1,1-1-1,0 1 0,0 0 0,1-1 0,-1 0 0,1 0 1,0-1-1,0 1 0,0-1 0,0 0 0,1 0 0,-1-1 1,1 1-1,0-1 0,0-1 0,5 2 9,-7-3-78,-1 0 0,0 0-1,1 0 1,-1 0 0,1-1-1,-1 1 1,0-1 0,1 0 0,-1 0-1,2-1 79,38-19-417</inkml:trace>
  <inkml:trace contextRef="#ctx0" brushRef="#br0" timeOffset="182658.776">20711 3123 1680,'-42'25'1029,"41"-24"-991,0-1 0,1 0 0,-1 0 1,1 1-1,-1-1 0,0 0 1,1 0-1,-1 0 0,0 0 0,1 0 1,-1 0-1,0 0 0,1 0 0,-1 0 1,1 0-1,-1 0 0,0 0 1,1 0-1,-1 0 0,0-1 0,1 1 1,-1 0-1,1-1 0,-1 1 1,0 0-1,1-1 0,-1 1 0,1 0 1,-1-1-1,1 1 0,0-1 1,-1 1-1,1-1 0,-1 1 0,1-1 1,0 1-1,-1-1 0,1 0 1,0 1-1,-1-1-38,0-3 136,1 1-1,-1 0 1,0-1 0,1 1 0,-1 0 0,1-3-136,0 5 38,0-7 140,0 0 1,1 0-1,0 0 0,1 0 0,-1 0 0,2 0 1,1-6-179,6-11 638,9-16-638,-9 19 112,0 3-47,0 1 1,6-6-66,13-23 34,-18 27-22,1 1 0,7-8-12,-3 5 0,-15 21-3,1-1 0,-1 0 0,1 0 0,-1 1 1,1-1-1,0 1 0,-1-1 0,1 1 0,0 0 0,0 0 0,0 0 0,0 0 0,0 0 0,0 0 0,0 1 0,2-1 3,-3 0-2,1 1 0,-1 0 0,1 0 0,0 0 0,-1 0 0,1 0 1,-1 1-1,1-1 0,-1 0 0,1 1 0,0-1 0,-1 1 0,0 0 0,1-1 0,-1 1 0,1 0 0,-1 0 0,0 0 0,1 0 0,-1 0 0,0 0 0,0 0 0,1 1 2,9 13 49,-1 1-1,0 1 0,-1-1 1,-1 1-1,0 1 0,1 7-48,13 29 133,-13-35-54,1 0 0,0-1 0,9 11-79,-16-24-15,1-1 0,-1 0-1,1 1 1,0-1 0,0-1 0,0 1 0,0-1 0,1 1 0,0-1-1,-1-1 1,1 1 0,0-1 0,1 0 0,-1 0 0,0 0 0,3 0 15,-2-1-27,1-1 1,-1 0-1,0 0 1,1 0 0,1-1 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3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8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7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309D5-0D96-4542-BAFB-BFAA7B797EA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D853-7EDA-4C4B-A4C0-26FEA01B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D7BE-49E6-43B7-86DD-C2EBA22C6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Sub-Gaussian Mean Estimation in Polynomial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FD73C-0CAC-47A3-BA31-577185B11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5181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Samuel Hopkins</a:t>
            </a:r>
          </a:p>
          <a:p>
            <a:r>
              <a:rPr lang="en-US" i="1" dirty="0">
                <a:solidFill>
                  <a:schemeClr val="tx1">
                    <a:lumMod val="50000"/>
                  </a:schemeClr>
                </a:solidFill>
              </a:rPr>
              <a:t>Miller Fellow, UC Berkeley</a:t>
            </a:r>
          </a:p>
        </p:txBody>
      </p:sp>
    </p:spTree>
    <p:extLst>
      <p:ext uri="{BB962C8B-B14F-4D97-AF65-F5344CB8AC3E}">
        <p14:creationId xmlns:p14="http://schemas.microsoft.com/office/powerpoint/2010/main" val="266021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1C8C-748D-4F79-B05A-96032516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1">
                    <a:lumMod val="50000"/>
                  </a:schemeClr>
                </a:solidFill>
              </a:rPr>
              <a:t>Estimating the Mean of a Random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9FAF00-1348-48D7-824B-909D7C373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Input: </a:t>
                </a:r>
                <a:r>
                  <a:rPr lang="en-US" dirty="0" err="1"/>
                  <a:t>i.i.d</a:t>
                </a:r>
                <a:r>
                  <a:rPr lang="en-US" dirty="0"/>
                  <a:t>. copies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a random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Output: </a:t>
                </a:r>
                <a:r>
                  <a:rPr lang="en-US" dirty="0"/>
                  <a:t>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9FAF00-1348-48D7-824B-909D7C373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8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1C8C-748D-4F79-B05A-96032516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1">
                    <a:lumMod val="50000"/>
                  </a:schemeClr>
                </a:solidFill>
              </a:rPr>
              <a:t>Estimating the Mean of a Random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9FAF00-1348-48D7-824B-909D7C373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1352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Input: </a:t>
                </a:r>
                <a:r>
                  <a:rPr lang="en-US" dirty="0" err="1"/>
                  <a:t>i.i.d</a:t>
                </a:r>
                <a:r>
                  <a:rPr lang="en-US" dirty="0"/>
                  <a:t>. copies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a random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Output: </a:t>
                </a:r>
                <a:r>
                  <a:rPr lang="en-US" dirty="0"/>
                  <a:t>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9FAF00-1348-48D7-824B-909D7C373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135289"/>
              </a:xfrm>
              <a:blipFill>
                <a:blip r:embed="rId2"/>
                <a:stretch>
                  <a:fillRect l="-1546" t="-8556" b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6BEDC5B-2D7E-42DC-B03D-BA79F04272A6}"/>
              </a:ext>
            </a:extLst>
          </p:cNvPr>
          <p:cNvGrpSpPr/>
          <p:nvPr/>
        </p:nvGrpSpPr>
        <p:grpSpPr>
          <a:xfrm>
            <a:off x="1883942" y="3791855"/>
            <a:ext cx="5688150" cy="2634343"/>
            <a:chOff x="2457256" y="3421741"/>
            <a:chExt cx="5688150" cy="26343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B51E9B-ECFE-49DD-A76B-55A7A7B2C63F}"/>
                </a:ext>
              </a:extLst>
            </p:cNvPr>
            <p:cNvSpPr/>
            <p:nvPr/>
          </p:nvSpPr>
          <p:spPr>
            <a:xfrm>
              <a:off x="2457256" y="4178299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AAFD2DD-8AC7-4EB5-86B7-BE9558AB5663}"/>
                </a:ext>
              </a:extLst>
            </p:cNvPr>
            <p:cNvSpPr/>
            <p:nvPr/>
          </p:nvSpPr>
          <p:spPr>
            <a:xfrm>
              <a:off x="2524010" y="4158341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E6BF03-2709-4ADA-A7FD-ED203441E366}"/>
                </a:ext>
              </a:extLst>
            </p:cNvPr>
            <p:cNvSpPr/>
            <p:nvPr/>
          </p:nvSpPr>
          <p:spPr>
            <a:xfrm>
              <a:off x="3175714" y="4093027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D77B80-BD04-4298-9958-965E571645BE}"/>
                </a:ext>
              </a:extLst>
            </p:cNvPr>
            <p:cNvSpPr/>
            <p:nvPr/>
          </p:nvSpPr>
          <p:spPr>
            <a:xfrm>
              <a:off x="2856400" y="5152569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03F911-9E17-49F4-A91A-09B4DCC14879}"/>
                </a:ext>
              </a:extLst>
            </p:cNvPr>
            <p:cNvSpPr/>
            <p:nvPr/>
          </p:nvSpPr>
          <p:spPr>
            <a:xfrm>
              <a:off x="3865142" y="4717140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1D05B7-7B8F-42E5-822A-6C4A358CD237}"/>
                </a:ext>
              </a:extLst>
            </p:cNvPr>
            <p:cNvSpPr/>
            <p:nvPr/>
          </p:nvSpPr>
          <p:spPr>
            <a:xfrm>
              <a:off x="5268662" y="3644899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06B801-9882-44CB-905F-B8DB10F49852}"/>
                </a:ext>
              </a:extLst>
            </p:cNvPr>
            <p:cNvSpPr/>
            <p:nvPr/>
          </p:nvSpPr>
          <p:spPr>
            <a:xfrm>
              <a:off x="4097371" y="4140199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CF0229-313B-43D4-84F0-C2714AA66279}"/>
                </a:ext>
              </a:extLst>
            </p:cNvPr>
            <p:cNvSpPr/>
            <p:nvPr/>
          </p:nvSpPr>
          <p:spPr>
            <a:xfrm>
              <a:off x="4249771" y="4292599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F8C183-B3C1-44BF-BDC2-9EE244233589}"/>
                </a:ext>
              </a:extLst>
            </p:cNvPr>
            <p:cNvSpPr/>
            <p:nvPr/>
          </p:nvSpPr>
          <p:spPr>
            <a:xfrm>
              <a:off x="4923234" y="3421741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EAFA02-C968-4B2F-AE97-97D075C8CB7D}"/>
                </a:ext>
              </a:extLst>
            </p:cNvPr>
            <p:cNvSpPr/>
            <p:nvPr/>
          </p:nvSpPr>
          <p:spPr>
            <a:xfrm>
              <a:off x="4554571" y="4597399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301C14-F09E-4CBF-B713-D1CB3A888A47}"/>
                </a:ext>
              </a:extLst>
            </p:cNvPr>
            <p:cNvSpPr/>
            <p:nvPr/>
          </p:nvSpPr>
          <p:spPr>
            <a:xfrm>
              <a:off x="3929005" y="5112656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C894046-D066-485B-9C15-EDC67DAA5305}"/>
                </a:ext>
              </a:extLst>
            </p:cNvPr>
            <p:cNvSpPr/>
            <p:nvPr/>
          </p:nvSpPr>
          <p:spPr>
            <a:xfrm>
              <a:off x="5117739" y="4626427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795FF5-A6D4-4810-ACBA-58C2BDC4B2E5}"/>
                </a:ext>
              </a:extLst>
            </p:cNvPr>
            <p:cNvSpPr/>
            <p:nvPr/>
          </p:nvSpPr>
          <p:spPr>
            <a:xfrm>
              <a:off x="5011771" y="5054599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EE5103-3FD0-46C9-97A1-9BCB6A147297}"/>
                </a:ext>
              </a:extLst>
            </p:cNvPr>
            <p:cNvSpPr/>
            <p:nvPr/>
          </p:nvSpPr>
          <p:spPr>
            <a:xfrm>
              <a:off x="4281702" y="5998027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DDB355-1A95-4433-89D0-7DCE56545CDD}"/>
                </a:ext>
              </a:extLst>
            </p:cNvPr>
            <p:cNvSpPr/>
            <p:nvPr/>
          </p:nvSpPr>
          <p:spPr>
            <a:xfrm>
              <a:off x="5876799" y="4535712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1AA8AC-3EFB-48BE-8ED8-6B09E84F2D79}"/>
                </a:ext>
              </a:extLst>
            </p:cNvPr>
            <p:cNvSpPr/>
            <p:nvPr/>
          </p:nvSpPr>
          <p:spPr>
            <a:xfrm>
              <a:off x="3897073" y="3978728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945EAD-6EAD-4177-8F3E-7850E633342E}"/>
                </a:ext>
              </a:extLst>
            </p:cNvPr>
            <p:cNvSpPr/>
            <p:nvPr/>
          </p:nvSpPr>
          <p:spPr>
            <a:xfrm>
              <a:off x="8081543" y="4996542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49F89F-7AB5-42CD-9E0F-218B6D7E0D79}"/>
                </a:ext>
              </a:extLst>
            </p:cNvPr>
            <p:cNvSpPr/>
            <p:nvPr/>
          </p:nvSpPr>
          <p:spPr>
            <a:xfrm>
              <a:off x="2587873" y="4461326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8A1358-6E21-4C50-A973-0B0EB613679A}"/>
                </a:ext>
              </a:extLst>
            </p:cNvPr>
            <p:cNvSpPr/>
            <p:nvPr/>
          </p:nvSpPr>
          <p:spPr>
            <a:xfrm>
              <a:off x="4779542" y="5446485"/>
              <a:ext cx="63863" cy="5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2B6CD4-A420-46C7-BA4D-1A57F0D65C27}"/>
                </a:ext>
              </a:extLst>
            </p:cNvPr>
            <p:cNvSpPr/>
            <p:nvPr/>
          </p:nvSpPr>
          <p:spPr>
            <a:xfrm>
              <a:off x="4281701" y="4775197"/>
              <a:ext cx="179618" cy="16328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7BB0C0-AF8E-4F7F-BC71-915D0541DEDF}"/>
              </a:ext>
            </a:extLst>
          </p:cNvPr>
          <p:cNvCxnSpPr/>
          <p:nvPr/>
        </p:nvCxnSpPr>
        <p:spPr>
          <a:xfrm>
            <a:off x="442685" y="3309257"/>
            <a:ext cx="825862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1C8C-748D-4F79-B05A-96032516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1">
                    <a:lumMod val="50000"/>
                  </a:schemeClr>
                </a:solidFill>
              </a:rPr>
              <a:t>Estimating the Mean of a Random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9FAF00-1348-48D7-824B-909D7C373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1352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Input: </a:t>
                </a:r>
                <a:r>
                  <a:rPr lang="en-US" dirty="0" err="1"/>
                  <a:t>i.i.d</a:t>
                </a:r>
                <a:r>
                  <a:rPr lang="en-US" dirty="0"/>
                  <a:t>. copies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a random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Output: </a:t>
                </a:r>
                <a:r>
                  <a:rPr lang="en-US" dirty="0"/>
                  <a:t>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9FAF00-1348-48D7-824B-909D7C373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135289"/>
              </a:xfrm>
              <a:blipFill>
                <a:blip r:embed="rId2"/>
                <a:stretch>
                  <a:fillRect l="-1546" t="-8556" b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BDC6BF1-F3A6-46F0-A604-5D6E45FD6BB6}"/>
              </a:ext>
            </a:extLst>
          </p:cNvPr>
          <p:cNvSpPr txBox="1">
            <a:spLocks/>
          </p:cNvSpPr>
          <p:nvPr/>
        </p:nvSpPr>
        <p:spPr>
          <a:xfrm>
            <a:off x="563335" y="3754210"/>
            <a:ext cx="7886700" cy="1135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“Duh! Just use the empirical mean!”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– </a:t>
            </a:r>
            <a:r>
              <a:rPr lang="en-US" i="1" dirty="0"/>
              <a:t>me, 6 months ago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F3F5A8E-8E4D-48D0-B0ED-36482A790259}"/>
              </a:ext>
            </a:extLst>
          </p:cNvPr>
          <p:cNvSpPr txBox="1">
            <a:spLocks/>
          </p:cNvSpPr>
          <p:nvPr/>
        </p:nvSpPr>
        <p:spPr>
          <a:xfrm>
            <a:off x="563335" y="5357585"/>
            <a:ext cx="7886700" cy="1135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“Figure out what you want from your estimator first.”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– </a:t>
            </a:r>
            <a:r>
              <a:rPr lang="en-US" i="1" dirty="0"/>
              <a:t>me, now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62E135-8346-4F80-B10C-7BF978938760}"/>
              </a:ext>
            </a:extLst>
          </p:cNvPr>
          <p:cNvCxnSpPr/>
          <p:nvPr/>
        </p:nvCxnSpPr>
        <p:spPr>
          <a:xfrm>
            <a:off x="442685" y="3309257"/>
            <a:ext cx="825862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3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518E-3F1B-4635-BDCD-0120A2A4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Statistics 101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129E7-1B5E-4A67-8B60-B20C89EE9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dirty="0"/>
                  <a:t>Def: </a:t>
                </a:r>
                <a:r>
                  <a:rPr lang="en-US" i="1" dirty="0"/>
                  <a:t>Mean square error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Empirical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minimizes mean square error (if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finite second moment)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129E7-1B5E-4A67-8B60-B20C89EE9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3"/>
              </a:xfrm>
              <a:blipFill>
                <a:blip r:embed="rId2"/>
                <a:stretch>
                  <a:fillRect l="-1546" t="-6084" r="-77" b="-6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F52554-5E00-4924-BD80-569A2F08DAF5}"/>
              </a:ext>
            </a:extLst>
          </p:cNvPr>
          <p:cNvCxnSpPr/>
          <p:nvPr/>
        </p:nvCxnSpPr>
        <p:spPr>
          <a:xfrm>
            <a:off x="442685" y="3621311"/>
            <a:ext cx="825862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0F5512-52D2-4D82-A3AB-3829A01073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49" y="3948561"/>
                <a:ext cx="7886700" cy="2401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Def: </a:t>
                </a:r>
                <a:r>
                  <a:rPr lang="en-US" dirty="0"/>
                  <a:t>Confidence intervals a.k.a. tail bounds – i</a:t>
                </a:r>
                <a:r>
                  <a:rPr lang="en-US" b="0" dirty="0"/>
                  <a:t>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func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confidence 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/>
                  <a:t>Much more subtle than mean square error!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0F5512-52D2-4D82-A3AB-3829A0107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948561"/>
                <a:ext cx="7886700" cy="2401435"/>
              </a:xfrm>
              <a:prstGeom prst="rect">
                <a:avLst/>
              </a:prstGeom>
              <a:blipFill>
                <a:blip r:embed="rId3"/>
                <a:stretch>
                  <a:fillRect l="-1546" t="-4315" r="-309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78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E97E-AEFB-4E72-B0E1-FF3416C6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Sub-Gaussian 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69F1B-9EF8-4109-B2D4-B1A3C4E62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4473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Recall: </a:t>
                </a:r>
                <a:r>
                  <a:rPr lang="en-US" dirty="0"/>
                  <a:t>i.i.d. copies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a random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1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/>
                  <a:t>Assume: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69F1B-9EF8-4109-B2D4-B1A3C4E62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447341"/>
              </a:xfrm>
              <a:blipFill>
                <a:blip r:embed="rId2"/>
                <a:stretch>
                  <a:fillRect l="-1546" t="-6723"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CDAA2-E16F-4CEB-9212-2B572D21E9DC}"/>
              </a:ext>
            </a:extLst>
          </p:cNvPr>
          <p:cNvCxnSpPr/>
          <p:nvPr/>
        </p:nvCxnSpPr>
        <p:spPr>
          <a:xfrm>
            <a:off x="442685" y="3472540"/>
            <a:ext cx="825862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8B9813-F713-437F-80AB-23D6D62AC66F}"/>
                  </a:ext>
                </a:extLst>
              </p:cNvPr>
              <p:cNvSpPr/>
              <p:nvPr/>
            </p:nvSpPr>
            <p:spPr>
              <a:xfrm>
                <a:off x="628650" y="3745077"/>
                <a:ext cx="7678449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Gold Standard: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8B9813-F713-437F-80AB-23D6D62AC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45077"/>
                <a:ext cx="7678449" cy="578685"/>
              </a:xfrm>
              <a:prstGeom prst="rect">
                <a:avLst/>
              </a:prstGeom>
              <a:blipFill>
                <a:blip r:embed="rId3"/>
                <a:stretch>
                  <a:fillRect l="-1587" t="-4211" b="-2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7D7C7C-32FD-4638-82DA-576D14EDACB8}"/>
                  </a:ext>
                </a:extLst>
              </p14:cNvPr>
              <p14:cNvContentPartPr/>
              <p14:nvPr/>
            </p14:nvContentPartPr>
            <p14:xfrm>
              <a:off x="943293" y="4698267"/>
              <a:ext cx="7697520" cy="1936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7D7C7C-32FD-4638-82DA-576D14EDAC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293" y="4680627"/>
                <a:ext cx="7733160" cy="19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83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E97E-AEFB-4E72-B0E1-FF3416C6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Sub-Gaussian 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69F1B-9EF8-4109-B2D4-B1A3C4E62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4473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Recall: </a:t>
                </a:r>
                <a:r>
                  <a:rPr lang="en-US" dirty="0"/>
                  <a:t>i.i.d. copies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a random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1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/>
                  <a:t>Assume: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69F1B-9EF8-4109-B2D4-B1A3C4E62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447341"/>
              </a:xfrm>
              <a:blipFill>
                <a:blip r:embed="rId2"/>
                <a:stretch>
                  <a:fillRect l="-1546" t="-6723"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CDAA2-E16F-4CEB-9212-2B572D21E9DC}"/>
              </a:ext>
            </a:extLst>
          </p:cNvPr>
          <p:cNvCxnSpPr/>
          <p:nvPr/>
        </p:nvCxnSpPr>
        <p:spPr>
          <a:xfrm>
            <a:off x="442685" y="3472540"/>
            <a:ext cx="825862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8B9813-F713-437F-80AB-23D6D62AC66F}"/>
                  </a:ext>
                </a:extLst>
              </p:cNvPr>
              <p:cNvSpPr/>
              <p:nvPr/>
            </p:nvSpPr>
            <p:spPr>
              <a:xfrm>
                <a:off x="628651" y="3745077"/>
                <a:ext cx="7886699" cy="2610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Gold Standard: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800" b="1" dirty="0"/>
              </a:p>
              <a:p>
                <a:endParaRPr lang="en-US" sz="2000" b="1" dirty="0"/>
              </a:p>
              <a:p>
                <a:r>
                  <a:rPr lang="en-US" sz="2800" dirty="0"/>
                  <a:t>Achieved by empirical mean when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is Gaussian</a:t>
                </a:r>
              </a:p>
              <a:p>
                <a:endParaRPr lang="en-US" sz="2800" dirty="0"/>
              </a:p>
              <a:p>
                <a:r>
                  <a:rPr lang="en-US" sz="2800" b="1" dirty="0"/>
                  <a:t>This talk: </a:t>
                </a:r>
                <a:r>
                  <a:rPr lang="en-US" sz="2800" dirty="0"/>
                  <a:t>(almost) recovering the gold standard </a:t>
                </a:r>
                <a:r>
                  <a:rPr lang="en-US" sz="2800" i="1" dirty="0"/>
                  <a:t>without strong assumptions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8B9813-F713-437F-80AB-23D6D62AC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3745077"/>
                <a:ext cx="7886699" cy="2610010"/>
              </a:xfrm>
              <a:prstGeom prst="rect">
                <a:avLst/>
              </a:prstGeom>
              <a:blipFill>
                <a:blip r:embed="rId3"/>
                <a:stretch>
                  <a:fillRect l="-1546" t="-932" b="-5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06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5281-D6FB-4133-A856-3F0B9A15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Heavy 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32B-894B-401E-87BE-82E8B5F0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</a:t>
            </a:r>
            <a:r>
              <a:rPr lang="en-US" dirty="0">
                <a:solidFill>
                  <a:schemeClr val="accent1"/>
                </a:solidFill>
              </a:rPr>
              <a:t>X </a:t>
            </a:r>
            <a:r>
              <a:rPr lang="en-US" dirty="0"/>
              <a:t>isn’t (sub)-Gaussian?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2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ABBC-D28A-4717-8E39-B3652ACA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u="sng" dirty="0"/>
              <a:t>Heavy Tails and the Empirical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FCE10-F0C9-4550-B5B6-9134FC72B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don’t want to assume Gaussian X, can we still estimate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Bad news for the empirical mean:</a:t>
                </a:r>
              </a:p>
              <a:p>
                <a:pPr marL="0" indent="0">
                  <a:buNone/>
                </a:pPr>
                <a:r>
                  <a:rPr lang="en-US" dirty="0"/>
                  <a:t>Nasty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can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≫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FCE10-F0C9-4550-B5B6-9134FC72B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36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339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Sub-Gaussian Mean Estimation in Polynomial Time</vt:lpstr>
      <vt:lpstr>Estimating the Mean of a Random Vector</vt:lpstr>
      <vt:lpstr>Estimating the Mean of a Random Vector</vt:lpstr>
      <vt:lpstr>Estimating the Mean of a Random Vector</vt:lpstr>
      <vt:lpstr>Statistics 101</vt:lpstr>
      <vt:lpstr>Sub-Gaussian Tails</vt:lpstr>
      <vt:lpstr>Sub-Gaussian Tails</vt:lpstr>
      <vt:lpstr>Heavy Tails</vt:lpstr>
      <vt:lpstr>Heavy Tails and the Empirical Mean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Sub-Gaussian Mean Estimation in Polynomial Time</dc:title>
  <dc:creator>Sam Hopkins</dc:creator>
  <cp:lastModifiedBy>Sam Hopkins</cp:lastModifiedBy>
  <cp:revision>16</cp:revision>
  <dcterms:created xsi:type="dcterms:W3CDTF">2019-01-20T23:28:51Z</dcterms:created>
  <dcterms:modified xsi:type="dcterms:W3CDTF">2019-01-21T02:01:25Z</dcterms:modified>
</cp:coreProperties>
</file>