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2"/>
  </p:notesMasterIdLst>
  <p:sldIdLst>
    <p:sldId id="256" r:id="rId2"/>
    <p:sldId id="257" r:id="rId3"/>
    <p:sldId id="325" r:id="rId4"/>
    <p:sldId id="337" r:id="rId5"/>
    <p:sldId id="358" r:id="rId6"/>
    <p:sldId id="327" r:id="rId7"/>
    <p:sldId id="359" r:id="rId8"/>
    <p:sldId id="361" r:id="rId9"/>
    <p:sldId id="360" r:id="rId10"/>
    <p:sldId id="328" r:id="rId11"/>
    <p:sldId id="329" r:id="rId12"/>
    <p:sldId id="356" r:id="rId13"/>
    <p:sldId id="357" r:id="rId14"/>
    <p:sldId id="362" r:id="rId15"/>
    <p:sldId id="336" r:id="rId16"/>
    <p:sldId id="363" r:id="rId17"/>
    <p:sldId id="339" r:id="rId18"/>
    <p:sldId id="341" r:id="rId19"/>
    <p:sldId id="366" r:id="rId20"/>
    <p:sldId id="367" r:id="rId21"/>
    <p:sldId id="368" r:id="rId22"/>
    <p:sldId id="369" r:id="rId23"/>
    <p:sldId id="370" r:id="rId24"/>
    <p:sldId id="372" r:id="rId25"/>
    <p:sldId id="371" r:id="rId26"/>
    <p:sldId id="373" r:id="rId27"/>
    <p:sldId id="379" r:id="rId28"/>
    <p:sldId id="374" r:id="rId29"/>
    <p:sldId id="375" r:id="rId30"/>
    <p:sldId id="380" r:id="rId31"/>
    <p:sldId id="381" r:id="rId32"/>
    <p:sldId id="376" r:id="rId33"/>
    <p:sldId id="377" r:id="rId34"/>
    <p:sldId id="378" r:id="rId35"/>
    <p:sldId id="382" r:id="rId36"/>
    <p:sldId id="383" r:id="rId37"/>
    <p:sldId id="385" r:id="rId38"/>
    <p:sldId id="384" r:id="rId39"/>
    <p:sldId id="386" r:id="rId40"/>
    <p:sldId id="388" r:id="rId41"/>
    <p:sldId id="387" r:id="rId42"/>
    <p:sldId id="389" r:id="rId43"/>
    <p:sldId id="402" r:id="rId44"/>
    <p:sldId id="390" r:id="rId45"/>
    <p:sldId id="401" r:id="rId46"/>
    <p:sldId id="396" r:id="rId47"/>
    <p:sldId id="397" r:id="rId48"/>
    <p:sldId id="398" r:id="rId49"/>
    <p:sldId id="399" r:id="rId50"/>
    <p:sldId id="400" r:id="rId51"/>
    <p:sldId id="395" r:id="rId52"/>
    <p:sldId id="391" r:id="rId53"/>
    <p:sldId id="392" r:id="rId54"/>
    <p:sldId id="393" r:id="rId55"/>
    <p:sldId id="394" r:id="rId56"/>
    <p:sldId id="364" r:id="rId57"/>
    <p:sldId id="342" r:id="rId58"/>
    <p:sldId id="343" r:id="rId59"/>
    <p:sldId id="344" r:id="rId60"/>
    <p:sldId id="345" r:id="rId61"/>
    <p:sldId id="347" r:id="rId62"/>
    <p:sldId id="346" r:id="rId63"/>
    <p:sldId id="349" r:id="rId64"/>
    <p:sldId id="348" r:id="rId65"/>
    <p:sldId id="355" r:id="rId66"/>
    <p:sldId id="335" r:id="rId67"/>
    <p:sldId id="259" r:id="rId68"/>
    <p:sldId id="282" r:id="rId69"/>
    <p:sldId id="279" r:id="rId70"/>
    <p:sldId id="278" r:id="rId71"/>
    <p:sldId id="280" r:id="rId72"/>
    <p:sldId id="304" r:id="rId73"/>
    <p:sldId id="312" r:id="rId74"/>
    <p:sldId id="313" r:id="rId75"/>
    <p:sldId id="314" r:id="rId76"/>
    <p:sldId id="318" r:id="rId77"/>
    <p:sldId id="305" r:id="rId78"/>
    <p:sldId id="316" r:id="rId79"/>
    <p:sldId id="317" r:id="rId80"/>
    <p:sldId id="308" r:id="rId81"/>
    <p:sldId id="315" r:id="rId82"/>
    <p:sldId id="319" r:id="rId83"/>
    <p:sldId id="306" r:id="rId84"/>
    <p:sldId id="320" r:id="rId85"/>
    <p:sldId id="310" r:id="rId86"/>
    <p:sldId id="307" r:id="rId87"/>
    <p:sldId id="322" r:id="rId88"/>
    <p:sldId id="321" r:id="rId89"/>
    <p:sldId id="323" r:id="rId90"/>
    <p:sldId id="324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C020A3-56FC-4D73-87C8-525C8A057F9C}">
          <p14:sldIdLst>
            <p14:sldId id="256"/>
            <p14:sldId id="257"/>
            <p14:sldId id="325"/>
            <p14:sldId id="337"/>
            <p14:sldId id="358"/>
          </p14:sldIdLst>
        </p14:section>
        <p14:section name="Untitled Section" id="{5D6E182B-0C98-4A70-AA22-36DD2E6541D6}">
          <p14:sldIdLst>
            <p14:sldId id="327"/>
            <p14:sldId id="359"/>
            <p14:sldId id="361"/>
            <p14:sldId id="360"/>
            <p14:sldId id="328"/>
            <p14:sldId id="329"/>
            <p14:sldId id="356"/>
            <p14:sldId id="357"/>
            <p14:sldId id="362"/>
            <p14:sldId id="336"/>
            <p14:sldId id="363"/>
            <p14:sldId id="339"/>
            <p14:sldId id="341"/>
            <p14:sldId id="366"/>
            <p14:sldId id="367"/>
            <p14:sldId id="368"/>
          </p14:sldIdLst>
        </p14:section>
        <p14:section name="Untitled Section" id="{782EAE07-34A3-4D8A-875C-C85BC17C4F4F}">
          <p14:sldIdLst>
            <p14:sldId id="369"/>
            <p14:sldId id="370"/>
            <p14:sldId id="372"/>
            <p14:sldId id="371"/>
            <p14:sldId id="373"/>
            <p14:sldId id="379"/>
            <p14:sldId id="374"/>
            <p14:sldId id="375"/>
            <p14:sldId id="380"/>
            <p14:sldId id="381"/>
            <p14:sldId id="376"/>
            <p14:sldId id="377"/>
            <p14:sldId id="378"/>
            <p14:sldId id="382"/>
            <p14:sldId id="383"/>
            <p14:sldId id="385"/>
            <p14:sldId id="384"/>
            <p14:sldId id="386"/>
            <p14:sldId id="388"/>
            <p14:sldId id="387"/>
            <p14:sldId id="389"/>
            <p14:sldId id="402"/>
            <p14:sldId id="390"/>
            <p14:sldId id="401"/>
            <p14:sldId id="396"/>
            <p14:sldId id="397"/>
            <p14:sldId id="398"/>
            <p14:sldId id="399"/>
            <p14:sldId id="400"/>
            <p14:sldId id="395"/>
            <p14:sldId id="391"/>
            <p14:sldId id="392"/>
            <p14:sldId id="393"/>
            <p14:sldId id="394"/>
            <p14:sldId id="364"/>
            <p14:sldId id="342"/>
            <p14:sldId id="343"/>
            <p14:sldId id="344"/>
            <p14:sldId id="345"/>
            <p14:sldId id="347"/>
            <p14:sldId id="346"/>
            <p14:sldId id="349"/>
            <p14:sldId id="348"/>
            <p14:sldId id="355"/>
            <p14:sldId id="335"/>
            <p14:sldId id="259"/>
            <p14:sldId id="282"/>
            <p14:sldId id="279"/>
            <p14:sldId id="278"/>
            <p14:sldId id="280"/>
            <p14:sldId id="304"/>
            <p14:sldId id="312"/>
            <p14:sldId id="313"/>
            <p14:sldId id="314"/>
            <p14:sldId id="318"/>
            <p14:sldId id="305"/>
            <p14:sldId id="316"/>
            <p14:sldId id="317"/>
            <p14:sldId id="308"/>
            <p14:sldId id="315"/>
            <p14:sldId id="319"/>
            <p14:sldId id="306"/>
            <p14:sldId id="320"/>
            <p14:sldId id="310"/>
            <p14:sldId id="307"/>
            <p14:sldId id="322"/>
            <p14:sldId id="321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A9D18E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6112" autoAdjust="0"/>
  </p:normalViewPr>
  <p:slideViewPr>
    <p:cSldViewPr snapToGrid="0" snapToObjects="1">
      <p:cViewPr>
        <p:scale>
          <a:sx n="94" d="100"/>
          <a:sy n="94" d="100"/>
        </p:scale>
        <p:origin x="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75205-16BC-6045-AD04-CE4B9A28237A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E421D-4BA1-C544-9226-1FFD381F9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1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4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91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8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78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5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Poly</a:t>
            </a:r>
            <a:r>
              <a:rPr lang="en-US" baseline="0" dirty="0" smtClean="0"/>
              <a:t> = efficient (for NATURAL problems)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5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4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6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76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1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8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3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1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0" dirty="0" smtClean="0"/>
              <a:t> will have to run in time </a:t>
            </a:r>
            <a:r>
              <a:rPr lang="en-US" baseline="0" dirty="0" err="1" smtClean="0"/>
              <a:t>SUBlinear</a:t>
            </a:r>
            <a:r>
              <a:rPr lang="en-US" baseline="0" dirty="0" smtClean="0"/>
              <a:t> in the dimension of the convex relaxation – UNLIKE previous primal-dual or MMW.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5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8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5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9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0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9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guruswami-sinop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14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9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matrices by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0" dirty="0" smtClean="0"/>
              <a:t> will have to run in time </a:t>
            </a:r>
            <a:r>
              <a:rPr lang="en-US" baseline="0" dirty="0" err="1" smtClean="0"/>
              <a:t>SUBlinear</a:t>
            </a:r>
            <a:r>
              <a:rPr lang="en-US" baseline="0" dirty="0" smtClean="0"/>
              <a:t> in the dimension of the convex relaxation – UNLIKE previous primal-dual or MMW.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16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0" dirty="0" smtClean="0"/>
              <a:t> will have to run in time </a:t>
            </a:r>
            <a:r>
              <a:rPr lang="en-US" baseline="0" dirty="0" err="1" smtClean="0"/>
              <a:t>SUBlinear</a:t>
            </a:r>
            <a:r>
              <a:rPr lang="en-US" baseline="0" dirty="0" smtClean="0"/>
              <a:t> in the dimension of the convex relaxation – UNLIKE previous primal-dual or MMW.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3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0" dirty="0" smtClean="0"/>
              <a:t> will have to run in time </a:t>
            </a:r>
            <a:r>
              <a:rPr lang="en-US" baseline="0" dirty="0" err="1" smtClean="0"/>
              <a:t>SUBlinear</a:t>
            </a:r>
            <a:r>
              <a:rPr lang="en-US" baseline="0" dirty="0" smtClean="0"/>
              <a:t> in the dimension of the convex relaxation – UNLIKE previous primal-dual or MMW.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2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9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47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72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946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6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44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0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UG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94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06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0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3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04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67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040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29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23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1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en-US" baseline="0" dirty="0" smtClean="0"/>
              <a:t> will have to run in time </a:t>
            </a:r>
            <a:r>
              <a:rPr lang="en-US" baseline="0" dirty="0" err="1" smtClean="0"/>
              <a:t>SUBlinear</a:t>
            </a:r>
            <a:r>
              <a:rPr lang="en-US" baseline="0" dirty="0" smtClean="0"/>
              <a:t> in the dimension of the convex relaxation – UNLIKE previous primal-dual or MMW.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1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58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78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72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53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4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r>
              <a:rPr lang="en-US" baseline="0" dirty="0" smtClean="0"/>
              <a:t> sparsity to n/100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slides, fewer words</a:t>
            </a:r>
          </a:p>
          <a:p>
            <a:endParaRPr lang="en-US" baseline="0" dirty="0" smtClean="0"/>
          </a:p>
          <a:p>
            <a:r>
              <a:rPr lang="en-US" dirty="0" smtClean="0"/>
              <a:t>Need</a:t>
            </a:r>
            <a:r>
              <a:rPr lang="en-US" baseline="0" dirty="0" smtClean="0"/>
              <a:t> a visualization – maybe the </a:t>
            </a:r>
            <a:r>
              <a:rPr lang="en-US" baseline="0" dirty="0" err="1" smtClean="0"/>
              <a:t>spikyness</a:t>
            </a:r>
            <a:r>
              <a:rPr lang="en-US" baseline="0" dirty="0" smtClean="0"/>
              <a:t> picture, maybe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Emphasize: spectral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algs</a:t>
            </a:r>
            <a:r>
              <a:rPr lang="en-US" baseline="0" dirty="0" smtClean="0"/>
              <a:t> are different from usual ones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3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Fade</a:t>
            </a:r>
            <a:r>
              <a:rPr lang="en-US" baseline="0" dirty="0" smtClean="0"/>
              <a:t> background text </a:t>
            </a:r>
            <a:r>
              <a:rPr lang="en-US" baseline="0" dirty="0" err="1" smtClean="0"/>
              <a:t>moar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guarantees are IN THE INPUT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E421D-4BA1-C544-9226-1FFD381F9A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2426-D781-F441-88C2-DBAE80B65F2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E0CC-18FF-2848-8DDC-3CECB25B7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410.png"/><Relationship Id="rId4" Type="http://schemas.openxmlformats.org/officeDocument/2006/relationships/image" Target="../media/image25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10" Type="http://schemas.openxmlformats.org/officeDocument/2006/relationships/image" Target="../media/image410.png"/><Relationship Id="rId4" Type="http://schemas.openxmlformats.org/officeDocument/2006/relationships/image" Target="../media/image34.png"/><Relationship Id="rId9" Type="http://schemas.openxmlformats.org/officeDocument/2006/relationships/image" Target="../media/image3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jpg"/><Relationship Id="rId10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1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81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6.png"/><Relationship Id="rId3" Type="http://schemas.openxmlformats.org/officeDocument/2006/relationships/image" Target="../media/image73.png"/><Relationship Id="rId7" Type="http://schemas.openxmlformats.org/officeDocument/2006/relationships/image" Target="../media/image81.png"/><Relationship Id="rId12" Type="http://schemas.openxmlformats.org/officeDocument/2006/relationships/image" Target="../media/image82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88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3.png"/><Relationship Id="rId7" Type="http://schemas.openxmlformats.org/officeDocument/2006/relationships/image" Target="../media/image81.png"/><Relationship Id="rId12" Type="http://schemas.openxmlformats.org/officeDocument/2006/relationships/image" Target="../media/image82.png"/><Relationship Id="rId17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88.png"/><Relationship Id="rId10" Type="http://schemas.openxmlformats.org/officeDocument/2006/relationships/image" Target="../media/image78.png"/><Relationship Id="rId19" Type="http://schemas.openxmlformats.org/officeDocument/2006/relationships/image" Target="../media/image92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73.png"/><Relationship Id="rId21" Type="http://schemas.openxmlformats.org/officeDocument/2006/relationships/image" Target="../media/image102.png"/><Relationship Id="rId7" Type="http://schemas.openxmlformats.org/officeDocument/2006/relationships/image" Target="../media/image81.png"/><Relationship Id="rId12" Type="http://schemas.openxmlformats.org/officeDocument/2006/relationships/image" Target="../media/image82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78.png"/><Relationship Id="rId19" Type="http://schemas.openxmlformats.org/officeDocument/2006/relationships/image" Target="../media/image100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73.png"/><Relationship Id="rId21" Type="http://schemas.openxmlformats.org/officeDocument/2006/relationships/image" Target="../media/image102.png"/><Relationship Id="rId7" Type="http://schemas.openxmlformats.org/officeDocument/2006/relationships/image" Target="../media/image81.png"/><Relationship Id="rId12" Type="http://schemas.openxmlformats.org/officeDocument/2006/relationships/image" Target="../media/image82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78.png"/><Relationship Id="rId19" Type="http://schemas.openxmlformats.org/officeDocument/2006/relationships/image" Target="../media/image100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410.png"/><Relationship Id="rId4" Type="http://schemas.openxmlformats.org/officeDocument/2006/relationships/image" Target="../media/image25.png"/><Relationship Id="rId9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9.png"/><Relationship Id="rId5" Type="http://schemas.openxmlformats.org/officeDocument/2006/relationships/image" Target="../media/image112.png"/><Relationship Id="rId10" Type="http://schemas.openxmlformats.org/officeDocument/2006/relationships/image" Target="../media/image118.png"/><Relationship Id="rId4" Type="http://schemas.openxmlformats.org/officeDocument/2006/relationships/image" Target="../media/image3.png"/><Relationship Id="rId9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7" Type="http://schemas.openxmlformats.org/officeDocument/2006/relationships/image" Target="../media/image114.png"/><Relationship Id="rId12" Type="http://schemas.openxmlformats.org/officeDocument/2006/relationships/image" Target="../media/image1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9.png"/><Relationship Id="rId5" Type="http://schemas.openxmlformats.org/officeDocument/2006/relationships/image" Target="../media/image112.png"/><Relationship Id="rId10" Type="http://schemas.openxmlformats.org/officeDocument/2006/relationships/image" Target="../media/image118.png"/><Relationship Id="rId4" Type="http://schemas.openxmlformats.org/officeDocument/2006/relationships/image" Target="../media/image3.png"/><Relationship Id="rId9" Type="http://schemas.openxmlformats.org/officeDocument/2006/relationships/image" Target="../media/image1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290.png"/><Relationship Id="rId7" Type="http://schemas.openxmlformats.org/officeDocument/2006/relationships/image" Target="../media/image36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290.png"/><Relationship Id="rId7" Type="http://schemas.openxmlformats.org/officeDocument/2006/relationships/image" Target="../media/image36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1.png"/><Relationship Id="rId6" Type="http://schemas.openxmlformats.org/officeDocument/2006/relationships/image" Target="../media/image600.png"/><Relationship Id="rId5" Type="http://schemas.openxmlformats.org/officeDocument/2006/relationships/image" Target="../media/image500.png"/><Relationship Id="rId10" Type="http://schemas.openxmlformats.org/officeDocument/2006/relationships/image" Target="../media/image1000.png"/><Relationship Id="rId4" Type="http://schemas.openxmlformats.org/officeDocument/2006/relationships/image" Target="../media/image400.png"/><Relationship Id="rId9" Type="http://schemas.openxmlformats.org/officeDocument/2006/relationships/image" Target="../media/image90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5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9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19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4" Type="http://schemas.openxmlformats.org/officeDocument/2006/relationships/image" Target="../media/image16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8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0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10.png"/><Relationship Id="rId14" Type="http://schemas.openxmlformats.org/officeDocument/2006/relationships/image" Target="../media/image20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5.png"/><Relationship Id="rId4" Type="http://schemas.openxmlformats.org/officeDocument/2006/relationships/image" Target="../media/image18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36074"/>
            <a:ext cx="6858000" cy="2737974"/>
          </a:xfrm>
        </p:spPr>
        <p:txBody>
          <a:bodyPr>
            <a:noAutofit/>
          </a:bodyPr>
          <a:lstStyle/>
          <a:p>
            <a:r>
              <a:rPr lang="en-US" sz="4500" b="1" dirty="0" smtClean="0"/>
              <a:t>Fast Spectral Algorithms from Sum-of-Squares Proofs: </a:t>
            </a:r>
            <a:r>
              <a:rPr lang="en-US" sz="4000" dirty="0" smtClean="0"/>
              <a:t>Tensor Decomposition and Planted Sparse Vectors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364" y="4604745"/>
            <a:ext cx="1866900" cy="146407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Sam Hopkins</a:t>
            </a:r>
          </a:p>
          <a:p>
            <a:r>
              <a:rPr lang="en-US" sz="2000" i="1" dirty="0" smtClean="0"/>
              <a:t>Cornell</a:t>
            </a:r>
            <a:endParaRPr lang="en-US" sz="2000" i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486560" y="4613710"/>
            <a:ext cx="1866900" cy="1464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Jonathan Shi</a:t>
            </a:r>
          </a:p>
          <a:p>
            <a:r>
              <a:rPr lang="en-US" sz="2000" i="1" dirty="0"/>
              <a:t>Cornell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94264" y="4604745"/>
            <a:ext cx="1866900" cy="1464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Tselil</a:t>
            </a:r>
            <a:r>
              <a:rPr lang="en-US" sz="2000" dirty="0"/>
              <a:t> Schramm</a:t>
            </a:r>
          </a:p>
          <a:p>
            <a:r>
              <a:rPr lang="en-US" sz="2000" i="1" dirty="0"/>
              <a:t>UC Berkeley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53460" y="4604745"/>
            <a:ext cx="1866900" cy="14640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David </a:t>
            </a:r>
            <a:r>
              <a:rPr lang="en-US" sz="2000" dirty="0" err="1"/>
              <a:t>Steurer</a:t>
            </a:r>
            <a:endParaRPr lang="en-US" sz="2000" dirty="0"/>
          </a:p>
          <a:p>
            <a:r>
              <a:rPr lang="en-US" sz="2000" i="1" dirty="0"/>
              <a:t>Cornell</a:t>
            </a:r>
          </a:p>
        </p:txBody>
      </p:sp>
    </p:spTree>
    <p:extLst>
      <p:ext uri="{BB962C8B-B14F-4D97-AF65-F5344CB8AC3E}">
        <p14:creationId xmlns:p14="http://schemas.microsoft.com/office/powerpoint/2010/main" val="6094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475610"/>
                <a:ext cx="7886699" cy="1600968"/>
              </a:xfr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 smtClean="0"/>
                  <a:t>(1) Planted </a:t>
                </a:r>
                <a:r>
                  <a:rPr lang="en-US" sz="2400" b="1" dirty="0"/>
                  <a:t>S</a:t>
                </a:r>
                <a:r>
                  <a:rPr lang="en-US" sz="2400" b="1" dirty="0" smtClean="0"/>
                  <a:t>parse </a:t>
                </a:r>
                <a:r>
                  <a:rPr lang="en-US" sz="2400" b="1" dirty="0"/>
                  <a:t>V</a:t>
                </a:r>
                <a:r>
                  <a:rPr lang="en-US" sz="2400" b="1" dirty="0" smtClean="0"/>
                  <a:t>ector: </a:t>
                </a:r>
                <a:r>
                  <a:rPr lang="en-US" sz="2400" dirty="0" smtClean="0"/>
                  <a:t>There is a nearly-linear time algorithm to recover a constant-sparsity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planted in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/>
                  <a:t>-dimensional random subspace.</a:t>
                </a:r>
                <a:br>
                  <a:rPr lang="en-US" sz="2400" dirty="0" smtClean="0"/>
                </a:br>
                <a:r>
                  <a:rPr lang="en-US" sz="2400" dirty="0" smtClean="0"/>
                  <a:t>(Matches guarantees of degree-4 </a:t>
                </a:r>
                <a:r>
                  <a:rPr lang="en-US" sz="2400" dirty="0" err="1" smtClean="0"/>
                  <a:t>SoS</a:t>
                </a:r>
                <a:r>
                  <a:rPr lang="en-US" sz="2400" dirty="0" smtClean="0"/>
                  <a:t>, up to log factor </a:t>
                </a:r>
                <a:r>
                  <a:rPr lang="en-US" sz="2000" dirty="0" smtClean="0"/>
                  <a:t>[BKS]</a:t>
                </a:r>
                <a:r>
                  <a:rPr lang="en-US" sz="2400" dirty="0" smtClean="0"/>
                  <a:t>.)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475610"/>
                <a:ext cx="7886699" cy="1600968"/>
              </a:xfrm>
              <a:blipFill rotWithShape="0">
                <a:blip r:embed="rId2"/>
                <a:stretch>
                  <a:fillRect l="-1159" t="-3042" r="-1159" b="-7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Random Tensor Decomposition: </a:t>
                </a:r>
                <a:r>
                  <a:rPr lang="en-US" sz="2400" dirty="0" smtClean="0"/>
                  <a:t>There is 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)/3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-time algorithm to recover a rank-one factor of a random dimension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-tensor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⊗3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4/3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  <a:br>
                  <a:rPr lang="en-US" sz="2400" dirty="0" smtClean="0"/>
                </a:br>
                <a:r>
                  <a:rPr lang="en-US" sz="2400" dirty="0" smtClean="0"/>
                  <a:t>(</a:t>
                </a:r>
                <a:r>
                  <a:rPr lang="en-US" sz="2400" dirty="0" err="1" smtClean="0"/>
                  <a:t>SoS</a:t>
                </a:r>
                <a:r>
                  <a:rPr lang="en-US" sz="2400" dirty="0" smtClean="0"/>
                  <a:t> achieves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z="2400" dirty="0" smtClean="0"/>
                  <a:t> in large polynomial time </a:t>
                </a:r>
                <a:r>
                  <a:rPr lang="en-US" sz="2000" dirty="0" smtClean="0"/>
                  <a:t>[GM, MSS]</a:t>
                </a:r>
                <a:r>
                  <a:rPr lang="en-US" sz="2400" dirty="0" smtClean="0"/>
                  <a:t>.)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901" b="-1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8648" y="4925727"/>
                <a:ext cx="7886699" cy="16009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(3) Tensor Principal Component Analysis: </a:t>
                </a:r>
                <a:r>
                  <a:rPr lang="en-US" sz="2400" dirty="0" smtClean="0"/>
                  <a:t>There is a linear time algorithm to recover a rank-one planted spike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from a tensor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 with </a:t>
                </a:r>
                <a:r>
                  <a:rPr lang="en-US" sz="2400" dirty="0" err="1" smtClean="0"/>
                  <a:t>iid</a:t>
                </a:r>
                <a:r>
                  <a:rPr lang="en-US" sz="2400" dirty="0" smtClean="0"/>
                  <a:t> entries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3/4</m:t>
                        </m:r>
                      </m:sup>
                    </m:sSup>
                  </m:oMath>
                </a14:m>
                <a:r>
                  <a:rPr lang="en-US" sz="2400" dirty="0" smtClean="0"/>
                  <a:t>.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(Matches guarantees of degree-4 </a:t>
                </a:r>
                <a:r>
                  <a:rPr lang="en-US" sz="2400" dirty="0" err="1" smtClean="0"/>
                  <a:t>SoS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[HSS]</a:t>
                </a:r>
                <a:r>
                  <a:rPr lang="en-US" sz="2400" dirty="0" smtClean="0"/>
                  <a:t>.)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925727"/>
                <a:ext cx="7886699" cy="1600968"/>
              </a:xfrm>
              <a:prstGeom prst="rect">
                <a:avLst/>
              </a:prstGeom>
              <a:blipFill rotWithShape="0">
                <a:blip r:embed="rId4"/>
                <a:stretch>
                  <a:fillRect l="-1159" t="-3042" b="-7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160096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b="1" dirty="0" smtClean="0"/>
              <a:t>(1) Planted </a:t>
            </a:r>
            <a:r>
              <a:rPr lang="en-US" sz="2400" b="1" dirty="0"/>
              <a:t>S</a:t>
            </a:r>
            <a:r>
              <a:rPr lang="en-US" sz="2400" b="1" dirty="0" smtClean="0"/>
              <a:t>parse Vector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47" y="3202176"/>
            <a:ext cx="7886699" cy="1600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(2) Random Tensor Decomposition</a:t>
            </a: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48" y="4925727"/>
            <a:ext cx="7886699" cy="1600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(3) Tensor Principal Component Analysis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14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475610"/>
                <a:ext cx="7886699" cy="1600968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 smtClean="0">
                    <a:solidFill>
                      <a:schemeClr val="accent3"/>
                    </a:solidFill>
                  </a:rPr>
                  <a:t>(1) Planted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S</a:t>
                </a:r>
                <a:r>
                  <a:rPr lang="en-US" sz="2400" b="1" dirty="0" smtClean="0">
                    <a:solidFill>
                      <a:schemeClr val="accent3"/>
                    </a:solidFill>
                  </a:rPr>
                  <a:t>parse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V</a:t>
                </a:r>
                <a:r>
                  <a:rPr lang="en-US" sz="2400" b="1" dirty="0" smtClean="0">
                    <a:solidFill>
                      <a:schemeClr val="accent3"/>
                    </a:solidFill>
                  </a:rPr>
                  <a:t>ector: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There is a nearly-linear time algorithm to recover a constant-sparsity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 planted in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-dimensional random subspace.</a:t>
                </a:r>
                <a:br>
                  <a:rPr lang="en-US" sz="2400" dirty="0" smtClean="0">
                    <a:solidFill>
                      <a:schemeClr val="accent3"/>
                    </a:solidFill>
                  </a:rPr>
                </a:br>
                <a:r>
                  <a:rPr lang="en-US" sz="2400" dirty="0" smtClean="0">
                    <a:solidFill>
                      <a:schemeClr val="accent3"/>
                    </a:solidFill>
                  </a:rPr>
                  <a:t>(Matches guarantees of degree-4 </a:t>
                </a:r>
                <a:r>
                  <a:rPr lang="en-US" sz="2400" dirty="0" err="1" smtClean="0">
                    <a:solidFill>
                      <a:schemeClr val="accent3"/>
                    </a:solidFill>
                  </a:rPr>
                  <a:t>SoS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, up to log factor [BKS].)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475610"/>
                <a:ext cx="7886699" cy="1600968"/>
              </a:xfrm>
              <a:blipFill rotWithShape="0">
                <a:blip r:embed="rId2"/>
                <a:stretch>
                  <a:fillRect l="-1159" t="-3042" r="-1159" b="-7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>
                    <a:solidFill>
                      <a:schemeClr val="accent3"/>
                    </a:solidFill>
                  </a:rPr>
                  <a:t>(2) Random Tensor Decomposition: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There is 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)/3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-time algorithm to recover a rank-one factor of a random dimension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-tensor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⊗3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4/3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.</a:t>
                </a:r>
                <a:br>
                  <a:rPr lang="en-US" sz="2400" dirty="0" smtClean="0">
                    <a:solidFill>
                      <a:schemeClr val="accent3"/>
                    </a:solidFill>
                  </a:rPr>
                </a:br>
                <a:r>
                  <a:rPr lang="en-US" sz="2400" dirty="0" smtClean="0">
                    <a:solidFill>
                      <a:schemeClr val="accent3"/>
                    </a:solidFill>
                  </a:rPr>
                  <a:t>(</a:t>
                </a:r>
                <a:r>
                  <a:rPr lang="en-US" sz="2400" dirty="0" err="1" smtClean="0">
                    <a:solidFill>
                      <a:schemeClr val="accent3"/>
                    </a:solidFill>
                  </a:rPr>
                  <a:t>SoS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 achieves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 in large polynomial time [GM, MSS].)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901" r="-155" b="-1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28648" y="4925727"/>
            <a:ext cx="7886699" cy="1600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chemeClr val="accent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6582" y="1555903"/>
            <a:ext cx="7647709" cy="49707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dirty="0" err="1" smtClean="0">
                <a:solidFill>
                  <a:schemeClr val="tx1"/>
                </a:solidFill>
              </a:rPr>
              <a:t>SoS</a:t>
            </a:r>
            <a:r>
              <a:rPr lang="en-US" sz="3400" dirty="0" smtClean="0">
                <a:solidFill>
                  <a:schemeClr val="tx1"/>
                </a:solidFill>
              </a:rPr>
              <a:t> </a:t>
            </a:r>
            <a:r>
              <a:rPr lang="en-US" sz="3400" dirty="0" smtClean="0">
                <a:solidFill>
                  <a:schemeClr val="tx1"/>
                </a:solidFill>
              </a:rPr>
              <a:t>(previous </a:t>
            </a:r>
            <a:r>
              <a:rPr lang="en-US" sz="3400" dirty="0" smtClean="0">
                <a:solidFill>
                  <a:schemeClr val="tx1"/>
                </a:solidFill>
              </a:rPr>
              <a:t>champion) has to solve </a:t>
            </a:r>
            <a:r>
              <a:rPr lang="en-US" sz="3400" b="1" dirty="0" smtClean="0">
                <a:solidFill>
                  <a:schemeClr val="tx1"/>
                </a:solidFill>
              </a:rPr>
              <a:t>large </a:t>
            </a:r>
            <a:r>
              <a:rPr lang="en-US" sz="3400" b="1" dirty="0" smtClean="0">
                <a:solidFill>
                  <a:schemeClr val="tx1"/>
                </a:solidFill>
              </a:rPr>
              <a:t>SDP </a:t>
            </a:r>
            <a:r>
              <a:rPr lang="en-US" sz="3400" dirty="0" smtClean="0">
                <a:solidFill>
                  <a:schemeClr val="tx1"/>
                </a:solidFill>
              </a:rPr>
              <a:t>(much </a:t>
            </a:r>
            <a:r>
              <a:rPr lang="en-US" sz="3400" dirty="0" smtClean="0">
                <a:solidFill>
                  <a:schemeClr val="tx1"/>
                </a:solidFill>
              </a:rPr>
              <a:t>larger than input size</a:t>
            </a:r>
            <a:r>
              <a:rPr lang="en-US" sz="3400" dirty="0" smtClean="0">
                <a:solidFill>
                  <a:schemeClr val="tx1"/>
                </a:solidFill>
              </a:rPr>
              <a:t>)</a:t>
            </a:r>
            <a:endParaRPr lang="en-US" sz="3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00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160096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Planted </a:t>
            </a:r>
            <a:r>
              <a:rPr lang="en-US" sz="2400" b="1" dirty="0"/>
              <a:t>S</a:t>
            </a:r>
            <a:r>
              <a:rPr lang="en-US" sz="2400" b="1" dirty="0" smtClean="0"/>
              <a:t>parse </a:t>
            </a:r>
            <a:r>
              <a:rPr lang="en-US" sz="2400" b="1" dirty="0" smtClean="0"/>
              <a:t>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000" dirty="0" smtClean="0"/>
              <a:t>Match </a:t>
            </a:r>
            <a:r>
              <a:rPr lang="en-US" sz="3000" dirty="0" err="1" smtClean="0"/>
              <a:t>SoS</a:t>
            </a:r>
            <a:r>
              <a:rPr lang="en-US" sz="3000" dirty="0" smtClean="0"/>
              <a:t> guarantees, </a:t>
            </a:r>
            <a:r>
              <a:rPr lang="en-US" sz="3000" i="1" dirty="0" smtClean="0"/>
              <a:t>nearly-linear time</a:t>
            </a:r>
            <a:endParaRPr lang="en-US" sz="3000" i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Random Tensor Decomposition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endParaRPr lang="en-US" sz="2400" b="1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3000" dirty="0" smtClean="0"/>
                  <a:t>Almost match </a:t>
                </a:r>
                <a:r>
                  <a:rPr lang="en-US" sz="3000" dirty="0" err="1" smtClean="0"/>
                  <a:t>SoS</a:t>
                </a:r>
                <a:r>
                  <a:rPr lang="en-US" sz="3000" dirty="0" smtClean="0"/>
                  <a:t> guarantees,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en-US" sz="3000" i="1" dirty="0" smtClean="0"/>
                  <a:t>time</a:t>
                </a:r>
                <a:endParaRPr lang="en-US" sz="3000" i="1" dirty="0" smtClean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blipFill>
                <a:blip r:embed="rId3"/>
                <a:stretch>
                  <a:fillRect l="-1159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28648" y="4925727"/>
            <a:ext cx="7886699" cy="1600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(3) Tensor Principal Component </a:t>
            </a:r>
            <a:r>
              <a:rPr lang="en-US" sz="2400" b="1" dirty="0" smtClean="0"/>
              <a:t>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3000" dirty="0" smtClean="0"/>
              <a:t>Match </a:t>
            </a:r>
            <a:r>
              <a:rPr lang="en-US" sz="3000" dirty="0" err="1" smtClean="0"/>
              <a:t>SoS</a:t>
            </a:r>
            <a:r>
              <a:rPr lang="en-US" sz="3000" dirty="0" smtClean="0"/>
              <a:t> guarantees, </a:t>
            </a:r>
            <a:r>
              <a:rPr lang="en-US" sz="3000" i="1" dirty="0" smtClean="0"/>
              <a:t>linear time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1766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160096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Planted </a:t>
            </a:r>
            <a:r>
              <a:rPr lang="en-US" sz="2400" b="1" dirty="0"/>
              <a:t>S</a:t>
            </a:r>
            <a:r>
              <a:rPr lang="en-US" sz="2400" b="1" dirty="0" smtClean="0"/>
              <a:t>parse </a:t>
            </a:r>
            <a:r>
              <a:rPr lang="en-US" sz="2400" b="1" dirty="0" smtClean="0"/>
              <a:t>Vector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b="1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000" dirty="0" smtClean="0"/>
              <a:t>Match </a:t>
            </a:r>
            <a:r>
              <a:rPr lang="en-US" sz="3000" dirty="0" err="1" smtClean="0"/>
              <a:t>SoS</a:t>
            </a:r>
            <a:r>
              <a:rPr lang="en-US" sz="3000" dirty="0" smtClean="0"/>
              <a:t> guarantees, </a:t>
            </a:r>
            <a:r>
              <a:rPr lang="en-US" sz="3000" i="1" dirty="0" smtClean="0"/>
              <a:t>nearly-linear time</a:t>
            </a:r>
            <a:endParaRPr lang="en-US" sz="3000" i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(2) Random Tensor Decomposition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3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Almost match </a:t>
                </a:r>
                <a:r>
                  <a:rPr lang="en-US" sz="3000" dirty="0" err="1" smtClean="0">
                    <a:solidFill>
                      <a:schemeClr val="accent3">
                        <a:lumMod val="75000"/>
                      </a:schemeClr>
                    </a:solidFill>
                  </a:rPr>
                  <a:t>SoS</a:t>
                </a:r>
                <a:r>
                  <a:rPr lang="en-US" sz="3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guarantees,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1.2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n-US" sz="3000" i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time</a:t>
                </a:r>
                <a:endParaRPr lang="en-US" sz="3000" i="1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202176"/>
                <a:ext cx="7886699" cy="1600968"/>
              </a:xfrm>
              <a:prstGeom prst="rect">
                <a:avLst/>
              </a:prstGeom>
              <a:blipFill>
                <a:blip r:embed="rId2"/>
                <a:stretch>
                  <a:fillRect l="-1159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28648" y="4925727"/>
            <a:ext cx="7886699" cy="16009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(3) Tensor Principal Component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Match </a:t>
            </a:r>
            <a:r>
              <a:rPr lang="en-US" sz="3000" dirty="0" err="1" smtClean="0">
                <a:solidFill>
                  <a:schemeClr val="accent3">
                    <a:lumMod val="75000"/>
                  </a:schemeClr>
                </a:solidFill>
              </a:rPr>
              <a:t>SoS</a:t>
            </a:r>
            <a:r>
              <a:rPr lang="en-US" sz="3000" dirty="0" smtClean="0">
                <a:solidFill>
                  <a:schemeClr val="accent3">
                    <a:lumMod val="75000"/>
                  </a:schemeClr>
                </a:solidFill>
              </a:rPr>
              <a:t> guarantees, </a:t>
            </a:r>
            <a:r>
              <a:rPr lang="en-US" sz="3000" i="1" dirty="0" smtClean="0">
                <a:solidFill>
                  <a:schemeClr val="accent3">
                    <a:lumMod val="75000"/>
                  </a:schemeClr>
                </a:solidFill>
              </a:rPr>
              <a:t>linear time</a:t>
            </a:r>
            <a:endParaRPr lang="en-US" sz="300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Planted Sparse Vector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096" y="2872324"/>
            <a:ext cx="3945835" cy="2743191"/>
            <a:chOff x="2643808" y="3485944"/>
            <a:chExt cx="3945835" cy="27431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3" r="19403"/>
            <a:stretch/>
          </p:blipFill>
          <p:spPr>
            <a:xfrm>
              <a:off x="2643808" y="3485944"/>
              <a:ext cx="3945835" cy="274319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452730" y="4860235"/>
              <a:ext cx="79513" cy="61622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95122" y="486023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122" y="4860235"/>
                  <a:ext cx="1833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62668" y="3684105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668" y="3684105"/>
                  <a:ext cx="1690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83698" y="450905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698" y="4509054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517393" y="5156462"/>
                  <a:ext cx="345607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393" y="5156462"/>
                  <a:ext cx="345607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526" r="-87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37166" y="1725824"/>
                <a:ext cx="25830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66" y="1725824"/>
                <a:ext cx="2583010" cy="400110"/>
              </a:xfrm>
              <a:prstGeom prst="rect">
                <a:avLst/>
              </a:prstGeom>
              <a:blipFill>
                <a:blip r:embed="rId7"/>
                <a:stretch>
                  <a:fillRect l="-259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Given: </a:t>
                </a:r>
                <a:r>
                  <a:rPr lang="en-US" sz="2000" dirty="0" smtClean="0"/>
                  <a:t>basis </a:t>
                </a:r>
                <a:r>
                  <a:rPr lang="en-US" sz="2000" dirty="0" smtClean="0"/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8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7748" y="2868512"/>
            <a:ext cx="1222336" cy="2553454"/>
            <a:chOff x="2290294" y="2638980"/>
            <a:chExt cx="1222336" cy="25534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7415" y="2638980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415" y="2638980"/>
                  <a:ext cx="5464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638049" y="3273581"/>
            <a:ext cx="1465454" cy="2089886"/>
            <a:chOff x="6723951" y="2487806"/>
            <a:chExt cx="1465454" cy="2089886"/>
          </a:xfrm>
        </p:grpSpPr>
        <p:grpSp>
          <p:nvGrpSpPr>
            <p:cNvPr id="7" name="Group 6"/>
            <p:cNvGrpSpPr/>
            <p:nvPr/>
          </p:nvGrpSpPr>
          <p:grpSpPr>
            <a:xfrm>
              <a:off x="6723951" y="2487806"/>
              <a:ext cx="1465454" cy="2089886"/>
              <a:chOff x="6698741" y="4447661"/>
              <a:chExt cx="1465454" cy="208988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312981" y="4447661"/>
                <a:ext cx="122664" cy="2089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12981" y="4881566"/>
                <a:ext cx="122664" cy="133616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12981" y="5449087"/>
                <a:ext cx="122664" cy="302076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12981" y="6185067"/>
                <a:ext cx="122664" cy="21562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7107615" y="4447661"/>
                <a:ext cx="0" cy="2089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698741" y="5219565"/>
                    <a:ext cx="5464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741" y="5219565"/>
                    <a:ext cx="5464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endCxn id="32" idx="3"/>
              </p:cNvCxnSpPr>
              <p:nvPr/>
            </p:nvCxnSpPr>
            <p:spPr>
              <a:xfrm flipH="1" flipV="1">
                <a:off x="7435645" y="4948374"/>
                <a:ext cx="343825" cy="544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3"/>
              </p:cNvCxnSpPr>
              <p:nvPr/>
            </p:nvCxnSpPr>
            <p:spPr>
              <a:xfrm flipH="1">
                <a:off x="7435645" y="5696000"/>
                <a:ext cx="364878" cy="596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17785" y="5415459"/>
                    <a:ext cx="5464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7785" y="5415459"/>
                    <a:ext cx="54641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 flipH="1">
              <a:off x="7471082" y="3640270"/>
              <a:ext cx="343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724882" y="1690689"/>
                <a:ext cx="1920076" cy="112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Containing: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 nonzeros.</a:t>
                </a:r>
                <a:endParaRPr lang="en-US" sz="2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82" y="1690689"/>
                <a:ext cx="1920076" cy="1120050"/>
              </a:xfrm>
              <a:prstGeom prst="rect">
                <a:avLst/>
              </a:prstGeom>
              <a:blipFill>
                <a:blip r:embed="rId13"/>
                <a:stretch>
                  <a:fillRect l="-3492" t="-27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Planted Sparse Vector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096" y="2872324"/>
            <a:ext cx="3945835" cy="2743191"/>
            <a:chOff x="2643808" y="3485944"/>
            <a:chExt cx="3945835" cy="27431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3" r="19403"/>
            <a:stretch/>
          </p:blipFill>
          <p:spPr>
            <a:xfrm>
              <a:off x="2643808" y="3485944"/>
              <a:ext cx="3945835" cy="274319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452730" y="4860235"/>
              <a:ext cx="79513" cy="616226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95122" y="486023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122" y="4860235"/>
                  <a:ext cx="1833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62668" y="3684105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668" y="3684105"/>
                  <a:ext cx="1690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83698" y="450905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698" y="4509054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517393" y="5156462"/>
                  <a:ext cx="345607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393" y="5156462"/>
                  <a:ext cx="345607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526" r="-87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37166" y="1725824"/>
                <a:ext cx="25830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66" y="1725824"/>
                <a:ext cx="2583010" cy="400110"/>
              </a:xfrm>
              <a:prstGeom prst="rect">
                <a:avLst/>
              </a:prstGeom>
              <a:blipFill>
                <a:blip r:embed="rId7"/>
                <a:stretch>
                  <a:fillRect l="-259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Given: </a:t>
                </a:r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basis </a:t>
                </a:r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8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7748" y="2868512"/>
            <a:ext cx="1222336" cy="2553454"/>
            <a:chOff x="2290294" y="2638980"/>
            <a:chExt cx="1222336" cy="25534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7415" y="2638980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415" y="2638980"/>
                  <a:ext cx="5464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638049" y="3273581"/>
            <a:ext cx="1465454" cy="2089886"/>
            <a:chOff x="6723951" y="2487806"/>
            <a:chExt cx="1465454" cy="2089886"/>
          </a:xfrm>
        </p:grpSpPr>
        <p:grpSp>
          <p:nvGrpSpPr>
            <p:cNvPr id="7" name="Group 6"/>
            <p:cNvGrpSpPr/>
            <p:nvPr/>
          </p:nvGrpSpPr>
          <p:grpSpPr>
            <a:xfrm>
              <a:off x="6723951" y="2487806"/>
              <a:ext cx="1465454" cy="2089886"/>
              <a:chOff x="6698741" y="4447661"/>
              <a:chExt cx="1465454" cy="208988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312981" y="4447661"/>
                <a:ext cx="122664" cy="2089886"/>
              </a:xfrm>
              <a:prstGeom prst="rect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12981" y="4881566"/>
                <a:ext cx="122664" cy="13361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12981" y="5449087"/>
                <a:ext cx="122664" cy="30207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12981" y="6185067"/>
                <a:ext cx="122664" cy="2156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7107615" y="4447661"/>
                <a:ext cx="0" cy="2089886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698741" y="5219565"/>
                    <a:ext cx="5464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741" y="5219565"/>
                    <a:ext cx="5464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endCxn id="32" idx="3"/>
              </p:cNvCxnSpPr>
              <p:nvPr/>
            </p:nvCxnSpPr>
            <p:spPr>
              <a:xfrm flipH="1" flipV="1">
                <a:off x="7435645" y="4948374"/>
                <a:ext cx="343825" cy="54423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3"/>
              </p:cNvCxnSpPr>
              <p:nvPr/>
            </p:nvCxnSpPr>
            <p:spPr>
              <a:xfrm flipH="1">
                <a:off x="7435645" y="5696000"/>
                <a:ext cx="364878" cy="596878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17785" y="5415459"/>
                    <a:ext cx="5464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7785" y="5415459"/>
                    <a:ext cx="54641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 flipH="1">
              <a:off x="7471082" y="3640270"/>
              <a:ext cx="343825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724882" y="1690689"/>
                <a:ext cx="1920076" cy="112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Containing: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 nonzeros.</a:t>
                </a:r>
                <a:endParaRPr lang="en-US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82" y="1690689"/>
                <a:ext cx="1920076" cy="1120050"/>
              </a:xfrm>
              <a:prstGeom prst="rect">
                <a:avLst/>
              </a:prstGeom>
              <a:blipFill>
                <a:blip r:embed="rId13"/>
                <a:stretch>
                  <a:fillRect l="-3492" t="-27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628650" y="5644008"/>
                <a:ext cx="77771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What dimensions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b="1" dirty="0" smtClean="0"/>
                  <a:t>permit efficient algorithms?</a:t>
                </a:r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44008"/>
                <a:ext cx="7777163" cy="461665"/>
              </a:xfrm>
              <a:prstGeom prst="rect">
                <a:avLst/>
              </a:prstGeom>
              <a:blipFill>
                <a:blip r:embed="rId14"/>
                <a:stretch>
                  <a:fillRect l="-117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28650" y="6146461"/>
                <a:ext cx="7777163" cy="468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Result: spectral algorithm matching </a:t>
                </a:r>
                <a:r>
                  <a:rPr lang="en-US" sz="2400" b="1" dirty="0" err="1" smtClean="0"/>
                  <a:t>SoS’s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≲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46461"/>
                <a:ext cx="7777163" cy="468462"/>
              </a:xfrm>
              <a:prstGeom prst="rect">
                <a:avLst/>
              </a:prstGeom>
              <a:blipFill>
                <a:blip r:embed="rId15"/>
                <a:stretch>
                  <a:fillRect l="-1176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475610"/>
                <a:ext cx="7886699" cy="1600968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 smtClean="0">
                    <a:solidFill>
                      <a:schemeClr val="accent3"/>
                    </a:solidFill>
                  </a:rPr>
                  <a:t>(1) Planted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S</a:t>
                </a:r>
                <a:r>
                  <a:rPr lang="en-US" sz="2400" b="1" dirty="0" smtClean="0">
                    <a:solidFill>
                      <a:schemeClr val="accent3"/>
                    </a:solidFill>
                  </a:rPr>
                  <a:t>parse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V</a:t>
                </a:r>
                <a:r>
                  <a:rPr lang="en-US" sz="2400" b="1" dirty="0" smtClean="0">
                    <a:solidFill>
                      <a:schemeClr val="accent3"/>
                    </a:solidFill>
                  </a:rPr>
                  <a:t>ector: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There is a nearly-linear time algorithm to recover a constant-sparsity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 planted in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accent3"/>
                    </a:solidFill>
                  </a:rPr>
                  <a:t>-dimensional random subspace.</a:t>
                </a:r>
                <a:br>
                  <a:rPr lang="en-US" sz="2400" dirty="0" smtClean="0">
                    <a:solidFill>
                      <a:schemeClr val="accent3"/>
                    </a:solidFill>
                  </a:rPr>
                </a:br>
                <a:r>
                  <a:rPr lang="en-US" sz="2400" dirty="0" smtClean="0">
                    <a:solidFill>
                      <a:schemeClr val="accent3"/>
                    </a:solidFill>
                  </a:rPr>
                  <a:t>(Matches guarantees of degree-4 </a:t>
                </a:r>
                <a:r>
                  <a:rPr lang="en-US" sz="2400" dirty="0" err="1" smtClean="0">
                    <a:solidFill>
                      <a:schemeClr val="accent3"/>
                    </a:solidFill>
                  </a:rPr>
                  <a:t>SoS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, up to log factor </a:t>
                </a:r>
                <a:r>
                  <a:rPr lang="en-US" sz="2000" dirty="0" smtClean="0">
                    <a:solidFill>
                      <a:schemeClr val="accent3"/>
                    </a:solidFill>
                  </a:rPr>
                  <a:t>[BKS]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.)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475610"/>
                <a:ext cx="7886699" cy="1600968"/>
              </a:xfrm>
              <a:blipFill rotWithShape="0">
                <a:blip r:embed="rId2"/>
                <a:stretch>
                  <a:fillRect l="-1159" t="-3042" r="-1159" b="-7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628647" y="3202176"/>
            <a:ext cx="7886699" cy="16009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(2) Random Tensor Decomposition</a:t>
            </a: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46" y="4925727"/>
            <a:ext cx="7886699" cy="1600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(3) Tensor Principal Component Analysis</a:t>
            </a:r>
            <a:endParaRPr lang="en-US" sz="2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28651" y="3202175"/>
            <a:ext cx="7886693" cy="332451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" t="25995" r="52945" b="41917"/>
          <a:stretch/>
        </p:blipFill>
        <p:spPr>
          <a:xfrm>
            <a:off x="1152939" y="3317208"/>
            <a:ext cx="4393646" cy="21396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83776" y="3317208"/>
            <a:ext cx="2205277" cy="2139658"/>
          </a:xfrm>
          <a:prstGeom prst="rect">
            <a:avLst/>
          </a:prstGeom>
          <a:blipFill dpi="0" rotWithShape="1">
            <a:blip r:embed="rId4">
              <a:alphaModFix amt="5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939" y="3317208"/>
            <a:ext cx="2205277" cy="2139658"/>
          </a:xfrm>
          <a:prstGeom prst="rect">
            <a:avLst/>
          </a:prstGeom>
          <a:blipFill dpi="0" rotWithShape="1">
            <a:blip r:embed="rId4">
              <a:alphaModFix amt="5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8405" y="4387037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405" y="4387037"/>
                <a:ext cx="29815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408" r="-204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964997" y="5768748"/>
            <a:ext cx="52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 tensor with hidden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26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392464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392464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392464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456629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456629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392464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392464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392464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456629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456629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905639" y="3658179"/>
            <a:ext cx="275180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900" y="5774395"/>
            <a:ext cx="4032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Dual certificates from </a:t>
            </a:r>
            <a:r>
              <a:rPr lang="en-US" sz="2400" b="1" dirty="0" err="1"/>
              <a:t>SoS</a:t>
            </a:r>
            <a:r>
              <a:rPr lang="en-US" sz="2400" b="1" dirty="0"/>
              <a:t> </a:t>
            </a:r>
            <a:r>
              <a:rPr lang="en-US" sz="2400" b="1" dirty="0" smtClean="0"/>
              <a:t>SDP</a:t>
            </a:r>
          </a:p>
          <a:p>
            <a:r>
              <a:rPr lang="en-US" sz="2400" dirty="0" smtClean="0"/>
              <a:t>(variant of primal-dual)</a:t>
            </a:r>
          </a:p>
        </p:txBody>
      </p:sp>
    </p:spTree>
    <p:extLst>
      <p:ext uri="{BB962C8B-B14F-4D97-AF65-F5344CB8AC3E}">
        <p14:creationId xmlns:p14="http://schemas.microsoft.com/office/powerpoint/2010/main" val="36387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Themes in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83925"/>
            <a:ext cx="4063092" cy="153621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dirty="0" smtClean="0"/>
              <a:t>Polynomial time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dirty="0" smtClean="0"/>
              <a:t>=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dirty="0" smtClean="0"/>
              <a:t>Efficient algorithms</a:t>
            </a: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179225"/>
            <a:ext cx="4063093" cy="2542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/>
              <a:t>Stronger </a:t>
            </a:r>
            <a:r>
              <a:rPr lang="en-US" sz="2600" dirty="0"/>
              <a:t>convex </a:t>
            </a:r>
            <a:r>
              <a:rPr lang="en-US" sz="2600" dirty="0" smtClean="0"/>
              <a:t>programs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/>
              <a:t>↓</a:t>
            </a:r>
            <a:endParaRPr lang="en-US" sz="2600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/>
              <a:t>better (poly-time) algorithms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/>
              <a:t>↓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/>
              <a:t>(which aren’t really efficient)</a:t>
            </a:r>
            <a:endParaRPr lang="en-US" sz="2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3299" y="3348228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BUT</a:t>
            </a:r>
            <a:endParaRPr lang="en-US" sz="4800" dirty="0">
              <a:solidFill>
                <a:srgbClr val="C0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51069" y="1627814"/>
            <a:ext cx="3904371" cy="2644647"/>
            <a:chOff x="4553205" y="1627814"/>
            <a:chExt cx="4202236" cy="26446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721544" y="3809893"/>
                  <a:ext cx="86549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544" y="3809893"/>
                  <a:ext cx="86549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451" r="-11972" b="-32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4553205" y="1627814"/>
              <a:ext cx="4202236" cy="2644647"/>
              <a:chOff x="4553205" y="1627814"/>
              <a:chExt cx="4202236" cy="2644647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33" r="21006" b="49146"/>
              <a:stretch/>
            </p:blipFill>
            <p:spPr>
              <a:xfrm>
                <a:off x="4553205" y="1783925"/>
                <a:ext cx="1706425" cy="191136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46" r="28970" b="49142"/>
              <a:stretch/>
            </p:blipFill>
            <p:spPr>
              <a:xfrm>
                <a:off x="7410538" y="1627814"/>
                <a:ext cx="1344903" cy="204483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044972" y="3903129"/>
                    <a:ext cx="72289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4972" y="3903129"/>
                    <a:ext cx="72289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169" r="-15254" b="-34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/>
              <p:cNvSpPr txBox="1"/>
              <p:nvPr/>
            </p:nvSpPr>
            <p:spPr>
              <a:xfrm>
                <a:off x="6279515" y="2388621"/>
                <a:ext cx="1111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versus</a:t>
                </a:r>
                <a:endParaRPr lang="en-US" sz="2800" dirty="0"/>
              </a:p>
            </p:txBody>
          </p:sp>
        </p:grp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87" y="4645481"/>
            <a:ext cx="2473902" cy="17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8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392464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392464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392464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456629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456629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905639" y="3658179"/>
            <a:ext cx="275180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900" y="5774395"/>
            <a:ext cx="4032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Dual certificates from </a:t>
            </a:r>
            <a:r>
              <a:rPr lang="en-US" sz="2400" b="1" dirty="0" err="1"/>
              <a:t>SoS</a:t>
            </a:r>
            <a:r>
              <a:rPr lang="en-US" sz="2400" b="1" dirty="0"/>
              <a:t> </a:t>
            </a:r>
            <a:r>
              <a:rPr lang="en-US" sz="2400" b="1" dirty="0" smtClean="0"/>
              <a:t>SDP</a:t>
            </a:r>
          </a:p>
          <a:p>
            <a:r>
              <a:rPr lang="en-US" sz="2400" dirty="0" smtClean="0"/>
              <a:t>(variant of primal-dual)</a:t>
            </a:r>
          </a:p>
        </p:txBody>
      </p:sp>
      <p:sp>
        <p:nvSpPr>
          <p:cNvPr id="12" name="Left Brace 11"/>
          <p:cNvSpPr/>
          <p:nvPr/>
        </p:nvSpPr>
        <p:spPr>
          <a:xfrm rot="5400000" flipH="1">
            <a:off x="6053100" y="1647701"/>
            <a:ext cx="371134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827" y="1579491"/>
            <a:ext cx="478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Compression to small matrices</a:t>
            </a:r>
          </a:p>
        </p:txBody>
      </p:sp>
    </p:spTree>
    <p:extLst>
      <p:ext uri="{BB962C8B-B14F-4D97-AF65-F5344CB8AC3E}">
        <p14:creationId xmlns:p14="http://schemas.microsoft.com/office/powerpoint/2010/main" val="2439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392464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392464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392464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456629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456629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905639" y="3658179"/>
            <a:ext cx="275180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900" y="5774395"/>
            <a:ext cx="4032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Dual certificates from </a:t>
            </a:r>
            <a:r>
              <a:rPr lang="en-US" sz="2400" b="1" dirty="0" err="1"/>
              <a:t>SoS</a:t>
            </a:r>
            <a:r>
              <a:rPr lang="en-US" sz="2400" b="1" dirty="0"/>
              <a:t> </a:t>
            </a:r>
            <a:r>
              <a:rPr lang="en-US" sz="2400" b="1" dirty="0" smtClean="0"/>
              <a:t>SDP</a:t>
            </a:r>
          </a:p>
          <a:p>
            <a:r>
              <a:rPr lang="en-US" sz="2400" dirty="0" smtClean="0"/>
              <a:t>(variant of primal-dual)</a:t>
            </a:r>
          </a:p>
        </p:txBody>
      </p:sp>
      <p:sp>
        <p:nvSpPr>
          <p:cNvPr id="17" name="Left Brace 16"/>
          <p:cNvSpPr/>
          <p:nvPr/>
        </p:nvSpPr>
        <p:spPr>
          <a:xfrm rot="5400000" flipH="1">
            <a:off x="6053100" y="1647701"/>
            <a:ext cx="371134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72827" y="1579491"/>
            <a:ext cx="47815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Compression to small matrices</a:t>
            </a:r>
          </a:p>
          <a:p>
            <a:r>
              <a:rPr lang="en-US" sz="2400" dirty="0" smtClean="0"/>
              <a:t>Different from</a:t>
            </a:r>
          </a:p>
          <a:p>
            <a:r>
              <a:rPr lang="en-US" sz="2400" dirty="0" smtClean="0"/>
              <a:t>— matrix multiplicative weights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[Arora-Kale]</a:t>
            </a:r>
          </a:p>
          <a:p>
            <a:r>
              <a:rPr lang="en-US" sz="2400" dirty="0" smtClean="0"/>
              <a:t>— simpler spectral algorithms</a:t>
            </a:r>
          </a:p>
        </p:txBody>
      </p:sp>
    </p:spTree>
    <p:extLst>
      <p:ext uri="{BB962C8B-B14F-4D97-AF65-F5344CB8AC3E}">
        <p14:creationId xmlns:p14="http://schemas.microsoft.com/office/powerpoint/2010/main" val="209180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392464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392464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392464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456629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456629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2905639" y="3658179"/>
            <a:ext cx="275180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57900" y="5774395"/>
            <a:ext cx="4032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Dual certificates from </a:t>
            </a:r>
            <a:r>
              <a:rPr lang="en-US" sz="2400" b="1" dirty="0" err="1"/>
              <a:t>SoS</a:t>
            </a:r>
            <a:r>
              <a:rPr lang="en-US" sz="2400" b="1" dirty="0"/>
              <a:t> </a:t>
            </a:r>
            <a:r>
              <a:rPr lang="en-US" sz="2400" b="1" dirty="0" smtClean="0"/>
              <a:t>SDP</a:t>
            </a:r>
          </a:p>
          <a:p>
            <a:r>
              <a:rPr lang="en-US" sz="2400" dirty="0" smtClean="0"/>
              <a:t>(variant of primal-dual)</a:t>
            </a:r>
          </a:p>
        </p:txBody>
      </p:sp>
      <p:sp>
        <p:nvSpPr>
          <p:cNvPr id="17" name="Left Brace 16"/>
          <p:cNvSpPr/>
          <p:nvPr/>
        </p:nvSpPr>
        <p:spPr>
          <a:xfrm rot="5400000" flipH="1">
            <a:off x="6053100" y="1647701"/>
            <a:ext cx="371134" cy="3665988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72827" y="1579491"/>
            <a:ext cx="47815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Compression to small matrices</a:t>
            </a:r>
          </a:p>
          <a:p>
            <a:r>
              <a:rPr lang="en-US" sz="2400" dirty="0" smtClean="0"/>
              <a:t>Different from</a:t>
            </a:r>
          </a:p>
          <a:p>
            <a:r>
              <a:rPr lang="en-US" sz="2400" dirty="0" smtClean="0"/>
              <a:t>— matrix multiplicative weights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    [Arora-Kale]</a:t>
            </a:r>
          </a:p>
          <a:p>
            <a:r>
              <a:rPr lang="en-US" sz="2400" dirty="0" smtClean="0"/>
              <a:t>— simpler spectral algorithms</a:t>
            </a:r>
          </a:p>
        </p:txBody>
      </p:sp>
      <p:sp>
        <p:nvSpPr>
          <p:cNvPr id="19" name="Left Brace 18"/>
          <p:cNvSpPr/>
          <p:nvPr/>
        </p:nvSpPr>
        <p:spPr>
          <a:xfrm rot="5400000" flipH="1">
            <a:off x="1484739" y="1807847"/>
            <a:ext cx="392286" cy="307489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5582" y="2470315"/>
            <a:ext cx="3218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local rounding 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Guruswami-Sinop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528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Fast spectral algorithm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Fast spectral algorithm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43375" y="3075748"/>
            <a:ext cx="3219481" cy="2943842"/>
            <a:chOff x="5775647" y="4186932"/>
            <a:chExt cx="918366" cy="259938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662418" y="4560895"/>
                <a:ext cx="4852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Matrix dimensions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 smtClean="0"/>
                  <a:t> SDP dimensions</a:t>
                </a:r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18" y="4560895"/>
                <a:ext cx="4852932" cy="461665"/>
              </a:xfrm>
              <a:prstGeom prst="rect">
                <a:avLst/>
              </a:prstGeom>
              <a:blipFill>
                <a:blip r:embed="rId5"/>
                <a:stretch>
                  <a:fillRect l="-2010" t="-10526" r="-87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Fast spectral algorithm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43375" y="3075748"/>
            <a:ext cx="3219481" cy="2943842"/>
            <a:chOff x="5775647" y="4186932"/>
            <a:chExt cx="918366" cy="259938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425050" y="3524855"/>
            <a:ext cx="3728307" cy="923330"/>
            <a:chOff x="4437436" y="4299558"/>
            <a:chExt cx="3728307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4437436" y="4299558"/>
                  <a:ext cx="33983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436" y="4299558"/>
                  <a:ext cx="339836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5435843" y="4761222"/>
              <a:ext cx="9909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s</a:t>
              </a:r>
              <a:r>
                <a:rPr lang="en-US" sz="2400" i="1" dirty="0" smtClean="0"/>
                <a:t>ignal </a:t>
              </a:r>
              <a:endParaRPr lang="en-US" sz="2400" i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25448" y="4761223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noise</a:t>
              </a:r>
              <a:endParaRPr lang="en-US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Fast spectral algorithm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43375" y="3075748"/>
            <a:ext cx="3219481" cy="2943842"/>
            <a:chOff x="5775647" y="4186932"/>
            <a:chExt cx="918366" cy="259938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425050" y="3524855"/>
            <a:ext cx="3728307" cy="923330"/>
            <a:chOff x="4437436" y="4299558"/>
            <a:chExt cx="3728307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/>
                <p:cNvSpPr/>
                <p:nvPr/>
              </p:nvSpPr>
              <p:spPr>
                <a:xfrm>
                  <a:off x="4437436" y="4299558"/>
                  <a:ext cx="33983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436" y="4299558"/>
                  <a:ext cx="339836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5435843" y="4761222"/>
              <a:ext cx="9909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s</a:t>
              </a:r>
              <a:r>
                <a:rPr lang="en-US" sz="2400" i="1" dirty="0" smtClean="0"/>
                <a:t>ignal </a:t>
              </a:r>
              <a:endParaRPr lang="en-US" sz="2400" i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25448" y="4761223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noise</a:t>
              </a:r>
              <a:endParaRPr lang="en-US" sz="2400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83391" y="4607210"/>
            <a:ext cx="914552" cy="1876327"/>
            <a:chOff x="2290294" y="2471547"/>
            <a:chExt cx="1222336" cy="272088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/>
                <a:t>basis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97415" y="2471547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415" y="2471547"/>
                  <a:ext cx="54641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580943" y="5027203"/>
                <a:ext cx="228252" cy="8216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943" y="5027203"/>
                <a:ext cx="228252" cy="821618"/>
              </a:xfrm>
              <a:prstGeom prst="rect">
                <a:avLst/>
              </a:prstGeom>
              <a:blipFill>
                <a:blip r:embed="rId8"/>
                <a:stretch>
                  <a:fillRect l="-15385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049737" y="5169112"/>
                <a:ext cx="81701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37" y="5169112"/>
                <a:ext cx="8170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3374354" y="4451447"/>
            <a:ext cx="5326570" cy="229710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43456" y="5073611"/>
            <a:ext cx="1520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Planted sparse vector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2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Fast spectral algorithm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43375" y="3075748"/>
            <a:ext cx="3219481" cy="2943842"/>
            <a:chOff x="5775647" y="4186932"/>
            <a:chExt cx="918366" cy="259938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287" y="4186932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662418" y="4191563"/>
                <a:ext cx="485293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This matrix is too big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Matrix dimensions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 smtClean="0"/>
                  <a:t> SDP dimensions</a:t>
                </a:r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418" y="4191563"/>
                <a:ext cx="4852932" cy="1200329"/>
              </a:xfrm>
              <a:prstGeom prst="rect">
                <a:avLst/>
              </a:prstGeom>
              <a:blipFill>
                <a:blip r:embed="rId5"/>
                <a:stretch>
                  <a:fillRect l="-2010" t="-4082" r="-879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Spectral algorithm with big matrices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Spectral algorithm with big matrices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703878" y="4418032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20294" y="2959860"/>
            <a:ext cx="2244204" cy="2220770"/>
            <a:chOff x="5775647" y="3973230"/>
            <a:chExt cx="918366" cy="281308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39774" y="3415893"/>
            <a:ext cx="1392680" cy="1393016"/>
            <a:chOff x="5474451" y="3336098"/>
            <a:chExt cx="1219562" cy="345021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4368270" y="4345343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Themes in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783925"/>
            <a:ext cx="3703864" cy="1536217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i="1" dirty="0" smtClean="0"/>
              <a:t>(1) </a:t>
            </a:r>
            <a:r>
              <a:rPr lang="en-US" sz="3200" dirty="0" smtClean="0"/>
              <a:t>Problems in 𝒫 usually have truly efficient algorithms.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4179225"/>
            <a:ext cx="4063093" cy="2542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smtClean="0"/>
              <a:t>(2) </a:t>
            </a:r>
            <a:r>
              <a:rPr lang="en-US" sz="3200" dirty="0" smtClean="0"/>
              <a:t>Stronger </a:t>
            </a:r>
            <a:r>
              <a:rPr lang="en-US" sz="3200" dirty="0"/>
              <a:t>convex programs improve output of algorithms but require more </a:t>
            </a:r>
            <a:r>
              <a:rPr lang="en-US" sz="3200" dirty="0" smtClean="0"/>
              <a:t>time to solve.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364" y="3334185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BUT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07643" y="1797551"/>
            <a:ext cx="4063093" cy="209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i="1" dirty="0" smtClean="0"/>
              <a:t>(3) </a:t>
            </a:r>
            <a:r>
              <a:rPr lang="en-US" sz="3200" b="1" dirty="0" smtClean="0"/>
              <a:t>Primal-Dual </a:t>
            </a:r>
            <a:r>
              <a:rPr lang="en-US" sz="3200" dirty="0" smtClean="0"/>
              <a:t>exploits convex relaxations without paying to solve to optimality.</a:t>
            </a:r>
            <a:r>
              <a:rPr lang="en-US" sz="3200" b="1" dirty="0" smtClean="0"/>
              <a:t> 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67742" y="4040103"/>
            <a:ext cx="4142894" cy="1199903"/>
            <a:chOff x="628650" y="1724309"/>
            <a:chExt cx="3371051" cy="4704947"/>
          </a:xfrm>
        </p:grpSpPr>
        <p:sp>
          <p:nvSpPr>
            <p:cNvPr id="28" name="TextBox 27"/>
            <p:cNvSpPr txBox="1"/>
            <p:nvPr/>
          </p:nvSpPr>
          <p:spPr>
            <a:xfrm>
              <a:off x="1616732" y="3653560"/>
              <a:ext cx="2382969" cy="27756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multiplicative weights </a:t>
              </a:r>
              <a:r>
                <a:rPr lang="en-US" sz="2000" dirty="0">
                  <a:solidFill>
                    <a:schemeClr val="accent3"/>
                  </a:solidFill>
                </a:rPr>
                <a:t>[</a:t>
              </a:r>
              <a:r>
                <a:rPr lang="en-US" sz="2000" dirty="0" err="1">
                  <a:solidFill>
                    <a:schemeClr val="accent3"/>
                  </a:solidFill>
                </a:rPr>
                <a:t>Plotkin-Shmoys-Tardos</a:t>
              </a:r>
              <a:r>
                <a:rPr lang="en-US" sz="2000" dirty="0">
                  <a:solidFill>
                    <a:schemeClr val="accent3"/>
                  </a:solidFill>
                </a:rPr>
                <a:t>]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8650" y="1724309"/>
              <a:ext cx="2234830" cy="1568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Linear Programming (LP)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86" y="3400994"/>
              <a:ext cx="755538" cy="302825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4907643" y="5240006"/>
            <a:ext cx="4007757" cy="1153736"/>
            <a:chOff x="4574185" y="1565340"/>
            <a:chExt cx="4007757" cy="1153736"/>
          </a:xfrm>
        </p:grpSpPr>
        <p:sp>
          <p:nvSpPr>
            <p:cNvPr id="32" name="Rectangle 31"/>
            <p:cNvSpPr/>
            <p:nvPr/>
          </p:nvSpPr>
          <p:spPr>
            <a:xfrm>
              <a:off x="4574185" y="1565340"/>
              <a:ext cx="35879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Semidefinite Programming (SDP)</a:t>
              </a:r>
              <a:endParaRPr lang="en-US" sz="20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573" y="2038694"/>
              <a:ext cx="941165" cy="67387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5821403" y="2011190"/>
              <a:ext cx="2760539" cy="707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m</a:t>
              </a:r>
              <a:r>
                <a:rPr lang="en-US" sz="2000" b="1" dirty="0" smtClean="0"/>
                <a:t>atrix multiplicative </a:t>
              </a:r>
              <a:r>
                <a:rPr lang="en-US" sz="2000" b="1" dirty="0"/>
                <a:t>weights </a:t>
              </a:r>
              <a:r>
                <a:rPr lang="en-US" sz="2000" dirty="0" smtClean="0">
                  <a:solidFill>
                    <a:schemeClr val="accent3"/>
                  </a:solidFill>
                </a:rPr>
                <a:t>[Arora-Kale]</a:t>
              </a:r>
              <a:endParaRPr lang="en-US" sz="20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806950" y="4040103"/>
            <a:ext cx="4203686" cy="2754397"/>
          </a:xfrm>
          <a:prstGeom prst="rect">
            <a:avLst/>
          </a:prstGeom>
          <a:noFill/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Spectral algorithm with big matrices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703878" y="4418032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20294" y="2959860"/>
            <a:ext cx="2244204" cy="2220770"/>
            <a:chOff x="5775647" y="3973230"/>
            <a:chExt cx="918366" cy="281308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39774" y="3415893"/>
            <a:ext cx="1392680" cy="1393016"/>
            <a:chOff x="5474451" y="3336098"/>
            <a:chExt cx="1219562" cy="345021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4368270" y="4345343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899653" y="5533866"/>
                <a:ext cx="2513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3" y="5533866"/>
                <a:ext cx="2513187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6920" y="6040315"/>
            <a:ext cx="27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redundant information</a:t>
            </a:r>
          </a:p>
          <a:p>
            <a:r>
              <a:rPr lang="en-US" sz="2200" dirty="0" smtClean="0"/>
              <a:t>with tensor structure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37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Spectral algorithm with big matrices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703878" y="4418032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020294" y="2959860"/>
            <a:ext cx="2244204" cy="2220770"/>
            <a:chOff x="5775647" y="3973230"/>
            <a:chExt cx="918366" cy="281308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239774" y="3415893"/>
            <a:ext cx="1392680" cy="1393016"/>
            <a:chOff x="5474451" y="3336098"/>
            <a:chExt cx="1219562" cy="345021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4368270" y="4345343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/>
              <p:cNvSpPr/>
              <p:nvPr/>
            </p:nvSpPr>
            <p:spPr>
              <a:xfrm>
                <a:off x="1899653" y="5533866"/>
                <a:ext cx="2513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3" y="5533866"/>
                <a:ext cx="2513187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4368270" y="578654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5842483" y="5533865"/>
                <a:ext cx="77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83" y="5533865"/>
                <a:ext cx="7781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6920" y="6040315"/>
            <a:ext cx="27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redundant information</a:t>
            </a:r>
          </a:p>
          <a:p>
            <a:r>
              <a:rPr lang="en-US" sz="2200" dirty="0" smtClean="0"/>
              <a:t>with tensor structure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40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10842" y="1690689"/>
            <a:ext cx="2162029" cy="12833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SoS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algorithm (large SDP)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75382" y="1690689"/>
            <a:ext cx="2162029" cy="1283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Spectral algorithm with big matrices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39923" y="1690689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572871" y="2332342"/>
            <a:ext cx="1002511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5737411" y="2332342"/>
            <a:ext cx="1002512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20294" y="2959860"/>
            <a:ext cx="2244204" cy="2220770"/>
            <a:chOff x="5775647" y="3973230"/>
            <a:chExt cx="918366" cy="281308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239774" y="3415893"/>
            <a:ext cx="1392680" cy="1393016"/>
            <a:chOff x="5474451" y="3336098"/>
            <a:chExt cx="1219562" cy="345021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4368270" y="4345343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899653" y="5533866"/>
                <a:ext cx="2513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3" y="5533866"/>
                <a:ext cx="2513187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4368270" y="578654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5842483" y="5533865"/>
                <a:ext cx="77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83" y="5533865"/>
                <a:ext cx="7781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5902" y="6178106"/>
                <a:ext cx="8328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Hope: preserve signal-to-noise ratio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2" y="6178106"/>
                <a:ext cx="8328883" cy="461665"/>
              </a:xfrm>
              <a:prstGeom prst="rect">
                <a:avLst/>
              </a:prstGeom>
              <a:blipFill>
                <a:blip r:embed="rId9"/>
                <a:stretch>
                  <a:fillRect l="-109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8650" y="2951193"/>
            <a:ext cx="3510930" cy="3267781"/>
            <a:chOff x="5775647" y="4140421"/>
            <a:chExt cx="918366" cy="264589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40229" y="4140421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229" y="4140421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2513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2513187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320133" y="1970342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4571480" y="1717662"/>
                <a:ext cx="77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80" y="1717662"/>
                <a:ext cx="7781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1552" y="2440649"/>
                <a:ext cx="2747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 smtClean="0"/>
                  <a:t> dimensions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52" y="2440649"/>
                <a:ext cx="2747419" cy="461665"/>
              </a:xfrm>
              <a:prstGeom prst="rect">
                <a:avLst/>
              </a:prstGeom>
              <a:blipFill>
                <a:blip r:embed="rId7"/>
                <a:stretch>
                  <a:fillRect l="-3548" t="-10526" r="-19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851874" y="3573029"/>
            <a:ext cx="0" cy="264594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776778" y="3617302"/>
            <a:ext cx="0" cy="264594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485778" y="4126791"/>
                <a:ext cx="1315900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78" y="4126791"/>
                <a:ext cx="1315900" cy="372538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864337" y="4129997"/>
                <a:ext cx="1315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337" y="4129997"/>
                <a:ext cx="1315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548437" y="5381220"/>
                <a:ext cx="1315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37" y="5381220"/>
                <a:ext cx="1315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2844009" y="5378014"/>
                <a:ext cx="1315900" cy="373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9" y="5378014"/>
                <a:ext cx="1315900" cy="373051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28650" y="2951193"/>
            <a:ext cx="3510930" cy="3267781"/>
            <a:chOff x="5775647" y="4140421"/>
            <a:chExt cx="918366" cy="264589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240229" y="4140421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229" y="4140421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2513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2513187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320133" y="1970342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7942692" y="4166564"/>
                <a:ext cx="11601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92" y="4166564"/>
                <a:ext cx="11601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1552" y="2440649"/>
                <a:ext cx="27474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 smtClean="0"/>
                  <a:t> dimensions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52" y="2440649"/>
                <a:ext cx="2747419" cy="461665"/>
              </a:xfrm>
              <a:prstGeom prst="rect">
                <a:avLst/>
              </a:prstGeom>
              <a:blipFill>
                <a:blip r:embed="rId7"/>
                <a:stretch>
                  <a:fillRect l="-3548" t="-10526" r="-19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851874" y="3573029"/>
            <a:ext cx="0" cy="264594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776778" y="3617302"/>
            <a:ext cx="0" cy="264594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53805" y="3573029"/>
            <a:ext cx="1390204" cy="1367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485778" y="4126791"/>
                <a:ext cx="1315900" cy="372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78" y="4126791"/>
                <a:ext cx="1315900" cy="372538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2864337" y="4129997"/>
                <a:ext cx="1315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337" y="4129997"/>
                <a:ext cx="13159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1548437" y="5381220"/>
                <a:ext cx="1315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437" y="5381220"/>
                <a:ext cx="1315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872202" y="4940275"/>
            <a:ext cx="1267378" cy="12786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2844009" y="5378014"/>
                <a:ext cx="1315900" cy="373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9" y="5378014"/>
                <a:ext cx="1315900" cy="373051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502720" y="3648484"/>
            <a:ext cx="1390204" cy="1367246"/>
            <a:chOff x="4356658" y="3442390"/>
            <a:chExt cx="1390204" cy="1367246"/>
          </a:xfrm>
        </p:grpSpPr>
        <p:sp>
          <p:nvSpPr>
            <p:cNvPr id="21" name="Rectangle 20"/>
            <p:cNvSpPr/>
            <p:nvPr/>
          </p:nvSpPr>
          <p:spPr>
            <a:xfrm>
              <a:off x="4356658" y="3442390"/>
              <a:ext cx="1390204" cy="13672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4388631" y="3996152"/>
                  <a:ext cx="1315900" cy="3730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631" y="3996152"/>
                  <a:ext cx="1315900" cy="3730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4665927" y="3648484"/>
            <a:ext cx="1390204" cy="1367246"/>
            <a:chOff x="4356658" y="3442390"/>
            <a:chExt cx="1390204" cy="1367246"/>
          </a:xfrm>
        </p:grpSpPr>
        <p:sp>
          <p:nvSpPr>
            <p:cNvPr id="39" name="Rectangle 38"/>
            <p:cNvSpPr/>
            <p:nvPr/>
          </p:nvSpPr>
          <p:spPr>
            <a:xfrm>
              <a:off x="4356658" y="3442390"/>
              <a:ext cx="1390204" cy="136724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4388631" y="3996152"/>
                  <a:ext cx="1315900" cy="3725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631" y="3996152"/>
                  <a:ext cx="1315900" cy="372538"/>
                </a:xfrm>
                <a:prstGeom prst="rect">
                  <a:avLst/>
                </a:prstGeom>
                <a:blipFill>
                  <a:blip r:embed="rId1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6045773" y="4129997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773" y="4129997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4571480" y="1717662"/>
                <a:ext cx="778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80" y="1717662"/>
                <a:ext cx="77816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0262" y="74261"/>
            <a:ext cx="3291455" cy="1676592"/>
            <a:chOff x="4930262" y="74261"/>
            <a:chExt cx="3291455" cy="1676592"/>
          </a:xfrm>
        </p:grpSpPr>
        <p:grpSp>
          <p:nvGrpSpPr>
            <p:cNvPr id="41" name="Group 40"/>
            <p:cNvGrpSpPr/>
            <p:nvPr/>
          </p:nvGrpSpPr>
          <p:grpSpPr>
            <a:xfrm>
              <a:off x="5320680" y="74261"/>
              <a:ext cx="2705865" cy="1475798"/>
              <a:chOff x="573181" y="3363634"/>
              <a:chExt cx="2705865" cy="147579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73181" y="3363634"/>
                <a:ext cx="1392680" cy="1393016"/>
                <a:chOff x="5474451" y="3336098"/>
                <a:chExt cx="1219562" cy="345021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880551" y="4643916"/>
                  <a:ext cx="0" cy="2089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rot="5400000">
                  <a:off x="6334386" y="4087868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/>
              <p:cNvCxnSpPr/>
              <p:nvPr/>
            </p:nvCxnSpPr>
            <p:spPr>
              <a:xfrm>
                <a:off x="628650" y="3787679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73181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249966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194497" y="3787677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906" r="-3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ounded Rectangle 43"/>
            <p:cNvSpPr/>
            <p:nvPr/>
          </p:nvSpPr>
          <p:spPr>
            <a:xfrm>
              <a:off x="4930262" y="149772"/>
              <a:ext cx="3291455" cy="160108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73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956" y="2992022"/>
            <a:ext cx="3546217" cy="3297115"/>
            <a:chOff x="1453803" y="2951193"/>
            <a:chExt cx="3546217" cy="32971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53803" y="3458144"/>
              <a:ext cx="3546217" cy="2790164"/>
              <a:chOff x="1453803" y="3458144"/>
              <a:chExt cx="3546217" cy="279016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282044" y="3573029"/>
                <a:ext cx="0" cy="258109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1453806" y="3573029"/>
                <a:ext cx="2685774" cy="26459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796691" y="2147231"/>
                <a:ext cx="0" cy="262182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98060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72052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51874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11701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12315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776776" y="449920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784631" y="4107268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76777" y="2704136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784631" y="3184985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776778" y="3646891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4930262" y="74261"/>
            <a:ext cx="3291455" cy="1676592"/>
            <a:chOff x="4930262" y="74261"/>
            <a:chExt cx="3291455" cy="1676592"/>
          </a:xfrm>
        </p:grpSpPr>
        <p:grpSp>
          <p:nvGrpSpPr>
            <p:cNvPr id="26" name="Group 25"/>
            <p:cNvGrpSpPr/>
            <p:nvPr/>
          </p:nvGrpSpPr>
          <p:grpSpPr>
            <a:xfrm>
              <a:off x="5320680" y="74261"/>
              <a:ext cx="2705865" cy="1475798"/>
              <a:chOff x="573181" y="3363634"/>
              <a:chExt cx="2705865" cy="147579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73181" y="3363634"/>
                <a:ext cx="1392680" cy="1393016"/>
                <a:chOff x="5474451" y="3336098"/>
                <a:chExt cx="1219562" cy="3450214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880551" y="4643916"/>
                  <a:ext cx="0" cy="2089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6334386" y="4087868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628650" y="3787679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3181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49966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94497" y="3787677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906" r="-3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ounded Rectangle 26"/>
            <p:cNvSpPr/>
            <p:nvPr/>
          </p:nvSpPr>
          <p:spPr>
            <a:xfrm>
              <a:off x="4930262" y="149772"/>
              <a:ext cx="3291455" cy="160108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6465" y="4501743"/>
                <a:ext cx="379463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65" y="4501743"/>
                <a:ext cx="379463" cy="636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309234" y="4075821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>
            <a:off x="4089370" y="3693808"/>
            <a:ext cx="586219" cy="1217577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934312" y="3874031"/>
            <a:ext cx="0" cy="8437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4470566" y="4112743"/>
                <a:ext cx="623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566" y="4112743"/>
                <a:ext cx="62397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5060995" y="3874031"/>
                <a:ext cx="802251" cy="8649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995" y="3874031"/>
                <a:ext cx="802251" cy="8649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159682" y="3346002"/>
                <a:ext cx="623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682" y="3346002"/>
                <a:ext cx="62397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rot="5400000">
            <a:off x="5452570" y="3396398"/>
            <a:ext cx="0" cy="7831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956" y="2992022"/>
            <a:ext cx="3546217" cy="3297115"/>
            <a:chOff x="1453803" y="2951193"/>
            <a:chExt cx="3546217" cy="32971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53803" y="3458144"/>
              <a:ext cx="3546217" cy="2790164"/>
              <a:chOff x="1453803" y="3458144"/>
              <a:chExt cx="3546217" cy="279016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282044" y="3573029"/>
                <a:ext cx="0" cy="258109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1453806" y="3573029"/>
                <a:ext cx="2685774" cy="26459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796691" y="2147231"/>
                <a:ext cx="0" cy="262182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98060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72052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51874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11701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12315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776776" y="449920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784631" y="4107268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76777" y="2704136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784631" y="3184985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776778" y="3646891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4930262" y="74261"/>
            <a:ext cx="3291455" cy="1676592"/>
            <a:chOff x="4930262" y="74261"/>
            <a:chExt cx="3291455" cy="1676592"/>
          </a:xfrm>
        </p:grpSpPr>
        <p:grpSp>
          <p:nvGrpSpPr>
            <p:cNvPr id="26" name="Group 25"/>
            <p:cNvGrpSpPr/>
            <p:nvPr/>
          </p:nvGrpSpPr>
          <p:grpSpPr>
            <a:xfrm>
              <a:off x="5320680" y="74261"/>
              <a:ext cx="2705865" cy="1475798"/>
              <a:chOff x="573181" y="3363634"/>
              <a:chExt cx="2705865" cy="147579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73181" y="3363634"/>
                <a:ext cx="1392680" cy="1393016"/>
                <a:chOff x="5474451" y="3336098"/>
                <a:chExt cx="1219562" cy="3450214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880551" y="4643916"/>
                  <a:ext cx="0" cy="2089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6334386" y="4087868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628650" y="3787679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3181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49966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94497" y="3787677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906" r="-3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ounded Rectangle 26"/>
            <p:cNvSpPr/>
            <p:nvPr/>
          </p:nvSpPr>
          <p:spPr>
            <a:xfrm>
              <a:off x="4930262" y="149772"/>
              <a:ext cx="3291455" cy="160108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51250" y="3606032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87066" y="4095998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5908" y="45639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76676" y="50160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32200" y="5460577"/>
            <a:ext cx="321437" cy="402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33300" y="5896578"/>
            <a:ext cx="379015" cy="35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4425692" y="3315425"/>
            <a:ext cx="3651800" cy="898356"/>
            <a:chOff x="4454090" y="3840662"/>
            <a:chExt cx="3651800" cy="8983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454090" y="4018071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090" y="4018071"/>
                  <a:ext cx="379463" cy="63607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/>
            <p:cNvGrpSpPr/>
            <p:nvPr/>
          </p:nvGrpSpPr>
          <p:grpSpPr>
            <a:xfrm>
              <a:off x="4942757" y="3840662"/>
              <a:ext cx="3163133" cy="898356"/>
              <a:chOff x="4564378" y="3840662"/>
              <a:chExt cx="3163133" cy="8983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4564378" y="3874031"/>
                    <a:ext cx="802251" cy="86498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378" y="3874031"/>
                    <a:ext cx="802251" cy="8649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6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35785" y="4112743"/>
                    <a:ext cx="882678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 ⋯+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785" y="4112743"/>
                    <a:ext cx="882678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250" r="-6944"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6925260" y="3840662"/>
                    <a:ext cx="802251" cy="86498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5260" y="3840662"/>
                    <a:ext cx="802251" cy="8649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accent6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68856" y="3955119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56" y="3955119"/>
                  <a:ext cx="379463" cy="63607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81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Algorithms, Hierarchies, and Running Time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28650" y="2240338"/>
            <a:ext cx="7886700" cy="2629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b="1" dirty="0" smtClean="0"/>
              <a:t>Hierarchy: </a:t>
            </a:r>
            <a:r>
              <a:rPr lang="en-US" dirty="0" smtClean="0"/>
              <a:t>a sequence of </a:t>
            </a:r>
            <a:r>
              <a:rPr lang="en-US" dirty="0" smtClean="0">
                <a:solidFill>
                  <a:srgbClr val="C00000"/>
                </a:solidFill>
              </a:rPr>
              <a:t>increasing-strength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increasing-dimension</a:t>
            </a:r>
            <a:r>
              <a:rPr lang="en-US" dirty="0" smtClean="0"/>
              <a:t> convex relaxations of a non-convex problem.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/>
              <a:t>Sherali</a:t>
            </a:r>
            <a:r>
              <a:rPr lang="en-US" dirty="0"/>
              <a:t>-Adams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/>
              <a:t>Lovasz-Schrijver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/>
              <a:t>Lasserre</a:t>
            </a:r>
            <a:r>
              <a:rPr lang="en-US" dirty="0"/>
              <a:t>/Sum-of-Squares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50" y="5257800"/>
                <a:ext cx="7886700" cy="109848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b="1" dirty="0" smtClean="0"/>
                  <a:t>Sum of Squares: </a:t>
                </a:r>
                <a:r>
                  <a:rPr lang="en-US" dirty="0" smtClean="0"/>
                  <a:t>Degree-d </a:t>
                </a:r>
                <a:r>
                  <a:rPr lang="en-US" dirty="0" err="1" smtClean="0"/>
                  <a:t>SoS</a:t>
                </a:r>
                <a:r>
                  <a:rPr lang="en-US" dirty="0" smtClean="0"/>
                  <a:t> relaxation is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-variable semidefinite program (SDP).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57800"/>
                <a:ext cx="7886700" cy="1098489"/>
              </a:xfrm>
              <a:prstGeom prst="rect">
                <a:avLst/>
              </a:prstGeom>
              <a:blipFill rotWithShape="0">
                <a:blip r:embed="rId3"/>
                <a:stretch>
                  <a:fillRect l="-1546" t="-2778" r="-696" b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7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956" y="2992022"/>
            <a:ext cx="3546217" cy="3297115"/>
            <a:chOff x="1453803" y="2951193"/>
            <a:chExt cx="3546217" cy="32971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53803" y="3458144"/>
              <a:ext cx="3546217" cy="2790164"/>
              <a:chOff x="1453803" y="3458144"/>
              <a:chExt cx="3546217" cy="279016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282044" y="3573029"/>
                <a:ext cx="0" cy="258109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1453806" y="3573029"/>
                <a:ext cx="2685774" cy="26459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796691" y="2147231"/>
                <a:ext cx="0" cy="262182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98060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72052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51874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11701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12315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776776" y="449920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784631" y="4107268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76777" y="2704136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784631" y="3184985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776778" y="3646891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4930262" y="74261"/>
            <a:ext cx="3291455" cy="1676592"/>
            <a:chOff x="4930262" y="74261"/>
            <a:chExt cx="3291455" cy="1676592"/>
          </a:xfrm>
        </p:grpSpPr>
        <p:grpSp>
          <p:nvGrpSpPr>
            <p:cNvPr id="26" name="Group 25"/>
            <p:cNvGrpSpPr/>
            <p:nvPr/>
          </p:nvGrpSpPr>
          <p:grpSpPr>
            <a:xfrm>
              <a:off x="5320680" y="74261"/>
              <a:ext cx="2705865" cy="1475798"/>
              <a:chOff x="573181" y="3363634"/>
              <a:chExt cx="2705865" cy="147579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73181" y="3363634"/>
                <a:ext cx="1392680" cy="1393016"/>
                <a:chOff x="5474451" y="3336098"/>
                <a:chExt cx="1219562" cy="3450214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880551" y="4643916"/>
                  <a:ext cx="0" cy="2089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6334386" y="4087868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628650" y="3787679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3181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49966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94497" y="3787677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906" r="-3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ounded Rectangle 26"/>
            <p:cNvSpPr/>
            <p:nvPr/>
          </p:nvSpPr>
          <p:spPr>
            <a:xfrm>
              <a:off x="4930262" y="149772"/>
              <a:ext cx="3291455" cy="160108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51250" y="3606032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87066" y="4095998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5908" y="45639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76676" y="50160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32200" y="5460577"/>
            <a:ext cx="321437" cy="402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33300" y="5896578"/>
            <a:ext cx="379015" cy="35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4425692" y="3315425"/>
            <a:ext cx="3666606" cy="1915743"/>
            <a:chOff x="4425692" y="3315425"/>
            <a:chExt cx="3666606" cy="1915743"/>
          </a:xfrm>
        </p:grpSpPr>
        <p:grpSp>
          <p:nvGrpSpPr>
            <p:cNvPr id="42" name="Group 41"/>
            <p:cNvGrpSpPr/>
            <p:nvPr/>
          </p:nvGrpSpPr>
          <p:grpSpPr>
            <a:xfrm>
              <a:off x="4425692" y="3315425"/>
              <a:ext cx="3651800" cy="898356"/>
              <a:chOff x="4454090" y="3840662"/>
              <a:chExt cx="3651800" cy="8983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454090" y="4018071"/>
                    <a:ext cx="379463" cy="6360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0" y="4018071"/>
                    <a:ext cx="379463" cy="6360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/>
              <p:cNvGrpSpPr/>
              <p:nvPr/>
            </p:nvGrpSpPr>
            <p:grpSpPr>
              <a:xfrm>
                <a:off x="4942757" y="3840662"/>
                <a:ext cx="3163133" cy="898356"/>
                <a:chOff x="4564378" y="3840662"/>
                <a:chExt cx="3163133" cy="89835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564378" y="3874031"/>
                      <a:ext cx="802251" cy="86498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53" name="Rectangl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4378" y="3874031"/>
                      <a:ext cx="802251" cy="8649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535785" y="4112743"/>
                      <a:ext cx="88267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+ ⋯+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5785" y="4112743"/>
                      <a:ext cx="882678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250" r="-6944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925260" y="3840662"/>
                      <a:ext cx="802251" cy="864987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5260" y="3840662"/>
                      <a:ext cx="802251" cy="86498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868856" y="3955119"/>
                    <a:ext cx="379463" cy="6360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8856" y="3955119"/>
                    <a:ext cx="379463" cy="63607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1947" y="4645639"/>
                  <a:ext cx="272510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47" y="4645639"/>
                  <a:ext cx="272510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801380" y="4510221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380" y="4510221"/>
                  <a:ext cx="379463" cy="63607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7290047" y="4366181"/>
                  <a:ext cx="802251" cy="8649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047" y="4366181"/>
                  <a:ext cx="802251" cy="8649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00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956" y="2992022"/>
            <a:ext cx="3546217" cy="3297115"/>
            <a:chOff x="1453803" y="2951193"/>
            <a:chExt cx="3546217" cy="32971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53803" y="3458144"/>
              <a:ext cx="3546217" cy="2790164"/>
              <a:chOff x="1453803" y="3458144"/>
              <a:chExt cx="3546217" cy="279016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282044" y="3573029"/>
                <a:ext cx="0" cy="258109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1453806" y="3573029"/>
                <a:ext cx="2685774" cy="26459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796691" y="2147231"/>
                <a:ext cx="0" cy="262182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98060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72052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51874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11701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12315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776776" y="449920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784631" y="4107268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76777" y="2704136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784631" y="3184985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776778" y="3646891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4930262" y="74261"/>
            <a:ext cx="3291455" cy="1676592"/>
            <a:chOff x="4930262" y="74261"/>
            <a:chExt cx="3291455" cy="1676592"/>
          </a:xfrm>
        </p:grpSpPr>
        <p:grpSp>
          <p:nvGrpSpPr>
            <p:cNvPr id="26" name="Group 25"/>
            <p:cNvGrpSpPr/>
            <p:nvPr/>
          </p:nvGrpSpPr>
          <p:grpSpPr>
            <a:xfrm>
              <a:off x="5320680" y="74261"/>
              <a:ext cx="2705865" cy="1475798"/>
              <a:chOff x="573181" y="3363634"/>
              <a:chExt cx="2705865" cy="147579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73181" y="3363634"/>
                <a:ext cx="1392680" cy="1393016"/>
                <a:chOff x="5474451" y="3336098"/>
                <a:chExt cx="1219562" cy="3450214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880551" y="4643916"/>
                  <a:ext cx="0" cy="2089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6334386" y="4087868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628650" y="3787679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3181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49966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94497" y="3787677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906" r="-3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ounded Rectangle 26"/>
            <p:cNvSpPr/>
            <p:nvPr/>
          </p:nvSpPr>
          <p:spPr>
            <a:xfrm>
              <a:off x="4930262" y="149772"/>
              <a:ext cx="3291455" cy="160108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51250" y="3606032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87066" y="4095998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5908" y="45639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76676" y="50160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32200" y="5460577"/>
            <a:ext cx="321437" cy="402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33300" y="5896578"/>
            <a:ext cx="379015" cy="35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4425692" y="3315425"/>
            <a:ext cx="3666606" cy="1915743"/>
            <a:chOff x="4425692" y="3315425"/>
            <a:chExt cx="3666606" cy="1915743"/>
          </a:xfrm>
        </p:grpSpPr>
        <p:grpSp>
          <p:nvGrpSpPr>
            <p:cNvPr id="42" name="Group 41"/>
            <p:cNvGrpSpPr/>
            <p:nvPr/>
          </p:nvGrpSpPr>
          <p:grpSpPr>
            <a:xfrm>
              <a:off x="4425692" y="3315425"/>
              <a:ext cx="3651800" cy="898356"/>
              <a:chOff x="4454090" y="3840662"/>
              <a:chExt cx="3651800" cy="8983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454090" y="4018071"/>
                    <a:ext cx="379463" cy="6360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2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0" y="4018071"/>
                    <a:ext cx="379463" cy="6360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/>
              <p:cNvGrpSpPr/>
              <p:nvPr/>
            </p:nvGrpSpPr>
            <p:grpSpPr>
              <a:xfrm>
                <a:off x="4942757" y="3840662"/>
                <a:ext cx="3163133" cy="898356"/>
                <a:chOff x="4564378" y="3840662"/>
                <a:chExt cx="3163133" cy="89835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564378" y="3874031"/>
                      <a:ext cx="802251" cy="86498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3" name="Rectangl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4378" y="3874031"/>
                      <a:ext cx="802251" cy="8649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535785" y="4112743"/>
                      <a:ext cx="88267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⋯+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5785" y="4112743"/>
                      <a:ext cx="882678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250" r="-6944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925260" y="3840662"/>
                      <a:ext cx="802251" cy="86498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5260" y="3840662"/>
                      <a:ext cx="802251" cy="86498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868856" y="3955119"/>
                    <a:ext cx="379463" cy="6360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2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8856" y="3955119"/>
                    <a:ext cx="379463" cy="63607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1947" y="4645639"/>
                  <a:ext cx="272510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47" y="4645639"/>
                  <a:ext cx="272510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801380" y="4510221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380" y="4510221"/>
                  <a:ext cx="379463" cy="63607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7290047" y="4366181"/>
                  <a:ext cx="802251" cy="86498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047" y="4366181"/>
                  <a:ext cx="802251" cy="8649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106248" y="5516198"/>
            <a:ext cx="2312476" cy="1096881"/>
            <a:chOff x="4634731" y="5471070"/>
            <a:chExt cx="2312476" cy="10968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759345" y="5726793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345" y="5726793"/>
                  <a:ext cx="379463" cy="63607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5248012" y="5582753"/>
                  <a:ext cx="802251" cy="8649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012" y="5582753"/>
                  <a:ext cx="802251" cy="8649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690200" y="5471071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634731" y="5471070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274451" y="5516198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18982" y="5516197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6440850" y="5827669"/>
                  <a:ext cx="506357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≈1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50" y="5827669"/>
                  <a:ext cx="506357" cy="338554"/>
                </a:xfrm>
                <a:prstGeom prst="rect">
                  <a:avLst/>
                </a:prstGeom>
                <a:blipFill>
                  <a:blip r:embed="rId23"/>
                  <a:stretch>
                    <a:fillRect l="-8434" r="-12048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Rounded Rectangle 88"/>
          <p:cNvSpPr/>
          <p:nvPr/>
        </p:nvSpPr>
        <p:spPr>
          <a:xfrm>
            <a:off x="4720325" y="5371045"/>
            <a:ext cx="2894120" cy="137318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Trace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17663"/>
                <a:ext cx="3083665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3871926" y="1976014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??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51" y="1750853"/>
                <a:ext cx="13857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200" dirty="0" smtClean="0"/>
                  <a:t>What if the noise is as random as possible? </a:t>
                </a:r>
                <a:r>
                  <a:rPr lang="en-US" sz="2200" dirty="0" err="1" smtClean="0"/>
                  <a:t>i.i.d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200" dirty="0" smtClean="0"/>
                  <a:t> entries?</a:t>
                </a:r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1" y="2503383"/>
                <a:ext cx="6812955" cy="338554"/>
              </a:xfrm>
              <a:prstGeom prst="rect">
                <a:avLst/>
              </a:prstGeom>
              <a:blipFill>
                <a:blip r:embed="rId5"/>
                <a:stretch>
                  <a:fillRect l="-2507" t="-27273" r="-1611" b="-5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034956" y="2992022"/>
            <a:ext cx="3546217" cy="3297115"/>
            <a:chOff x="1453803" y="2951193"/>
            <a:chExt cx="3546217" cy="32971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55" y="2951193"/>
                  <a:ext cx="1032926" cy="5069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1453803" y="3458144"/>
              <a:ext cx="3546217" cy="2790164"/>
              <a:chOff x="1453803" y="3458144"/>
              <a:chExt cx="3546217" cy="2790164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282044" y="3573029"/>
                <a:ext cx="0" cy="2581093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2892" y="5338397"/>
                    <a:ext cx="857128" cy="5034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1453806" y="3573029"/>
                <a:ext cx="2685774" cy="26459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796691" y="2147231"/>
                <a:ext cx="0" cy="2621826"/>
              </a:xfrm>
              <a:prstGeom prst="straightConnector1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98060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72052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51874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311701" y="357302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712315" y="3602363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2776776" y="4499209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2784631" y="4107268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776777" y="2704136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2784631" y="3184985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776778" y="3646891"/>
                <a:ext cx="0" cy="2645945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4930262" y="74261"/>
            <a:ext cx="3291455" cy="1676592"/>
            <a:chOff x="4930262" y="74261"/>
            <a:chExt cx="3291455" cy="1676592"/>
          </a:xfrm>
        </p:grpSpPr>
        <p:grpSp>
          <p:nvGrpSpPr>
            <p:cNvPr id="26" name="Group 25"/>
            <p:cNvGrpSpPr/>
            <p:nvPr/>
          </p:nvGrpSpPr>
          <p:grpSpPr>
            <a:xfrm>
              <a:off x="5320680" y="74261"/>
              <a:ext cx="2705865" cy="1475798"/>
              <a:chOff x="573181" y="3363634"/>
              <a:chExt cx="2705865" cy="1475798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73181" y="3363634"/>
                <a:ext cx="1392680" cy="1393016"/>
                <a:chOff x="5474451" y="3336098"/>
                <a:chExt cx="1219562" cy="3450214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5880551" y="4643916"/>
                  <a:ext cx="0" cy="208988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74451" y="5235158"/>
                      <a:ext cx="546410" cy="11434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91486" y="4643916"/>
                      <a:ext cx="702527" cy="214239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77906" y="3336098"/>
                      <a:ext cx="546410" cy="11434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6334386" y="4087868"/>
                  <a:ext cx="0" cy="6858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628650" y="3787679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3181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249966" y="3787678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194497" y="3787677"/>
                <a:ext cx="0" cy="10517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ad>
                            <m:radPr>
                              <m:deg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820" y="4152955"/>
                    <a:ext cx="778226" cy="3424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906" r="-3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ounded Rectangle 26"/>
            <p:cNvSpPr/>
            <p:nvPr/>
          </p:nvSpPr>
          <p:spPr>
            <a:xfrm>
              <a:off x="4930262" y="149772"/>
              <a:ext cx="3291455" cy="160108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51250" y="3606032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87066" y="4095998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5908" y="45639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76676" y="5016093"/>
            <a:ext cx="418847" cy="4535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932200" y="5460577"/>
            <a:ext cx="321437" cy="4024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333300" y="5896578"/>
            <a:ext cx="379015" cy="3583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5" y="4654143"/>
                <a:ext cx="379463" cy="6360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4425692" y="3315425"/>
            <a:ext cx="3666606" cy="1915743"/>
            <a:chOff x="4425692" y="3315425"/>
            <a:chExt cx="3666606" cy="1915743"/>
          </a:xfrm>
        </p:grpSpPr>
        <p:grpSp>
          <p:nvGrpSpPr>
            <p:cNvPr id="42" name="Group 41"/>
            <p:cNvGrpSpPr/>
            <p:nvPr/>
          </p:nvGrpSpPr>
          <p:grpSpPr>
            <a:xfrm>
              <a:off x="4425692" y="3315425"/>
              <a:ext cx="3651800" cy="898356"/>
              <a:chOff x="4454090" y="3840662"/>
              <a:chExt cx="3651800" cy="8983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454090" y="4018071"/>
                    <a:ext cx="379463" cy="6360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2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0" y="4018071"/>
                    <a:ext cx="379463" cy="6360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/>
              <p:cNvGrpSpPr/>
              <p:nvPr/>
            </p:nvGrpSpPr>
            <p:grpSpPr>
              <a:xfrm>
                <a:off x="4942757" y="3840662"/>
                <a:ext cx="3163133" cy="898356"/>
                <a:chOff x="4564378" y="3840662"/>
                <a:chExt cx="3163133" cy="89835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4564378" y="3874031"/>
                      <a:ext cx="802251" cy="86498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3" name="Rectangl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4378" y="3874031"/>
                      <a:ext cx="802251" cy="8649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535785" y="4112743"/>
                      <a:ext cx="88267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 ⋯+</m:t>
                            </m:r>
                          </m:oMath>
                        </m:oMathPara>
                      </a14:m>
                      <a:endParaRPr lang="en-US" sz="2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35785" y="4112743"/>
                      <a:ext cx="882678" cy="33855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250" r="-6944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925260" y="3840662"/>
                      <a:ext cx="802251" cy="864987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±1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5260" y="3840662"/>
                      <a:ext cx="802251" cy="86498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6868856" y="3955119"/>
                    <a:ext cx="379463" cy="6360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2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oMath>
                      </m:oMathPara>
                    </a14:m>
                    <a:endParaRPr lang="en-US" sz="22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8856" y="3955119"/>
                    <a:ext cx="379463" cy="63607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1947" y="4645639"/>
                  <a:ext cx="272510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sz="2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47" y="4645639"/>
                  <a:ext cx="272510" cy="338554"/>
                </a:xfrm>
                <a:prstGeom prst="rect">
                  <a:avLst/>
                </a:prstGeom>
                <a:blipFill>
                  <a:blip r:embed="rId18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801380" y="4510221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380" y="4510221"/>
                  <a:ext cx="379463" cy="63607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/>
                <p:cNvSpPr/>
                <p:nvPr/>
              </p:nvSpPr>
              <p:spPr>
                <a:xfrm>
                  <a:off x="7290047" y="4366181"/>
                  <a:ext cx="802251" cy="864987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047" y="4366181"/>
                  <a:ext cx="802251" cy="8649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5106248" y="5516198"/>
            <a:ext cx="2312476" cy="1096881"/>
            <a:chOff x="4634731" y="5471070"/>
            <a:chExt cx="2312476" cy="10968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759345" y="5726793"/>
                  <a:ext cx="379463" cy="636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345" y="5726793"/>
                  <a:ext cx="379463" cy="63607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5248012" y="5582753"/>
                  <a:ext cx="802251" cy="8649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012" y="5582753"/>
                  <a:ext cx="802251" cy="8649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690200" y="5471071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634731" y="5471070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274451" y="5516198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18982" y="5516197"/>
              <a:ext cx="0" cy="1051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6440850" y="5827669"/>
                  <a:ext cx="506357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≈1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50" y="5827669"/>
                  <a:ext cx="506357" cy="338554"/>
                </a:xfrm>
                <a:prstGeom prst="rect">
                  <a:avLst/>
                </a:prstGeom>
                <a:blipFill>
                  <a:blip r:embed="rId23"/>
                  <a:stretch>
                    <a:fillRect l="-8434" r="-12048"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Rounded Rectangle 88"/>
          <p:cNvSpPr/>
          <p:nvPr/>
        </p:nvSpPr>
        <p:spPr>
          <a:xfrm>
            <a:off x="4720325" y="5371045"/>
            <a:ext cx="2894120" cy="137318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35048" y="2920530"/>
            <a:ext cx="7866485" cy="3865978"/>
          </a:xfrm>
          <a:prstGeom prst="round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Conclusion: signal-to-noise ratio is preserved!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73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631887" y="487406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696608" y="3528382"/>
            <a:ext cx="2244204" cy="2220770"/>
            <a:chOff x="5775647" y="3973230"/>
            <a:chExt cx="918366" cy="281308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16088" y="3984415"/>
            <a:ext cx="1392680" cy="1393016"/>
            <a:chOff x="5474451" y="3336098"/>
            <a:chExt cx="1219562" cy="345021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6044584" y="491386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21921" y="165335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86461" y="165335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651002" y="165335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2483950" y="229500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38" idx="1"/>
          </p:cNvCxnSpPr>
          <p:nvPr/>
        </p:nvCxnSpPr>
        <p:spPr>
          <a:xfrm>
            <a:off x="5648490" y="229500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2772091" y="5988550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1" y="5988550"/>
                <a:ext cx="3083665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6015367" y="6246901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344292" y="6021740"/>
                <a:ext cx="1416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92" y="6021740"/>
                <a:ext cx="14167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5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631887" y="487406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696608" y="3528382"/>
            <a:ext cx="2244204" cy="2220770"/>
            <a:chOff x="5775647" y="3973230"/>
            <a:chExt cx="918366" cy="281308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16088" y="3984415"/>
            <a:ext cx="1392680" cy="1393016"/>
            <a:chOff x="5474451" y="3336098"/>
            <a:chExt cx="1219562" cy="345021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6044584" y="491386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21921" y="165335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86461" y="165335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651002" y="165335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2483950" y="229500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38" idx="1"/>
          </p:cNvCxnSpPr>
          <p:nvPr/>
        </p:nvCxnSpPr>
        <p:spPr>
          <a:xfrm>
            <a:off x="5648490" y="229500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2772091" y="5988550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1" y="5988550"/>
                <a:ext cx="3083665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6015367" y="6246901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344292" y="6021740"/>
                <a:ext cx="1416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92" y="6021740"/>
                <a:ext cx="14167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 rot="5400000">
            <a:off x="2532511" y="2066641"/>
            <a:ext cx="290433" cy="2299986"/>
          </a:xfrm>
          <a:prstGeom prst="leftBrace">
            <a:avLst>
              <a:gd name="adj1" fmla="val 8333"/>
              <a:gd name="adj2" fmla="val 4506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436970" y="3450138"/>
                <a:ext cx="23240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Ensure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400" b="1" dirty="0" smtClean="0"/>
                  <a:t> is like a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i.i.d</a:t>
                </a:r>
                <a:r>
                  <a:rPr lang="en-US" sz="2400" b="1" dirty="0" smtClean="0"/>
                  <a:t>. matrix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70" y="3450138"/>
                <a:ext cx="2324034" cy="830997"/>
              </a:xfrm>
              <a:prstGeom prst="rect">
                <a:avLst/>
              </a:prstGeom>
              <a:blipFill>
                <a:blip r:embed="rId9"/>
                <a:stretch>
                  <a:fillRect l="-4199" t="-5882" r="-315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09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631887" y="487406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696608" y="3528382"/>
            <a:ext cx="2244204" cy="2220770"/>
            <a:chOff x="5775647" y="3973230"/>
            <a:chExt cx="918366" cy="2813082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65383" y="4667667"/>
              <a:ext cx="0" cy="208988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647" y="5498301"/>
                  <a:ext cx="224202" cy="407645"/>
                </a:xfrm>
                <a:prstGeom prst="rect">
                  <a:avLst/>
                </a:prstGeom>
                <a:blipFill>
                  <a:blip r:embed="rId3"/>
                  <a:stretch>
                    <a:fillRect b="-377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98" y="3973230"/>
                  <a:ext cx="270186" cy="410473"/>
                </a:xfrm>
                <a:prstGeom prst="rect">
                  <a:avLst/>
                </a:prstGeom>
                <a:blipFill>
                  <a:blip r:embed="rId4"/>
                  <a:stretch>
                    <a:fillRect b="-3584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rot="5400000">
              <a:off x="6342749" y="4207994"/>
              <a:ext cx="0" cy="68580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16088" y="3984415"/>
            <a:ext cx="1392680" cy="1393016"/>
            <a:chOff x="5474451" y="3336098"/>
            <a:chExt cx="1219562" cy="345021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5"/>
                  <a:stretch>
                    <a:fillRect b="-3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336098"/>
                  <a:ext cx="546410" cy="805996"/>
                </a:xfrm>
                <a:prstGeom prst="rect">
                  <a:avLst/>
                </a:prstGeom>
                <a:blipFill>
                  <a:blip r:embed="rId6"/>
                  <a:stretch>
                    <a:fillRect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V="1">
            <a:off x="6044584" y="4913865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21921" y="1653355"/>
            <a:ext cx="2162029" cy="12833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SoS</a:t>
            </a:r>
            <a:r>
              <a:rPr lang="en-US" sz="2400" dirty="0" smtClean="0">
                <a:solidFill>
                  <a:schemeClr val="tx1"/>
                </a:solidFill>
              </a:rPr>
              <a:t> algorithm (large SDP)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486461" y="1653355"/>
            <a:ext cx="2162029" cy="1283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Spectral algorithm with big matrices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651002" y="1653355"/>
            <a:ext cx="2162029" cy="128330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Fast spectral algorithm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22" idx="3"/>
            <a:endCxn id="23" idx="1"/>
          </p:cNvCxnSpPr>
          <p:nvPr/>
        </p:nvCxnSpPr>
        <p:spPr>
          <a:xfrm>
            <a:off x="2483950" y="2295008"/>
            <a:ext cx="1002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3"/>
            <a:endCxn id="38" idx="1"/>
          </p:cNvCxnSpPr>
          <p:nvPr/>
        </p:nvCxnSpPr>
        <p:spPr>
          <a:xfrm>
            <a:off x="5648490" y="2295008"/>
            <a:ext cx="1002512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2772091" y="5988550"/>
                <a:ext cx="30836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1" y="5988550"/>
                <a:ext cx="3083665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6015367" y="6246901"/>
            <a:ext cx="992730" cy="567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344292" y="6021740"/>
                <a:ext cx="1416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92" y="6021740"/>
                <a:ext cx="141673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 rot="5400000">
            <a:off x="2532511" y="2066641"/>
            <a:ext cx="290433" cy="2299986"/>
          </a:xfrm>
          <a:prstGeom prst="leftBrace">
            <a:avLst>
              <a:gd name="adj1" fmla="val 8333"/>
              <a:gd name="adj2" fmla="val 4506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436970" y="3450138"/>
                <a:ext cx="23240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Ensure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400" b="1" dirty="0" smtClean="0"/>
                  <a:t> is like a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i.i.d</a:t>
                </a:r>
                <a:r>
                  <a:rPr lang="en-US" sz="2400" b="1" dirty="0" smtClean="0"/>
                  <a:t>. matrix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70" y="3450138"/>
                <a:ext cx="2324034" cy="830997"/>
              </a:xfrm>
              <a:prstGeom prst="rect">
                <a:avLst/>
              </a:prstGeom>
              <a:blipFill>
                <a:blip r:embed="rId9"/>
                <a:stretch>
                  <a:fillRect l="-4199" t="-5882" r="-315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/>
          <p:cNvSpPr/>
          <p:nvPr/>
        </p:nvSpPr>
        <p:spPr>
          <a:xfrm rot="5400000" flipH="1">
            <a:off x="6271940" y="549418"/>
            <a:ext cx="209596" cy="1950797"/>
          </a:xfrm>
          <a:prstGeom prst="leftBrace">
            <a:avLst>
              <a:gd name="adj1" fmla="val 8333"/>
              <a:gd name="adj2" fmla="val 45069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30055" y="619308"/>
            <a:ext cx="3555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Avoid explicitly computing</a:t>
            </a:r>
          </a:p>
          <a:p>
            <a:r>
              <a:rPr lang="en-US" sz="2400" b="1" dirty="0"/>
              <a:t>l</a:t>
            </a:r>
            <a:r>
              <a:rPr lang="en-US" sz="2400" b="1" dirty="0" smtClean="0"/>
              <a:t>arge matrix</a:t>
            </a:r>
          </a:p>
        </p:txBody>
      </p:sp>
    </p:spTree>
    <p:extLst>
      <p:ext uri="{BB962C8B-B14F-4D97-AF65-F5344CB8AC3E}">
        <p14:creationId xmlns:p14="http://schemas.microsoft.com/office/powerpoint/2010/main" val="32721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Algorithms are Simple and Spectral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680096" y="2872324"/>
            <a:ext cx="3945835" cy="2743191"/>
            <a:chOff x="2643808" y="3485944"/>
            <a:chExt cx="3945835" cy="27431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3" r="19403"/>
            <a:stretch/>
          </p:blipFill>
          <p:spPr>
            <a:xfrm>
              <a:off x="2643808" y="3485944"/>
              <a:ext cx="3945835" cy="2743191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4452730" y="4860235"/>
              <a:ext cx="79513" cy="61622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95122" y="486023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122" y="4860235"/>
                  <a:ext cx="1833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62668" y="3684105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668" y="3684105"/>
                  <a:ext cx="1690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83698" y="450905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698" y="4509054"/>
                  <a:ext cx="18671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517393" y="5156462"/>
                  <a:ext cx="345607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393" y="5156462"/>
                  <a:ext cx="345607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0526" r="-877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37166" y="1725824"/>
                <a:ext cx="25830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66" y="1725824"/>
                <a:ext cx="2583010" cy="400110"/>
              </a:xfrm>
              <a:prstGeom prst="rect">
                <a:avLst/>
              </a:prstGeom>
              <a:blipFill>
                <a:blip r:embed="rId7"/>
                <a:stretch>
                  <a:fillRect l="-259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Given: </a:t>
                </a:r>
                <a:r>
                  <a:rPr lang="en-US" sz="2000" dirty="0" smtClean="0"/>
                  <a:t>basis </a:t>
                </a:r>
                <a:r>
                  <a:rPr lang="en-US" sz="2000" dirty="0" smtClean="0"/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8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47748" y="2868512"/>
            <a:ext cx="1222336" cy="2553454"/>
            <a:chOff x="2290294" y="2638980"/>
            <a:chExt cx="1222336" cy="255345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7415" y="2638980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415" y="2638980"/>
                  <a:ext cx="54641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638049" y="3273581"/>
            <a:ext cx="1465454" cy="2089886"/>
            <a:chOff x="6723951" y="2487806"/>
            <a:chExt cx="1465454" cy="2089886"/>
          </a:xfrm>
        </p:grpSpPr>
        <p:grpSp>
          <p:nvGrpSpPr>
            <p:cNvPr id="7" name="Group 6"/>
            <p:cNvGrpSpPr/>
            <p:nvPr/>
          </p:nvGrpSpPr>
          <p:grpSpPr>
            <a:xfrm>
              <a:off x="6723951" y="2487806"/>
              <a:ext cx="1465454" cy="2089886"/>
              <a:chOff x="6698741" y="4447661"/>
              <a:chExt cx="1465454" cy="2089886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312981" y="4447661"/>
                <a:ext cx="122664" cy="20898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12981" y="4881566"/>
                <a:ext cx="122664" cy="133616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312981" y="5449087"/>
                <a:ext cx="122664" cy="302076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312981" y="6185067"/>
                <a:ext cx="122664" cy="21562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7107615" y="4447661"/>
                <a:ext cx="0" cy="20898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698741" y="5219565"/>
                    <a:ext cx="5464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741" y="5219565"/>
                    <a:ext cx="54641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>
                <a:endCxn id="32" idx="3"/>
              </p:cNvCxnSpPr>
              <p:nvPr/>
            </p:nvCxnSpPr>
            <p:spPr>
              <a:xfrm flipH="1" flipV="1">
                <a:off x="7435645" y="4948374"/>
                <a:ext cx="343825" cy="5442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4" idx="3"/>
              </p:cNvCxnSpPr>
              <p:nvPr/>
            </p:nvCxnSpPr>
            <p:spPr>
              <a:xfrm flipH="1">
                <a:off x="7435645" y="5696000"/>
                <a:ext cx="364878" cy="596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17785" y="5415459"/>
                    <a:ext cx="5464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7785" y="5415459"/>
                    <a:ext cx="54641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 flipH="1">
              <a:off x="7471082" y="3640270"/>
              <a:ext cx="3438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724882" y="1690689"/>
                <a:ext cx="1920076" cy="112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Containing: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 nonzeros.</a:t>
                </a:r>
                <a:endParaRPr lang="en-US" sz="2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82" y="1690689"/>
                <a:ext cx="1920076" cy="1120050"/>
              </a:xfrm>
              <a:prstGeom prst="rect">
                <a:avLst/>
              </a:prstGeom>
              <a:blipFill>
                <a:blip r:embed="rId13"/>
                <a:stretch>
                  <a:fillRect l="-3492" t="-27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4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Algorithms are Simple and Spectral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Given: </a:t>
                </a:r>
                <a:r>
                  <a:rPr lang="en-US" sz="2000" dirty="0" smtClean="0"/>
                  <a:t>basis </a:t>
                </a:r>
                <a:r>
                  <a:rPr lang="en-US" sz="2000" dirty="0" smtClean="0"/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2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2959196"/>
            <a:ext cx="1984926" cy="3696785"/>
            <a:chOff x="2290294" y="2700118"/>
            <a:chExt cx="1222336" cy="249231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5400000">
            <a:off x="1435600" y="3488262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5400000">
            <a:off x="1428095" y="5506019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Algorithms are Simple and Spectral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Given: </a:t>
                </a:r>
                <a:r>
                  <a:rPr lang="en-US" sz="2000" dirty="0" smtClean="0"/>
                  <a:t>basis </a:t>
                </a:r>
                <a:r>
                  <a:rPr lang="en-US" sz="2000" dirty="0" smtClean="0"/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2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2959196"/>
            <a:ext cx="1984926" cy="3696785"/>
            <a:chOff x="2290294" y="2700118"/>
            <a:chExt cx="1222336" cy="249231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5400000">
            <a:off x="1435600" y="3488262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5400000">
            <a:off x="1428095" y="5506019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45864" y="3390242"/>
                <a:ext cx="5886893" cy="834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50000"/>
                  </a:lnSpc>
                  <a:buAutoNum type="arabicParenBoth"/>
                </a:pPr>
                <a:r>
                  <a:rPr lang="en-US" sz="2200" dirty="0" smtClean="0"/>
                  <a:t>Compute </a:t>
                </a:r>
                <a:r>
                  <a:rPr lang="en-US" sz="2200" dirty="0"/>
                  <a:t>top eigenvector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200" dirty="0" smtClean="0"/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64" y="3390242"/>
                <a:ext cx="5886893" cy="834203"/>
              </a:xfrm>
              <a:prstGeom prst="rect">
                <a:avLst/>
              </a:prstGeom>
              <a:blipFill>
                <a:blip r:embed="rId9"/>
                <a:stretch>
                  <a:fillRect l="-1346" t="-17518" b="-97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80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Algorithms are Simple and Spectral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Given: </a:t>
                </a:r>
                <a:r>
                  <a:rPr lang="en-US" sz="2000" dirty="0" smtClean="0"/>
                  <a:t>basis </a:t>
                </a:r>
                <a:r>
                  <a:rPr lang="en-US" sz="2000" dirty="0" smtClean="0"/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2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2959196"/>
            <a:ext cx="1984926" cy="3696785"/>
            <a:chOff x="2290294" y="2700118"/>
            <a:chExt cx="1222336" cy="249231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5400000">
            <a:off x="1435600" y="3488262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5400000">
            <a:off x="1428095" y="5506019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45864" y="3390242"/>
                <a:ext cx="5886893" cy="1692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50000"/>
                  </a:lnSpc>
                  <a:buAutoNum type="arabicParenBoth"/>
                </a:pPr>
                <a:r>
                  <a:rPr lang="en-US" sz="2200" dirty="0" smtClean="0"/>
                  <a:t>Compute </a:t>
                </a:r>
                <a:r>
                  <a:rPr lang="en-US" sz="2200" dirty="0"/>
                  <a:t>top eigenvector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200" dirty="0" smtClean="0"/>
                  <a:t>.</a:t>
                </a:r>
              </a:p>
              <a:p>
                <a:pPr marL="457200" indent="-457200">
                  <a:lnSpc>
                    <a:spcPct val="250000"/>
                  </a:lnSpc>
                  <a:buAutoNum type="arabicParenBoth"/>
                </a:pPr>
                <a:r>
                  <a:rPr lang="en-US" sz="2200" dirty="0" smtClean="0"/>
                  <a:t>Output </a:t>
                </a:r>
                <a:endParaRPr lang="en-US" sz="2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64" y="3390242"/>
                <a:ext cx="5886893" cy="1692451"/>
              </a:xfrm>
              <a:prstGeom prst="rect">
                <a:avLst/>
              </a:prstGeom>
              <a:blipFill>
                <a:blip r:embed="rId9"/>
                <a:stretch>
                  <a:fillRect l="-1346" t="-8633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293307" y="4187217"/>
            <a:ext cx="914552" cy="1876327"/>
            <a:chOff x="2290294" y="2471547"/>
            <a:chExt cx="1222336" cy="2720887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/>
                <a:t>basis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97415" y="2471547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415" y="2471547"/>
                  <a:ext cx="546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290859" y="4607210"/>
                <a:ext cx="228252" cy="8216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59" y="4607210"/>
                <a:ext cx="228252" cy="821618"/>
              </a:xfrm>
              <a:prstGeom prst="rect">
                <a:avLst/>
              </a:prstGeom>
              <a:blipFill>
                <a:blip r:embed="rId11"/>
                <a:stretch>
                  <a:fillRect l="-25641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4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Algorithms, Hierarchies, and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99453" y="1927943"/>
                <a:ext cx="4388881" cy="18815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dirty="0" smtClean="0"/>
                  <a:t>Sum-of-Squares Degree-d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dirty="0" smtClean="0"/>
                  <a:t>=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-variable semidefinite program (SDP).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53" y="1927943"/>
                <a:ext cx="4388881" cy="1881574"/>
              </a:xfrm>
              <a:prstGeom prst="rect">
                <a:avLst/>
              </a:prstGeom>
              <a:blipFill>
                <a:blip r:embed="rId3"/>
                <a:stretch>
                  <a:fillRect t="-1618" r="-2778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6355742" y="3417027"/>
            <a:ext cx="658852" cy="137516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2836" y="3852922"/>
            <a:ext cx="216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add variables &amp; 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constraints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5723" y="4839462"/>
            <a:ext cx="2965926" cy="936351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Hard problem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3"/>
            <a:endCxn id="6" idx="1"/>
          </p:cNvCxnSpPr>
          <p:nvPr/>
        </p:nvCxnSpPr>
        <p:spPr>
          <a:xfrm flipV="1">
            <a:off x="3061649" y="5301966"/>
            <a:ext cx="378541" cy="56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91564" y="3935594"/>
                <a:ext cx="12506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564" y="3935594"/>
                <a:ext cx="125065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3440190" y="1358847"/>
            <a:ext cx="5436115" cy="4856993"/>
            <a:chOff x="3440190" y="1358847"/>
            <a:chExt cx="5436115" cy="4856993"/>
          </a:xfrm>
        </p:grpSpPr>
        <p:sp>
          <p:nvSpPr>
            <p:cNvPr id="6" name="Rounded Rectangle 5"/>
            <p:cNvSpPr/>
            <p:nvPr/>
          </p:nvSpPr>
          <p:spPr>
            <a:xfrm>
              <a:off x="3440190" y="4834284"/>
              <a:ext cx="2545143" cy="935363"/>
            </a:xfrm>
            <a:prstGeom prst="round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SDP Relaxation</a:t>
              </a:r>
              <a:endParaRPr lang="en-US" sz="2400" dirty="0"/>
            </a:p>
          </p:txBody>
        </p:sp>
        <p:sp>
          <p:nvSpPr>
            <p:cNvPr id="7" name="Cloud 6"/>
            <p:cNvSpPr/>
            <p:nvPr/>
          </p:nvSpPr>
          <p:spPr>
            <a:xfrm>
              <a:off x="5408050" y="1358847"/>
              <a:ext cx="3468255" cy="2071982"/>
            </a:xfrm>
            <a:prstGeom prst="clou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HUGE</a:t>
              </a:r>
              <a:r>
                <a:rPr lang="en-US" sz="2400" dirty="0" smtClean="0"/>
                <a:t>, </a:t>
              </a:r>
              <a:r>
                <a:rPr lang="en-US" sz="2400" b="1" dirty="0" smtClean="0"/>
                <a:t>accurate</a:t>
              </a:r>
              <a:r>
                <a:rPr lang="en-US" sz="2400" dirty="0" smtClean="0"/>
                <a:t> SDP Relaxation</a:t>
              </a:r>
              <a:endParaRPr lang="en-US" sz="20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10019" y="2773453"/>
              <a:ext cx="1523644" cy="2415270"/>
              <a:chOff x="3467924" y="1829474"/>
              <a:chExt cx="2187349" cy="2800359"/>
            </a:xfrm>
          </p:grpSpPr>
          <p:sp>
            <p:nvSpPr>
              <p:cNvPr id="11" name="Can 10"/>
              <p:cNvSpPr/>
              <p:nvPr/>
            </p:nvSpPr>
            <p:spPr>
              <a:xfrm rot="1570937">
                <a:off x="4257746" y="1829474"/>
                <a:ext cx="90311" cy="26641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an 11"/>
              <p:cNvSpPr/>
              <p:nvPr/>
            </p:nvSpPr>
            <p:spPr>
              <a:xfrm rot="1570937">
                <a:off x="4870208" y="1965657"/>
                <a:ext cx="95955" cy="266417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n 12"/>
              <p:cNvSpPr/>
              <p:nvPr/>
            </p:nvSpPr>
            <p:spPr>
              <a:xfrm rot="6000000">
                <a:off x="4958960" y="2053529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 rot="6000000">
                <a:off x="4704992" y="2403192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an 14"/>
              <p:cNvSpPr/>
              <p:nvPr/>
            </p:nvSpPr>
            <p:spPr>
              <a:xfrm rot="6000000">
                <a:off x="4533070" y="2752855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an 15"/>
              <p:cNvSpPr/>
              <p:nvPr/>
            </p:nvSpPr>
            <p:spPr>
              <a:xfrm rot="6000000">
                <a:off x="4361149" y="3102517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an 16"/>
              <p:cNvSpPr/>
              <p:nvPr/>
            </p:nvSpPr>
            <p:spPr>
              <a:xfrm rot="6000000">
                <a:off x="4133764" y="3406701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 rot="6000000">
                <a:off x="5098237" y="1716213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an 18"/>
              <p:cNvSpPr/>
              <p:nvPr/>
            </p:nvSpPr>
            <p:spPr>
              <a:xfrm rot="6000000">
                <a:off x="3926888" y="3710884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087433" y="5846508"/>
                  <a:ext cx="1250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33" y="5846508"/>
                  <a:ext cx="1250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478359" y="4515772"/>
                  <a:ext cx="1250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359" y="4515772"/>
                  <a:ext cx="1250655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699400" y="4229054"/>
                  <a:ext cx="1250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9400" y="4229054"/>
                  <a:ext cx="125065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344345" y="2783638"/>
                  <a:ext cx="1250655" cy="349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345" y="2783638"/>
                  <a:ext cx="1250655" cy="3495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 rot="4557715">
                  <a:off x="5021849" y="3698065"/>
                  <a:ext cx="1250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557715">
                  <a:off x="5021849" y="3698065"/>
                  <a:ext cx="1250655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036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Algorithms are Simple and Spectral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Given: </a:t>
                </a:r>
                <a:r>
                  <a:rPr lang="en-US" sz="2000" dirty="0" smtClean="0"/>
                  <a:t>basis </a:t>
                </a:r>
                <a:r>
                  <a:rPr lang="en-US" sz="2000" dirty="0" smtClean="0"/>
                  <a:t>for (almost) random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 smtClean="0"/>
                  <a:t>-dimensional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98" y="1690689"/>
                <a:ext cx="1920076" cy="1323439"/>
              </a:xfrm>
              <a:prstGeom prst="rect">
                <a:avLst/>
              </a:prstGeom>
              <a:blipFill>
                <a:blip r:embed="rId2"/>
                <a:stretch>
                  <a:fillRect l="-3175" t="-2304" r="-571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0" y="2959196"/>
            <a:ext cx="1984926" cy="3696785"/>
            <a:chOff x="2290294" y="2700118"/>
            <a:chExt cx="1222336" cy="2492316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523" y="2700118"/>
                  <a:ext cx="5464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48" y="3666305"/>
                <a:ext cx="8873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5400000">
            <a:off x="1435600" y="3488262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39" y="4506885"/>
                <a:ext cx="88730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43" y="5684062"/>
                <a:ext cx="8873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rot="5400000">
            <a:off x="1428095" y="5506019"/>
            <a:ext cx="0" cy="111365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45864" y="3390242"/>
                <a:ext cx="5886893" cy="1692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50000"/>
                  </a:lnSpc>
                  <a:buAutoNum type="arabicParenBoth"/>
                </a:pPr>
                <a:r>
                  <a:rPr lang="en-US" sz="2200" dirty="0" smtClean="0"/>
                  <a:t>Compute </a:t>
                </a:r>
                <a:r>
                  <a:rPr lang="en-US" sz="2200" dirty="0"/>
                  <a:t>top eigenvector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200" dirty="0" smtClean="0"/>
                  <a:t>.</a:t>
                </a:r>
              </a:p>
              <a:p>
                <a:pPr marL="457200" indent="-457200">
                  <a:lnSpc>
                    <a:spcPct val="250000"/>
                  </a:lnSpc>
                  <a:buAutoNum type="arabicParenBoth"/>
                </a:pPr>
                <a:r>
                  <a:rPr lang="en-US" sz="2200" dirty="0" smtClean="0"/>
                  <a:t>Output </a:t>
                </a:r>
                <a:endParaRPr lang="en-US" sz="2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64" y="3390242"/>
                <a:ext cx="5886893" cy="1692451"/>
              </a:xfrm>
              <a:prstGeom prst="rect">
                <a:avLst/>
              </a:prstGeom>
              <a:blipFill>
                <a:blip r:embed="rId9"/>
                <a:stretch>
                  <a:fillRect l="-1346" t="-8633" b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293307" y="4187217"/>
            <a:ext cx="914552" cy="1876327"/>
            <a:chOff x="2290294" y="2471547"/>
            <a:chExt cx="1222336" cy="2720887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699168" y="3050038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0294" y="3821942"/>
                  <a:ext cx="5464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2810103" y="3050038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200" dirty="0" smtClean="0"/>
                <a:t>basis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97415" y="2471547"/>
                  <a:ext cx="546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415" y="2471547"/>
                  <a:ext cx="54641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rot="5400000">
              <a:off x="3169728" y="2612589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/>
              <p:cNvSpPr/>
              <p:nvPr/>
            </p:nvSpPr>
            <p:spPr>
              <a:xfrm>
                <a:off x="5290859" y="4607210"/>
                <a:ext cx="228252" cy="8216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59" y="4607210"/>
                <a:ext cx="228252" cy="821618"/>
              </a:xfrm>
              <a:prstGeom prst="rect">
                <a:avLst/>
              </a:prstGeom>
              <a:blipFill>
                <a:blip r:embed="rId11"/>
                <a:stretch>
                  <a:fillRect l="-25641"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233917" y="3014128"/>
                <a:ext cx="8598840" cy="36418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is a degree-4 matrix polynomial in the input variables.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Capture the power of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SoS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without high dimensions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7" y="3014128"/>
                <a:ext cx="8598840" cy="364185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690689"/>
            <a:ext cx="7886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 </a:t>
            </a:r>
            <a:r>
              <a:rPr lang="en-US" sz="2400" dirty="0" smtClean="0"/>
              <a:t>exploiting</a:t>
            </a:r>
          </a:p>
          <a:p>
            <a:endParaRPr lang="en-US" sz="2400" dirty="0" smtClean="0"/>
          </a:p>
          <a:p>
            <a:pPr algn="ctr"/>
            <a:r>
              <a:rPr lang="en-US" sz="2400" b="1" dirty="0"/>
              <a:t>t</a:t>
            </a:r>
            <a:r>
              <a:rPr lang="en-US" sz="2400" b="1" dirty="0" smtClean="0"/>
              <a:t>ensor structure </a:t>
            </a:r>
            <a:r>
              <a:rPr lang="en-US" sz="2400" b="1" dirty="0" smtClean="0"/>
              <a:t>in dual </a:t>
            </a:r>
            <a:r>
              <a:rPr lang="en-US" sz="2400" b="1" dirty="0" smtClean="0"/>
              <a:t>certificates,</a:t>
            </a:r>
          </a:p>
          <a:p>
            <a:pPr algn="ctr"/>
            <a:r>
              <a:rPr lang="en-US" sz="2400" b="1" dirty="0" smtClean="0"/>
              <a:t>randomness </a:t>
            </a:r>
            <a:r>
              <a:rPr lang="en-US" sz="2400" b="1" dirty="0" smtClean="0"/>
              <a:t>in inputs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pPr algn="ctr"/>
            <a:endParaRPr lang="en-US" sz="2400" dirty="0"/>
          </a:p>
          <a:p>
            <a:r>
              <a:rPr lang="en-US" sz="2400" dirty="0" smtClean="0"/>
              <a:t>impractical </a:t>
            </a:r>
            <a:r>
              <a:rPr lang="en-US" sz="2400" dirty="0" err="1" smtClean="0"/>
              <a:t>SoS</a:t>
            </a:r>
            <a:r>
              <a:rPr lang="en-US" sz="2400" dirty="0" smtClean="0"/>
              <a:t> algorithms </a:t>
            </a:r>
            <a:r>
              <a:rPr lang="en-US" sz="2400" dirty="0" smtClean="0"/>
              <a:t>can become </a:t>
            </a:r>
          </a:p>
          <a:p>
            <a:endParaRPr lang="en-US" sz="2400" dirty="0" smtClean="0"/>
          </a:p>
          <a:p>
            <a:pPr algn="ctr"/>
            <a:r>
              <a:rPr lang="en-US" sz="2400" b="1" dirty="0" smtClean="0"/>
              <a:t>practical </a:t>
            </a:r>
            <a:r>
              <a:rPr lang="en-US" sz="2400" b="1" dirty="0" smtClean="0"/>
              <a:t>spectral algorithms.</a:t>
            </a:r>
            <a:endParaRPr lang="en-US" sz="2400" b="1" i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02353" y="5172044"/>
            <a:ext cx="4817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Thanks For Coming!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Resulting Algorithms are Simple and Spectral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Example: Planted Sparse Vector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40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is sparse,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 random.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Goal: </a:t>
                </a: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blipFill rotWithShape="0">
                <a:blip r:embed="rId2"/>
                <a:stretch>
                  <a:fillRect l="-1468"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3667539"/>
                <a:ext cx="7886699" cy="3021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Our Algorithm: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Input: subspace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667539"/>
                <a:ext cx="7886699" cy="3021495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Resulting Algorithms are Simple and Spectral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Example: Planted Sparse Vector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40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is sparse,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 random.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Goal: </a:t>
                </a: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blipFill rotWithShape="0">
                <a:blip r:embed="rId3"/>
                <a:stretch>
                  <a:fillRect l="-1468"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3667539"/>
                <a:ext cx="7886699" cy="3021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Our Algorithm: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Input: subspace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Compute top eigenvector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 smtClean="0"/>
                  <a:t>. Output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667539"/>
                <a:ext cx="7886699" cy="3021495"/>
              </a:xfrm>
              <a:prstGeom prst="rect">
                <a:avLst/>
              </a:prstGeom>
              <a:blipFill rotWithShape="0">
                <a:blip r:embed="rId4"/>
                <a:stretch>
                  <a:fillRect l="-1159" t="-1616" b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Resulting Algorithms are Simple and Spectral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Example: Planted Sparse Vector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40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is sparse,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 random.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Goal: </a:t>
                </a: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blipFill rotWithShape="0">
                <a:blip r:embed="rId2"/>
                <a:stretch>
                  <a:fillRect l="-1468"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3667539"/>
                <a:ext cx="7886699" cy="3021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Our Algorithm: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Input: subspace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Compute top eigenvector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 smtClean="0"/>
                  <a:t>. Output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667539"/>
                <a:ext cx="7886699" cy="3021495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616" b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57" y="3419061"/>
                <a:ext cx="7886693" cy="262707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is a degree-4 matrix polynomial in the input variables.</a:t>
                </a:r>
              </a:p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Capture the power of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SoS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without high dimensions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7" y="3419061"/>
                <a:ext cx="7886693" cy="262707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16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Contrast to Previous Speedup Approaches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082714"/>
            <a:ext cx="78867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(Matrix) Multiplicative Weights </a:t>
            </a:r>
            <a:r>
              <a:rPr lang="en-US" sz="2000" b="1" dirty="0" smtClean="0"/>
              <a:t>[Arora-Kale]</a:t>
            </a:r>
            <a:r>
              <a:rPr lang="en-US" sz="2400" b="1" dirty="0" smtClean="0"/>
              <a:t>: </a:t>
            </a:r>
            <a:r>
              <a:rPr lang="en-US" sz="2400" dirty="0" smtClean="0"/>
              <a:t>Cannot go faster than matrix-vector multiplication for matrices in the underlying SDP.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8650" y="3706733"/>
                <a:ext cx="7886700" cy="159466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Fast Solvers for Local Rounding </a:t>
                </a:r>
                <a:r>
                  <a:rPr lang="en-US" sz="2000" b="1" dirty="0" smtClean="0"/>
                  <a:t>[</a:t>
                </a:r>
                <a:r>
                  <a:rPr lang="en-US" sz="2000" b="1" dirty="0" err="1" smtClean="0"/>
                  <a:t>Guruswami-Sinop</a:t>
                </a:r>
                <a:r>
                  <a:rPr lang="en-US" sz="2000" b="1" dirty="0" smtClean="0"/>
                  <a:t>]</a:t>
                </a:r>
                <a:r>
                  <a:rPr lang="en-US" sz="2400" dirty="0" smtClean="0"/>
                  <a:t>: achieve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when rounding algorithm is “local”. </a:t>
                </a:r>
                <a:r>
                  <a:rPr lang="en-US" sz="2400" i="1" dirty="0" smtClean="0"/>
                  <a:t>Many </a:t>
                </a:r>
                <a:r>
                  <a:rPr lang="en-US" sz="2400" i="1" dirty="0" err="1" smtClean="0"/>
                  <a:t>SoS</a:t>
                </a:r>
                <a:r>
                  <a:rPr lang="en-US" sz="2400" i="1" dirty="0" smtClean="0"/>
                  <a:t> rounding algorithms are not local, and we want near-linear time.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06733"/>
                <a:ext cx="7886700" cy="1594667"/>
              </a:xfrm>
              <a:prstGeom prst="rect">
                <a:avLst/>
              </a:prstGeom>
              <a:blipFill rotWithShape="0">
                <a:blip r:embed="rId3"/>
                <a:stretch>
                  <a:fillRect l="-1159" t="-3053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23597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Understand Spectrum of </a:t>
            </a:r>
            <a:r>
              <a:rPr lang="en-US" sz="2400" b="1" dirty="0" err="1" smtClean="0"/>
              <a:t>SoS</a:t>
            </a:r>
            <a:r>
              <a:rPr lang="en-US" sz="2400" b="1" dirty="0" smtClean="0"/>
              <a:t> Dual Certificate (avoid SDP)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47" y="4031908"/>
            <a:ext cx="7886699" cy="2432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/>
              <a:t>(2) Reduce Dimensions via Tensor Structure in Dual Cert.</a:t>
            </a:r>
          </a:p>
        </p:txBody>
      </p:sp>
    </p:spTree>
    <p:extLst>
      <p:ext uri="{BB962C8B-B14F-4D97-AF65-F5344CB8AC3E}">
        <p14:creationId xmlns:p14="http://schemas.microsoft.com/office/powerpoint/2010/main" val="9039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23597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Understand Spectrum of </a:t>
            </a:r>
            <a:r>
              <a:rPr lang="en-US" sz="2400" b="1" dirty="0" err="1" smtClean="0"/>
              <a:t>SoS</a:t>
            </a:r>
            <a:r>
              <a:rPr lang="en-US" sz="2400" b="1" dirty="0" smtClean="0"/>
              <a:t> Dual Certificate (avoid SDP)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  <a:defRPr/>
            </a:pPr>
            <a:r>
              <a:rPr lang="en-US" sz="2400" i="1" dirty="0" smtClean="0"/>
              <a:t>analyses </a:t>
            </a:r>
            <a:r>
              <a:rPr lang="en-US" sz="2400" dirty="0" smtClean="0"/>
              <a:t>of existing </a:t>
            </a:r>
            <a:r>
              <a:rPr lang="en-US" sz="2400" dirty="0" err="1" smtClean="0"/>
              <a:t>SoS</a:t>
            </a:r>
            <a:r>
              <a:rPr lang="en-US" sz="2400" dirty="0" smtClean="0"/>
              <a:t> algorithms construct dual certificates (high-dimensional matrices) but only require their </a:t>
            </a:r>
            <a:r>
              <a:rPr lang="en-US" sz="2400" i="1" dirty="0" smtClean="0"/>
              <a:t>existence.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  <a:defRPr/>
            </a:pPr>
            <a:r>
              <a:rPr lang="en-US" sz="2400" dirty="0" smtClean="0"/>
              <a:t>compute dual certificate directly.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  <a:defRPr/>
            </a:pPr>
            <a:r>
              <a:rPr lang="en-US" sz="2400" dirty="0" smtClean="0"/>
              <a:t>top eigenvector of dual can be rounded to find solution.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47" y="4031908"/>
            <a:ext cx="7886699" cy="2432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(2) Reduce Dimensions via Tensor Structure in Dual Cert.</a:t>
            </a:r>
          </a:p>
        </p:txBody>
      </p:sp>
    </p:spTree>
    <p:extLst>
      <p:ext uri="{BB962C8B-B14F-4D97-AF65-F5344CB8AC3E}">
        <p14:creationId xmlns:p14="http://schemas.microsoft.com/office/powerpoint/2010/main" val="24061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475610"/>
                <a:ext cx="7886699" cy="2359790"/>
              </a:xfr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arenBoth"/>
                  <a:defRPr/>
                </a:pPr>
                <a:r>
                  <a:rPr lang="en-US" sz="2400" b="1" dirty="0" smtClean="0"/>
                  <a:t>Understand Spectrum of </a:t>
                </a:r>
                <a:r>
                  <a:rPr lang="en-US" sz="2400" b="1" dirty="0" err="1" smtClean="0"/>
                  <a:t>SoS</a:t>
                </a:r>
                <a:r>
                  <a:rPr lang="en-US" sz="2400" b="1" dirty="0" smtClean="0"/>
                  <a:t> Dual Certificate (avoid SDP)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/>
                  <a:t>t</a:t>
                </a:r>
                <a:r>
                  <a:rPr lang="en-US" sz="2400" b="1" dirty="0" smtClean="0"/>
                  <a:t>he </a:t>
                </a:r>
                <a:r>
                  <a:rPr lang="en-US" sz="2400" b="1" dirty="0"/>
                  <a:t>r</a:t>
                </a:r>
                <a:r>
                  <a:rPr lang="en-US" sz="2400" b="1" dirty="0" smtClean="0"/>
                  <a:t>esult:</a:t>
                </a:r>
                <a:r>
                  <a:rPr lang="en-US" sz="2400" dirty="0" smtClean="0"/>
                  <a:t> a spectral algorithm using high-dimensional matrices.</a:t>
                </a:r>
                <a:endParaRPr lang="en-US" sz="24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 smtClean="0"/>
                  <a:t>typical matrix: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for some unit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475610"/>
                <a:ext cx="7886699" cy="2359790"/>
              </a:xfrm>
              <a:blipFill rotWithShape="0">
                <a:blip r:embed="rId2"/>
                <a:stretch>
                  <a:fillRect l="-1236" t="-2326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28647" y="4031908"/>
            <a:ext cx="7886699" cy="2432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chemeClr val="accent3"/>
                </a:solidFill>
              </a:rPr>
              <a:t>(2) Reduce Dimensions via Tensor Structure in Dual Cert.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032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475610"/>
                <a:ext cx="7886699" cy="2359790"/>
              </a:xfr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AutoNum type="arabicParenBoth"/>
                  <a:defRPr/>
                </a:pPr>
                <a:r>
                  <a:rPr lang="en-US" sz="2400" b="1" dirty="0" smtClean="0"/>
                  <a:t>Understand Spectrum of </a:t>
                </a:r>
                <a:r>
                  <a:rPr lang="en-US" sz="2400" b="1" dirty="0" err="1" smtClean="0"/>
                  <a:t>SoS</a:t>
                </a:r>
                <a:r>
                  <a:rPr lang="en-US" sz="2400" b="1" dirty="0" smtClean="0"/>
                  <a:t> Dual Certificate (avoid SDP)</a:t>
                </a:r>
                <a:endParaRPr lang="en-US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en-US" sz="24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 smtClean="0"/>
                  <a:t>the </a:t>
                </a:r>
                <a:r>
                  <a:rPr lang="en-US" sz="2400" b="1" dirty="0"/>
                  <a:t>result:</a:t>
                </a:r>
                <a:r>
                  <a:rPr lang="en-US" sz="2400" dirty="0"/>
                  <a:t> a spectral algorithm using high-dimensional matrices.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400" b="1" dirty="0"/>
                  <a:t>typical matrix: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for some unit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475610"/>
                <a:ext cx="7886699" cy="2359790"/>
              </a:xfrm>
              <a:blipFill rotWithShape="0">
                <a:blip r:embed="rId2"/>
                <a:stretch>
                  <a:fillRect l="-1236" t="-2326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Reduce Dimensions via Tensor Structure in Dual Cert.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ual certificate matrix is high-dimensional but top eigenvector has tensor structure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 smtClean="0"/>
                  <a:t>instead,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blipFill rotWithShape="0">
                <a:blip r:embed="rId3"/>
                <a:stretch>
                  <a:fillRect l="-12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5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Algorithms, Hierarchies, and Running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2056104"/>
            <a:ext cx="761380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Better </a:t>
            </a:r>
            <a:r>
              <a:rPr lang="en-US" sz="2400" b="1" dirty="0" smtClean="0"/>
              <a:t>approximation ratios, </a:t>
            </a:r>
            <a:r>
              <a:rPr lang="en-US" sz="2400" b="1" dirty="0" smtClean="0">
                <a:solidFill>
                  <a:srgbClr val="C00000"/>
                </a:solidFill>
              </a:rPr>
              <a:t>noise tolerance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than linear programs, semidefinite programs.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3252516"/>
            <a:ext cx="7613805" cy="31787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New Algorithms for</a:t>
            </a:r>
            <a:r>
              <a:rPr lang="en-US" sz="24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Scheduling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[Levey-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Rothvoss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Independent sets in bounded-degree graphs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[Bansal,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Chlamtac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Independent sets in hypergraphs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Chlamtac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Chlamtac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-Singh]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Planted problems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[Barak-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Kelner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Steurer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Barak-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Moitra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Hopkins-Shi-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Steurer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, Ge-Ma,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Raghavendra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-Rao-Schramm, Ma-Shi-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Steurer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Unique games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[Barak-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Raghavendra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Steurer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, Barak-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Brandao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-Harrow-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Kelner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Steurer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-Zhou]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23597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Understand Spectrum of </a:t>
            </a:r>
            <a:r>
              <a:rPr lang="en-US" sz="2400" b="1" dirty="0" err="1" smtClean="0"/>
              <a:t>SoS</a:t>
            </a:r>
            <a:r>
              <a:rPr lang="en-US" sz="2400" b="1" dirty="0" smtClean="0"/>
              <a:t> Dual Certificate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</a:t>
            </a:r>
            <a:r>
              <a:rPr lang="en-US" sz="2400" dirty="0" smtClean="0"/>
              <a:t>esult: a spectral algorithm using high-dimensional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Reduce Dimensions via Tensor Structure in Dual Cert.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ual certificate matrix is high-dimensional but top eigenvector has tensor structure</a:t>
                </a:r>
                <a:endParaRPr lang="en-US" dirty="0" smtClean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 smtClean="0"/>
                  <a:t>instead,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blipFill rotWithShape="0">
                <a:blip r:embed="rId2"/>
                <a:stretch>
                  <a:fillRect l="-12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𝑷𝒂𝒓𝒕𝒊𝒂𝒍𝑻𝒓𝒂𝒄𝒆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3232" y="2473519"/>
                <a:ext cx="5422275" cy="760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charset="0"/>
                                </a:rPr>
                                <m:t>⊗2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⊗2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= </m:t>
                      </m:r>
                      <m:d>
                        <m:dPr>
                          <m:ctrlPr>
                            <a:rPr lang="uk-UA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charset="0"/>
                                  </a:rPr>
                                  <m:t>⋅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⋅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⋅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⋅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2" y="2473519"/>
                <a:ext cx="5422275" cy="7607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2878993" y="2326934"/>
            <a:ext cx="1428201" cy="602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8806" y="3472798"/>
                <a:ext cx="4946904" cy="343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 smtClean="0">
                          <a:latin typeface="Cambria Math" charset="0"/>
                        </a:rPr>
                        <m:t>⋅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6" y="3472798"/>
                <a:ext cx="4946904" cy="343171"/>
              </a:xfrm>
              <a:prstGeom prst="rect">
                <a:avLst/>
              </a:prstGeom>
              <a:blipFill rotWithShape="0">
                <a:blip r:embed="rId5"/>
                <a:stretch>
                  <a:fillRect t="-357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ame 10"/>
          <p:cNvSpPr/>
          <p:nvPr/>
        </p:nvSpPr>
        <p:spPr>
          <a:xfrm>
            <a:off x="4387509" y="2772001"/>
            <a:ext cx="1428201" cy="60299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232" y="1899593"/>
            <a:ext cx="244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2 dimensions: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0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  <p:bldP spid="11" grpId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23597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Understand Spectrum of </a:t>
            </a:r>
            <a:r>
              <a:rPr lang="en-US" sz="2400" b="1" dirty="0" err="1" smtClean="0"/>
              <a:t>SoS</a:t>
            </a:r>
            <a:r>
              <a:rPr lang="en-US" sz="2400" b="1" dirty="0" smtClean="0"/>
              <a:t> Dual Certificate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</a:t>
            </a:r>
            <a:r>
              <a:rPr lang="en-US" sz="2400" dirty="0" smtClean="0"/>
              <a:t>esult: a spectral algorithm using high-dimensional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Reduce Dimensions via Tensor Structure in Dual Cert.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ual certificate matrix is high-dimensional but top eigenvector has tensor structure</a:t>
                </a:r>
                <a:endParaRPr lang="en-US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 smtClean="0"/>
                  <a:t>instead,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randomish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‖=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𝑃𝑎𝑟𝑡𝑖𝑎𝑙𝑇𝑟𝑎𝑐𝑒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blipFill rotWithShape="0">
                <a:blip r:embed="rId2"/>
                <a:stretch>
                  <a:fillRect l="-12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𝑷𝒂𝒓𝒕𝒊𝒂𝒍𝑻𝒓𝒂𝒄𝒆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3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23597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Understand Spectrum of </a:t>
            </a:r>
            <a:r>
              <a:rPr lang="en-US" sz="2400" b="1" dirty="0" err="1" smtClean="0"/>
              <a:t>SoS</a:t>
            </a:r>
            <a:r>
              <a:rPr lang="en-US" sz="2400" b="1" dirty="0" smtClean="0"/>
              <a:t> Dual Certificate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</a:t>
            </a:r>
            <a:r>
              <a:rPr lang="en-US" sz="2400" dirty="0" smtClean="0"/>
              <a:t>esult: a spectral algorithm using high-dimensional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Reduce Dimensions via Tensor Structure in Dual Cert.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ual certificate matrix is high-dimensional but top eigenvector has tensor structure</a:t>
                </a:r>
                <a:endParaRPr lang="en-US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 smtClean="0"/>
                  <a:t>instead,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randomish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‖=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𝑃𝑎𝑟𝑡𝑖𝑎𝑙𝑇𝑟𝑎𝑐𝑒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blipFill rotWithShape="0">
                <a:blip r:embed="rId2"/>
                <a:stretch>
                  <a:fillRect l="-12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𝑷𝒂𝒓𝒕𝒊𝒂𝒍𝑻𝒓𝒂𝒄𝒆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2008715" y="2466985"/>
            <a:ext cx="499365" cy="3469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0268" y="1951120"/>
                <a:ext cx="4400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Heuristic: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has </a:t>
                </a:r>
                <a:r>
                  <a:rPr lang="en-US" sz="2400" dirty="0" err="1" smtClean="0"/>
                  <a:t>iid</a:t>
                </a:r>
                <a:r>
                  <a:rPr lang="en-US" sz="2400" dirty="0" smtClean="0"/>
                  <a:t> entries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68" y="1951120"/>
                <a:ext cx="440095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87561" y="2390643"/>
                <a:ext cx="2188612" cy="728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𝐸</m:t>
                      </m:r>
                      <m:r>
                        <a:rPr lang="en-US" sz="22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uk-U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±1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61" y="2390643"/>
                <a:ext cx="2188612" cy="7284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88779" y="2381625"/>
                <a:ext cx="4276555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𝑎𝑟𝑡𝑖𝑎𝑙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𝑟𝑎𝑐𝑒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uk-U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79" y="2381625"/>
                <a:ext cx="4276555" cy="7628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26218" y="3286456"/>
                <a:ext cx="11818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18" y="3286456"/>
                <a:ext cx="118186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37788" y="3280767"/>
                <a:ext cx="9836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200" b="0" i="1" smtClean="0">
                          <a:latin typeface="Cambria Math" charset="0"/>
                        </a:rPr>
                        <m:t> ×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88" y="3280767"/>
                <a:ext cx="98366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ame 16"/>
          <p:cNvSpPr/>
          <p:nvPr/>
        </p:nvSpPr>
        <p:spPr>
          <a:xfrm>
            <a:off x="2417562" y="2733489"/>
            <a:ext cx="499365" cy="3469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Speedup Recipe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1" y="1475610"/>
            <a:ext cx="7886699" cy="23597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arenBoth"/>
              <a:defRPr/>
            </a:pPr>
            <a:r>
              <a:rPr lang="en-US" sz="2400" b="1" dirty="0" smtClean="0"/>
              <a:t>Understand Spectrum of </a:t>
            </a:r>
            <a:r>
              <a:rPr lang="en-US" sz="2400" b="1" dirty="0" err="1" smtClean="0"/>
              <a:t>SoS</a:t>
            </a:r>
            <a:r>
              <a:rPr lang="en-US" sz="2400" b="1" dirty="0" smtClean="0"/>
              <a:t> Dual Certificate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r</a:t>
            </a:r>
            <a:r>
              <a:rPr lang="en-US" sz="2400" dirty="0" smtClean="0"/>
              <a:t>esult: a spectral algorithm using high-dimensional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(2) Reduce Dimensions via Tensor Structure in Dual Cert.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ual certificate matrix is high-dimensional but top eigenvector has tensor structure</a:t>
                </a:r>
                <a:endParaRPr lang="en-US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 smtClean="0"/>
                  <a:t>instead,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randomish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‖=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𝑃𝑎𝑟𝑡𝑖𝑎𝑙𝑇𝑟𝑎𝑐𝑒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≈‖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‖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LcPeriod"/>
                  <a:defRPr/>
                </a:pPr>
                <a:r>
                  <a:rPr lang="en-US" sz="2400" dirty="0" smtClean="0"/>
                  <a:t>Compute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⊗4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 smtClean="0"/>
                  <a:t> without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4031908"/>
                <a:ext cx="7886699" cy="2432899"/>
              </a:xfrm>
              <a:prstGeom prst="rect">
                <a:avLst/>
              </a:prstGeom>
              <a:blipFill rotWithShape="0">
                <a:blip r:embed="rId2"/>
                <a:stretch>
                  <a:fillRect l="-1236" t="-2005" b="-3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𝑷𝒂𝒓𝒕𝒊𝒂𝒍𝑻𝒓𝒂𝒄𝒆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6" y="1354243"/>
                <a:ext cx="7886693" cy="2627075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2008715" y="2466985"/>
            <a:ext cx="499365" cy="3469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0268" y="1951120"/>
                <a:ext cx="4400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Heuristic: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has </a:t>
                </a:r>
                <a:r>
                  <a:rPr lang="en-US" sz="2400" dirty="0" err="1" smtClean="0"/>
                  <a:t>iid</a:t>
                </a:r>
                <a:r>
                  <a:rPr lang="en-US" sz="2400" dirty="0" smtClean="0"/>
                  <a:t> entries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68" y="1951120"/>
                <a:ext cx="440095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2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87561" y="2390643"/>
                <a:ext cx="2188612" cy="728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charset="0"/>
                        </a:rPr>
                        <m:t>𝐸</m:t>
                      </m:r>
                      <m:r>
                        <a:rPr lang="en-US" sz="22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uk-U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±1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61" y="2390643"/>
                <a:ext cx="2188612" cy="7284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88779" y="2381625"/>
                <a:ext cx="4276555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𝑎𝑟𝑡𝑖𝑎𝑙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𝑟𝑎𝑐𝑒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𝐸</m:t>
                          </m:r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uk-UA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±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𝑑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79" y="2381625"/>
                <a:ext cx="4276555" cy="7628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26218" y="3286456"/>
                <a:ext cx="118186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𝑑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18" y="3286456"/>
                <a:ext cx="118186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37788" y="3280767"/>
                <a:ext cx="98366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2200" b="0" i="1" smtClean="0">
                          <a:latin typeface="Cambria Math" charset="0"/>
                        </a:rPr>
                        <m:t> ×</m:t>
                      </m:r>
                      <m:r>
                        <a:rPr lang="en-US" sz="22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88" y="3280767"/>
                <a:ext cx="98366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ame 16"/>
          <p:cNvSpPr/>
          <p:nvPr/>
        </p:nvSpPr>
        <p:spPr>
          <a:xfrm>
            <a:off x="2417562" y="2733489"/>
            <a:ext cx="499365" cy="3469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Resulting Algorithms are Simple and Spectral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Example: Planted Sparse Vector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Input: </a:t>
                </a:r>
                <a:r>
                  <a:rPr lang="en-US" sz="2400" dirty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40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400" b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is sparse,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 random.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Goal: </a:t>
                </a:r>
                <a:r>
                  <a:rPr lang="en-US" sz="24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8"/>
                <a:ext cx="7886700" cy="1728373"/>
              </a:xfrm>
              <a:prstGeom prst="rect">
                <a:avLst/>
              </a:prstGeom>
              <a:blipFill rotWithShape="0">
                <a:blip r:embed="rId2"/>
                <a:stretch>
                  <a:fillRect l="-1468" t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47" y="3667540"/>
                <a:ext cx="7886699" cy="249472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sz="2400" b="1" dirty="0" smtClean="0"/>
                  <a:t>Our Algorithm: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Input: subspace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be </a:t>
                </a:r>
                <a:r>
                  <a:rPr lang="en-US" sz="2400" i="1" dirty="0"/>
                  <a:t>generators</a:t>
                </a:r>
                <a:r>
                  <a:rPr lang="en-US" sz="2400" dirty="0"/>
                  <a:t> (rows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top eigenvector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Output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667540"/>
                <a:ext cx="7886699" cy="2494722"/>
              </a:xfrm>
              <a:prstGeom prst="rect">
                <a:avLst/>
              </a:prstGeom>
              <a:blipFill rotWithShape="0">
                <a:blip r:embed="rId3"/>
                <a:stretch>
                  <a:fillRect l="-1159" t="-1956" b="-28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702" y="2839970"/>
            <a:ext cx="4817993" cy="1325563"/>
          </a:xfrm>
        </p:spPr>
        <p:txBody>
          <a:bodyPr/>
          <a:lstStyle/>
          <a:p>
            <a:r>
              <a:rPr lang="en-US" dirty="0" smtClean="0"/>
              <a:t>Thanks For Coming!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8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Use Previous Approaches to Speeding Up Relaxation-Based Algorithms?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628650" y="2013171"/>
                <a:ext cx="7886700" cy="9402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b="1" dirty="0" smtClean="0"/>
                  <a:t>Goal: </a:t>
                </a:r>
                <a:r>
                  <a:rPr lang="en-US" dirty="0" smtClean="0"/>
                  <a:t>Take an algorithm which uses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-size SDP, run it in nearly-linear time.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13171"/>
                <a:ext cx="7886700" cy="940292"/>
              </a:xfrm>
              <a:prstGeom prst="rect">
                <a:avLst/>
              </a:prstGeom>
              <a:blipFill rotWithShape="0">
                <a:blip r:embed="rId3"/>
                <a:stretch>
                  <a:fillRect l="-1855" t="-3896" r="-2782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3295288"/>
                <a:ext cx="7886700" cy="8400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(Matrix) Multiplicative Weights </a:t>
                </a:r>
                <a:r>
                  <a:rPr lang="en-US" sz="2000" b="1" dirty="0" smtClean="0"/>
                  <a:t>[Arora-Kale]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solve SDP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/>
                  <a:t> matrices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time. </a:t>
                </a:r>
                <a:r>
                  <a:rPr lang="en-US" sz="2400" i="1" dirty="0" smtClean="0"/>
                  <a:t>We need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 smtClean="0"/>
                  <a:t> matrices.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95288"/>
                <a:ext cx="7886700" cy="840038"/>
              </a:xfrm>
              <a:prstGeom prst="rect">
                <a:avLst/>
              </a:prstGeom>
              <a:blipFill rotWithShape="0">
                <a:blip r:embed="rId4"/>
                <a:stretch>
                  <a:fillRect l="-1159" t="-5839" b="-1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8650" y="4832265"/>
                <a:ext cx="7886700" cy="15946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Fast Solvers for Local Rounding </a:t>
                </a:r>
                <a:r>
                  <a:rPr lang="en-US" sz="2000" b="1" dirty="0" smtClean="0"/>
                  <a:t>[</a:t>
                </a:r>
                <a:r>
                  <a:rPr lang="en-US" sz="2000" b="1" dirty="0" err="1" smtClean="0"/>
                  <a:t>Guruswami-Sinop</a:t>
                </a:r>
                <a:r>
                  <a:rPr lang="en-US" sz="2000" b="1" dirty="0" smtClean="0"/>
                  <a:t>]</a:t>
                </a:r>
                <a:r>
                  <a:rPr lang="en-US" sz="2400" dirty="0" smtClean="0"/>
                  <a:t>: achieve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when rounding algorithm is “local”. </a:t>
                </a:r>
                <a:r>
                  <a:rPr lang="en-US" sz="2400" i="1" dirty="0" smtClean="0"/>
                  <a:t>Many </a:t>
                </a:r>
                <a:r>
                  <a:rPr lang="en-US" sz="2400" i="1" dirty="0" err="1" smtClean="0"/>
                  <a:t>SoS</a:t>
                </a:r>
                <a:r>
                  <a:rPr lang="en-US" sz="2400" i="1" dirty="0" smtClean="0"/>
                  <a:t> rounding algorithms are not local, and we want near-linear time.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32265"/>
                <a:ext cx="7886700" cy="1594667"/>
              </a:xfrm>
              <a:prstGeom prst="rect">
                <a:avLst/>
              </a:prstGeom>
              <a:blipFill rotWithShape="0">
                <a:blip r:embed="rId5"/>
                <a:stretch>
                  <a:fillRect l="-1159" t="-3065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57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Benchmark Problem: Planted Sparse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56470"/>
                <a:ext cx="7886700" cy="155899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b="1" dirty="0" smtClean="0"/>
                  <a:t>Input: </a:t>
                </a:r>
                <a:r>
                  <a:rPr lang="en-US" sz="2200" dirty="0" smtClean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200" b="0" i="0" smtClean="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200" b="0" i="0" smtClean="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200" b="0" i="0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200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200" dirty="0" smtClean="0"/>
                  <a:t> nonzeros,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are random.</a:t>
                </a:r>
                <a:endParaRPr lang="en-US" sz="22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b="1" dirty="0" smtClean="0"/>
                  <a:t>Goal (recovery): </a:t>
                </a:r>
                <a:r>
                  <a:rPr lang="en-US" sz="22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b="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200" b="1" dirty="0" smtClean="0"/>
                  <a:t>Goal (distinguishing): </a:t>
                </a:r>
                <a:r>
                  <a:rPr lang="en-US" sz="2200" dirty="0" smtClean="0"/>
                  <a:t>distinguish from a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lang="en-US" sz="22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56470"/>
                <a:ext cx="7886700" cy="1558992"/>
              </a:xfrm>
              <a:blipFill rotWithShape="0">
                <a:blip r:embed="rId11"/>
                <a:stretch>
                  <a:fillRect l="-1005" t="-234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783290" y="3651800"/>
            <a:ext cx="2188846" cy="412021"/>
            <a:chOff x="810228" y="3773255"/>
            <a:chExt cx="2188846" cy="412021"/>
          </a:xfrm>
        </p:grpSpPr>
        <p:sp>
          <p:nvSpPr>
            <p:cNvPr id="11" name="Rectangle 10"/>
            <p:cNvSpPr/>
            <p:nvPr/>
          </p:nvSpPr>
          <p:spPr>
            <a:xfrm>
              <a:off x="810228" y="3870382"/>
              <a:ext cx="274682" cy="12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84910" y="3993265"/>
              <a:ext cx="274682" cy="192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59592" y="3906982"/>
              <a:ext cx="274682" cy="862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29353" y="3773255"/>
              <a:ext cx="274682" cy="220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99114" y="3993264"/>
              <a:ext cx="27468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257" y="3867804"/>
              <a:ext cx="274682" cy="12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53400" y="3993264"/>
              <a:ext cx="274682" cy="72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24392" y="3920520"/>
              <a:ext cx="274682" cy="72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10228" y="3993266"/>
              <a:ext cx="21876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83290" y="5243421"/>
            <a:ext cx="2188846" cy="914398"/>
            <a:chOff x="808997" y="4453468"/>
            <a:chExt cx="2188846" cy="914398"/>
          </a:xfrm>
        </p:grpSpPr>
        <p:sp>
          <p:nvSpPr>
            <p:cNvPr id="20" name="Rectangle 19"/>
            <p:cNvSpPr/>
            <p:nvPr/>
          </p:nvSpPr>
          <p:spPr>
            <a:xfrm>
              <a:off x="1083679" y="4877247"/>
              <a:ext cx="274682" cy="490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28122" y="4877246"/>
              <a:ext cx="274682" cy="490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23161" y="4453468"/>
              <a:ext cx="274682" cy="423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08997" y="4877249"/>
              <a:ext cx="21876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83290" y="4687072"/>
            <a:ext cx="2188846" cy="365499"/>
            <a:chOff x="808997" y="5774070"/>
            <a:chExt cx="2188846" cy="365499"/>
          </a:xfrm>
        </p:grpSpPr>
        <p:sp>
          <p:nvSpPr>
            <p:cNvPr id="28" name="Rectangle 27"/>
            <p:cNvSpPr/>
            <p:nvPr/>
          </p:nvSpPr>
          <p:spPr>
            <a:xfrm>
              <a:off x="808997" y="5948363"/>
              <a:ext cx="27468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flipV="1">
              <a:off x="1083679" y="5868621"/>
              <a:ext cx="274682" cy="1254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8361" y="5774070"/>
              <a:ext cx="274682" cy="2200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flipV="1">
              <a:off x="1628122" y="5994081"/>
              <a:ext cx="274682" cy="116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97883" y="5994081"/>
              <a:ext cx="274682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flipV="1">
              <a:off x="2175026" y="5994081"/>
              <a:ext cx="274682" cy="14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flipV="1">
              <a:off x="2452169" y="5868621"/>
              <a:ext cx="274682" cy="125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23161" y="5921337"/>
              <a:ext cx="274682" cy="72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08997" y="5994083"/>
              <a:ext cx="21876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88499" y="3621656"/>
                <a:ext cx="462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9" y="3621656"/>
                <a:ext cx="46237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8499" y="4649673"/>
                <a:ext cx="482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9" y="4649673"/>
                <a:ext cx="4826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298497" y="3860956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3038475" y="3689350"/>
            <a:ext cx="212725" cy="3016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34247" y="3503134"/>
                <a:ext cx="971804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≈±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47" y="3503134"/>
                <a:ext cx="971804" cy="6646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8368" y="543126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68" y="5431269"/>
                <a:ext cx="46769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>
            <a:off x="3198722" y="5243421"/>
            <a:ext cx="184095" cy="9143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41358" y="5334896"/>
                <a:ext cx="971804" cy="664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≈±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58" y="5334896"/>
                <a:ext cx="971804" cy="66460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6326504" y="4165610"/>
            <a:ext cx="2188846" cy="339776"/>
            <a:chOff x="810228" y="3824666"/>
            <a:chExt cx="2188846" cy="339776"/>
          </a:xfrm>
          <a:solidFill>
            <a:schemeClr val="accent2"/>
          </a:solidFill>
        </p:grpSpPr>
        <p:sp>
          <p:nvSpPr>
            <p:cNvPr id="83" name="Rectangle 82"/>
            <p:cNvSpPr/>
            <p:nvPr/>
          </p:nvSpPr>
          <p:spPr>
            <a:xfrm>
              <a:off x="810228" y="3870382"/>
              <a:ext cx="274682" cy="1228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 flipV="1">
              <a:off x="1084910" y="3824666"/>
              <a:ext cx="274682" cy="1685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flipV="1">
              <a:off x="1359592" y="3993263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29353" y="3947545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899114" y="3993264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 flipV="1">
              <a:off x="2176257" y="3993263"/>
              <a:ext cx="274682" cy="17117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53400" y="3993264"/>
              <a:ext cx="274682" cy="727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24392" y="3920520"/>
              <a:ext cx="274682" cy="727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10228" y="3993266"/>
              <a:ext cx="218761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6326504" y="5112072"/>
            <a:ext cx="2188846" cy="373737"/>
            <a:chOff x="808997" y="5736671"/>
            <a:chExt cx="2188846" cy="373737"/>
          </a:xfrm>
          <a:solidFill>
            <a:schemeClr val="accent2"/>
          </a:solidFill>
        </p:grpSpPr>
        <p:sp>
          <p:nvSpPr>
            <p:cNvPr id="98" name="Rectangle 97"/>
            <p:cNvSpPr/>
            <p:nvPr/>
          </p:nvSpPr>
          <p:spPr>
            <a:xfrm>
              <a:off x="808997" y="5948363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 flipV="1">
              <a:off x="1083679" y="5868621"/>
              <a:ext cx="274682" cy="1254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358361" y="5948362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 flipV="1">
              <a:off x="1628122" y="5994081"/>
              <a:ext cx="274682" cy="1163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97883" y="5994081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175026" y="5948362"/>
              <a:ext cx="274682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flipV="1">
              <a:off x="2452169" y="5736671"/>
              <a:ext cx="274682" cy="2574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flipV="1">
              <a:off x="2723161" y="5994080"/>
              <a:ext cx="274682" cy="103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08997" y="5994083"/>
              <a:ext cx="2187615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731713" y="4084055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13" y="4084055"/>
                <a:ext cx="47795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731713" y="5112072"/>
                <a:ext cx="492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13" y="5112072"/>
                <a:ext cx="49289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/>
          <p:cNvSpPr txBox="1"/>
          <p:nvPr/>
        </p:nvSpPr>
        <p:spPr>
          <a:xfrm>
            <a:off x="5841711" y="4323355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017056" y="4413397"/>
            <a:ext cx="2880212" cy="600595"/>
            <a:chOff x="3017056" y="4413397"/>
            <a:chExt cx="2880212" cy="600595"/>
          </a:xfrm>
          <a:noFill/>
        </p:grpSpPr>
        <p:sp>
          <p:nvSpPr>
            <p:cNvPr id="115" name="Right Arrow 114"/>
            <p:cNvSpPr/>
            <p:nvPr/>
          </p:nvSpPr>
          <p:spPr>
            <a:xfrm>
              <a:off x="3684644" y="4727429"/>
              <a:ext cx="1463040" cy="286563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7056" y="4413397"/>
              <a:ext cx="28802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linear combinations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3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  <p:bldP spid="41" grpId="0"/>
      <p:bldP spid="42" grpId="0"/>
      <p:bldP spid="44" grpId="0" animBg="1"/>
      <p:bldP spid="45" grpId="0"/>
      <p:bldP spid="46" grpId="0"/>
      <p:bldP spid="47" grpId="0" animBg="1"/>
      <p:bldP spid="48" grpId="0"/>
      <p:bldP spid="107" grpId="0"/>
      <p:bldP spid="108" grpId="0"/>
      <p:bldP spid="10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Benchmark Problem: Planted Sparse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8650" y="3600450"/>
                <a:ext cx="7886700" cy="2971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vert="horz" lIns="68580" tIns="34290" rIns="68580" bIns="3429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600" dirty="0" smtClean="0"/>
                  <a:t>Gets </a:t>
                </a:r>
                <a:r>
                  <a:rPr lang="en-US" sz="3600" b="1" dirty="0" smtClean="0"/>
                  <a:t>harder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d</m:t>
                    </m:r>
                    <m:r>
                      <a:rPr lang="en-US" sz="3600" i="1">
                        <a:latin typeface="Cambria Math" charset="0"/>
                      </a:rPr>
                      <m:t>=</m:t>
                    </m:r>
                    <m:r>
                      <a:rPr lang="en-US" sz="3600" b="0" i="1" smtClean="0">
                        <a:latin typeface="Cambria Math" charset="0"/>
                      </a:rPr>
                      <m:t>𝑑</m:t>
                    </m:r>
                    <m:r>
                      <a:rPr lang="en-US" sz="3600" i="1">
                        <a:latin typeface="Cambria Math" charset="0"/>
                      </a:rPr>
                      <m:t>(</m:t>
                    </m:r>
                    <m:r>
                      <a:rPr lang="en-US" sz="3600" i="1">
                        <a:latin typeface="Cambria Math" charset="0"/>
                      </a:rPr>
                      <m:t>𝑛</m:t>
                    </m:r>
                    <m:r>
                      <a:rPr lang="en-US" sz="36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600" dirty="0"/>
                  <a:t> grows.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00450"/>
                <a:ext cx="7886700" cy="2971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Input: </a:t>
                </a:r>
                <a:r>
                  <a:rPr lang="en-US" sz="2200" dirty="0" smtClean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200" smtClean="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200" b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sz="2200" i="1" smtClean="0">
                            <a:latin typeface="Cambria Math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200" dirty="0" smtClean="0"/>
                  <a:t> nonzeros,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are random.</a:t>
                </a:r>
                <a:endParaRPr lang="en-US" sz="22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(recovery): </a:t>
                </a:r>
                <a:r>
                  <a:rPr lang="en-US" sz="22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(distinguishing): </a:t>
                </a:r>
                <a:r>
                  <a:rPr lang="en-US" sz="2200" dirty="0" smtClean="0"/>
                  <a:t>distinguish from a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lang="en-US" sz="2200" b="1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  <a:blipFill rotWithShape="0">
                <a:blip r:embed="rId5"/>
                <a:stretch>
                  <a:fillRect l="-1005" t="-234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0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Benchmark Problem: Planted Sparse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Input: </a:t>
                </a:r>
                <a:r>
                  <a:rPr lang="en-US" sz="2200" dirty="0" smtClean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200" smtClean="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200" b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sz="2200" i="1" smtClean="0">
                            <a:latin typeface="Cambria Math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200" dirty="0" smtClean="0"/>
                  <a:t> nonzeros,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are random.</a:t>
                </a:r>
                <a:endParaRPr lang="en-US" sz="22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(recovery): </a:t>
                </a:r>
                <a:r>
                  <a:rPr lang="en-US" sz="22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(distinguishing): </a:t>
                </a:r>
                <a:r>
                  <a:rPr lang="en-US" sz="2200" dirty="0" smtClean="0"/>
                  <a:t>distinguish from a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lang="en-US" sz="2200" b="1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  <a:blipFill rotWithShape="0">
                <a:blip r:embed="rId5"/>
                <a:stretch>
                  <a:fillRect l="-1005" t="-234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8650" y="3600450"/>
                <a:ext cx="7886700" cy="2971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vert="horz" lIns="68580" tIns="34290" rIns="68580" bIns="3429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b="1" dirty="0"/>
                  <a:t>Question: </a:t>
                </a:r>
                <a:r>
                  <a:rPr lang="en-US" sz="3600" dirty="0"/>
                  <a:t>what dimension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𝑑</m:t>
                    </m:r>
                  </m:oMath>
                </a14:m>
                <a:r>
                  <a:rPr lang="en-US" sz="3600" dirty="0"/>
                  <a:t> can be handled by efficient algorithms? (Poly-time in input size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𝑛𝑑</m:t>
                    </m:r>
                  </m:oMath>
                </a14:m>
                <a:r>
                  <a:rPr lang="en-US" sz="3600" dirty="0"/>
                  <a:t>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3"/>
                    </a:solidFill>
                  </a:rPr>
                  <a:t>[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Spielman</a:t>
                </a:r>
                <a:r>
                  <a:rPr lang="en-US" dirty="0">
                    <a:solidFill>
                      <a:schemeClr val="accent3"/>
                    </a:solidFill>
                  </a:rPr>
                  <a:t>-Wang-Wright,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Demanet</a:t>
                </a:r>
                <a:r>
                  <a:rPr lang="en-US" dirty="0">
                    <a:solidFill>
                      <a:schemeClr val="accent3"/>
                    </a:solidFill>
                  </a:rPr>
                  <a:t>-Hand, Barak-</a:t>
                </a:r>
                <a:r>
                  <a:rPr lang="en-US" dirty="0" err="1">
                    <a:solidFill>
                      <a:schemeClr val="accent3"/>
                    </a:solidFill>
                  </a:rPr>
                  <a:t>Kelner</a:t>
                </a:r>
                <a:r>
                  <a:rPr lang="en-US" dirty="0">
                    <a:solidFill>
                      <a:schemeClr val="accent3"/>
                    </a:solidFill>
                  </a:rPr>
                  <a:t>-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Steurer</a:t>
                </a:r>
                <a:r>
                  <a:rPr lang="en-US" dirty="0">
                    <a:solidFill>
                      <a:schemeClr val="accent3"/>
                    </a:solidFill>
                  </a:rPr>
                  <a:t>, Qu-Sun-Wright, H-Schramm-Shi-</a:t>
                </a:r>
                <a:r>
                  <a:rPr lang="en-US" dirty="0" err="1">
                    <a:solidFill>
                      <a:schemeClr val="accent3"/>
                    </a:solidFill>
                  </a:rPr>
                  <a:t>Steurer</a:t>
                </a:r>
                <a:r>
                  <a:rPr lang="en-US" dirty="0" smtClean="0">
                    <a:solidFill>
                      <a:schemeClr val="accent3"/>
                    </a:solidFill>
                  </a:rPr>
                  <a:t>]</a:t>
                </a:r>
                <a:endParaRPr lang="en-US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00450"/>
                <a:ext cx="7886700" cy="2971800"/>
              </a:xfrm>
              <a:prstGeom prst="rect">
                <a:avLst/>
              </a:prstGeom>
              <a:blipFill rotWithShape="0">
                <a:blip r:embed="rId6"/>
                <a:stretch>
                  <a:fillRect l="-2628" t="-3080" b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Algorithms, Hierarchies, and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628650" y="2084116"/>
                <a:ext cx="7536776" cy="17688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Big </a:t>
                </a:r>
                <a:r>
                  <a:rPr lang="en-US" sz="2400" dirty="0">
                    <a:solidFill>
                      <a:schemeClr val="tx1"/>
                    </a:solidFill>
                  </a:rPr>
                  <a:t>convex programs: e.g.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variables.</a:t>
                </a:r>
              </a:p>
              <a:p>
                <a:endParaRPr lang="en-US" sz="2400" dirty="0" smtClean="0"/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Are these algorithms “purely theoretical” or can their running times be improved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?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84116"/>
                <a:ext cx="7536776" cy="1768853"/>
              </a:xfrm>
              <a:prstGeom prst="roundRect">
                <a:avLst/>
              </a:prstGeom>
              <a:blipFill>
                <a:blip r:embed="rId3"/>
                <a:stretch>
                  <a:fillRect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Benchmark Problem: Planted Sparse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Input: </a:t>
                </a:r>
                <a:r>
                  <a:rPr lang="en-US" sz="2200" dirty="0" smtClean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200" smtClean="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200" b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sz="2200" i="1" smtClean="0">
                            <a:latin typeface="Cambria Math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200" dirty="0" smtClean="0"/>
                  <a:t> nonzeros,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are random.</a:t>
                </a:r>
                <a:endParaRPr lang="en-US" sz="22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(recovery): </a:t>
                </a:r>
                <a:r>
                  <a:rPr lang="en-US" sz="22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(distinguishing): </a:t>
                </a:r>
                <a:r>
                  <a:rPr lang="en-US" sz="2200" dirty="0" smtClean="0"/>
                  <a:t>distinguish from a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lang="en-US" sz="2200" b="1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  <a:blipFill rotWithShape="0">
                <a:blip r:embed="rId4"/>
                <a:stretch>
                  <a:fillRect l="-1005" t="-234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3600450"/>
            <a:ext cx="7886700" cy="297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Related to </a:t>
            </a:r>
            <a:r>
              <a:rPr lang="en-US" sz="3600" b="1" dirty="0"/>
              <a:t>compressed sensing, dictionary learning, sparse </a:t>
            </a:r>
            <a:r>
              <a:rPr lang="en-US" sz="3600" b="1" dirty="0" err="1"/>
              <a:t>pca</a:t>
            </a:r>
            <a:r>
              <a:rPr lang="en-US" sz="3600" b="1" dirty="0"/>
              <a:t>, shortest </a:t>
            </a:r>
            <a:r>
              <a:rPr lang="en-US" sz="3600" b="1" dirty="0" err="1"/>
              <a:t>codeword</a:t>
            </a:r>
            <a:r>
              <a:rPr lang="en-US" sz="3600" b="1" dirty="0"/>
              <a:t>, small-set expansion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59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Benchmark Problem: Planted Sparse 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Input: </a:t>
                </a:r>
                <a:r>
                  <a:rPr lang="en-US" sz="2200" dirty="0" smtClean="0"/>
                  <a:t>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planted</m:t>
                        </m:r>
                      </m:sub>
                    </m:sSub>
                    <m:r>
                      <a:rPr lang="en-US" sz="2200" smtClean="0">
                        <a:latin typeface="Cambria Math" charset="0"/>
                      </a:rPr>
                      <m:t>= 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span</m:t>
                    </m:r>
                    <m:r>
                      <m:rPr>
                        <m:nor/>
                      </m:rPr>
                      <a:rPr lang="en-US" sz="2200" smtClean="0">
                        <a:latin typeface="Cambria Math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smtClean="0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  <m:r>
                      <a:rPr lang="en-US" sz="2200" b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sz="2200" i="1" smtClean="0">
                            <a:latin typeface="Cambria Math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sz="2200" dirty="0" smtClean="0"/>
                  <a:t> nonzeros,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𝑑</m:t>
                        </m:r>
                      </m:sub>
                    </m:sSub>
                    <m:r>
                      <a:rPr lang="en-US" sz="220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dirty="0" smtClean="0"/>
                  <a:t>are random.</a:t>
                </a:r>
                <a:endParaRPr lang="en-US" sz="2200" b="1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(recovery): </a:t>
                </a:r>
                <a:r>
                  <a:rPr lang="en-US" sz="2200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sz="220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b="1" dirty="0" smtClean="0"/>
                  <a:t>Goal (distinguishing): </a:t>
                </a:r>
                <a:r>
                  <a:rPr lang="en-US" sz="2200" dirty="0" smtClean="0"/>
                  <a:t>distinguish from a random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smtClean="0">
                            <a:latin typeface="Cambria Math" panose="02040503050406030204" pitchFamily="18" charset="0"/>
                          </a:rPr>
                          <m:t>random</m:t>
                        </m:r>
                      </m:sub>
                    </m:sSub>
                  </m:oMath>
                </a14:m>
                <a:endParaRPr lang="en-US" sz="2200" b="1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56470"/>
                <a:ext cx="7886700" cy="1558992"/>
              </a:xfrm>
              <a:prstGeom prst="rect">
                <a:avLst/>
              </a:prstGeom>
              <a:blipFill rotWithShape="0">
                <a:blip r:embed="rId4"/>
                <a:stretch>
                  <a:fillRect l="-1005" t="-234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600450"/>
            <a:ext cx="7886700" cy="297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/>
              <a:t>Simple problem where sum-of-squares (SoS) hierarchy beats LP, (small) SDPs, local search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020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(recovery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017954"/>
                  </p:ext>
                </p:extLst>
              </p:nvPr>
            </p:nvGraphicFramePr>
            <p:xfrm>
              <a:off x="657224" y="1535546"/>
              <a:ext cx="7858126" cy="1615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88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441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9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  <a:endParaRPr lang="en-US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017954"/>
                  </p:ext>
                </p:extLst>
              </p:nvPr>
            </p:nvGraphicFramePr>
            <p:xfrm>
              <a:off x="657224" y="1535546"/>
              <a:ext cx="7858126" cy="1615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/>
                    <a:gridCol w="1658872"/>
                    <a:gridCol w="1744151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68132" t="-68323" r="-106593" b="-9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41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(recovery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474210"/>
                  </p:ext>
                </p:extLst>
              </p:nvPr>
            </p:nvGraphicFramePr>
            <p:xfrm>
              <a:off x="657224" y="1535546"/>
              <a:ext cx="7858126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88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441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9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  <a:endParaRPr lang="en-US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474210"/>
                  </p:ext>
                </p:extLst>
              </p:nvPr>
            </p:nvGraphicFramePr>
            <p:xfrm>
              <a:off x="657224" y="1535546"/>
              <a:ext cx="7858126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/>
                    <a:gridCol w="1658872"/>
                    <a:gridCol w="1744151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68323" r="-106593" b="-109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169375" r="-10659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80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(recovery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969771"/>
                  </p:ext>
                </p:extLst>
              </p:nvPr>
            </p:nvGraphicFramePr>
            <p:xfrm>
              <a:off x="657224" y="1535546"/>
              <a:ext cx="7858126" cy="3441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88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441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9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  <a:endParaRPr lang="en-US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44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[Qu-Sun-Wright]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1/4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2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Alternating Minimization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969771"/>
                  </p:ext>
                </p:extLst>
              </p:nvPr>
            </p:nvGraphicFramePr>
            <p:xfrm>
              <a:off x="657224" y="1535546"/>
              <a:ext cx="7858126" cy="3441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/>
                    <a:gridCol w="1658872"/>
                    <a:gridCol w="1744151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68323" r="-106593" b="-187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169375" r="-106593" b="-8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509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[Qu-Sun-Wright]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l="-268132" t="-307857" r="-106593" b="-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Alternating Minimization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78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(recovery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57699"/>
                  </p:ext>
                </p:extLst>
              </p:nvPr>
            </p:nvGraphicFramePr>
            <p:xfrm>
              <a:off x="657224" y="1535546"/>
              <a:ext cx="7858126" cy="4169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88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441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9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  <a:endParaRPr lang="en-US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44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[Qu-Sun-Wright]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1/4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2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Alternating Minimization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75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-Zhou,</a:t>
                          </a:r>
                          <a:r>
                            <a:rPr lang="en-US" baseline="0" dirty="0" smtClean="0"/>
                            <a:t> Barak-</a:t>
                          </a:r>
                          <a:r>
                            <a:rPr lang="en-US" baseline="0" dirty="0" err="1" smtClean="0"/>
                            <a:t>Kelner</a:t>
                          </a:r>
                          <a:r>
                            <a:rPr lang="en-US" baseline="0" dirty="0" smtClean="0"/>
                            <a:t>-</a:t>
                          </a:r>
                          <a:r>
                            <a:rPr lang="en-US" baseline="0" dirty="0" err="1" smtClean="0"/>
                            <a:t>Steurer</a:t>
                          </a:r>
                          <a:r>
                            <a:rPr lang="en-US" baseline="0" dirty="0" smtClean="0"/>
                            <a:t>]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baseline="0" dirty="0" smtClean="0"/>
                            <a:t>Hierarchy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57699"/>
                  </p:ext>
                </p:extLst>
              </p:nvPr>
            </p:nvGraphicFramePr>
            <p:xfrm>
              <a:off x="657224" y="1535546"/>
              <a:ext cx="7858126" cy="4169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/>
                    <a:gridCol w="1658872"/>
                    <a:gridCol w="1744151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68750" r="-106593" b="-26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167702" r="-106593" b="-162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509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[Qu-Sun-Wright]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l="-268132" t="-310072" r="-106593" b="-87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Alternating Minimization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275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-Zhou,</a:t>
                          </a:r>
                          <a:r>
                            <a:rPr lang="en-US" baseline="0" dirty="0" smtClean="0"/>
                            <a:t> Barak-</a:t>
                          </a:r>
                          <a:r>
                            <a:rPr lang="en-US" baseline="0" dirty="0" err="1" smtClean="0"/>
                            <a:t>Kelner</a:t>
                          </a:r>
                          <a:r>
                            <a:rPr lang="en-US" baseline="0" dirty="0" smtClean="0"/>
                            <a:t>-</a:t>
                          </a:r>
                          <a:r>
                            <a:rPr lang="en-US" baseline="0" dirty="0" err="1" smtClean="0"/>
                            <a:t>Steurer</a:t>
                          </a:r>
                          <a:r>
                            <a:rPr lang="en-US" baseline="0" dirty="0" smtClean="0"/>
                            <a:t>]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8132" t="-475000" r="-10659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baseline="0" dirty="0" smtClean="0"/>
                            <a:t>Hierarchy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(recovery version)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57699"/>
                  </p:ext>
                </p:extLst>
              </p:nvPr>
            </p:nvGraphicFramePr>
            <p:xfrm>
              <a:off x="657224" y="1535546"/>
              <a:ext cx="7858126" cy="4169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588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441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2988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algn="ctr"/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  <a:endParaRPr lang="en-US" sz="18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0745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200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unless greater sparsity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44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[Qu-Sun-Wright]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1/4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2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  <m:d>
                                          <m:dPr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B w="12700" cmpd="sng"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Alternating Minimization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75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-Zhou,</a:t>
                          </a:r>
                          <a:r>
                            <a:rPr lang="en-US" baseline="0" dirty="0" smtClean="0"/>
                            <a:t> Barak-</a:t>
                          </a:r>
                          <a:r>
                            <a:rPr lang="en-US" baseline="0" dirty="0" err="1" smtClean="0"/>
                            <a:t>Kelner</a:t>
                          </a:r>
                          <a:r>
                            <a:rPr lang="en-US" baseline="0" dirty="0" smtClean="0"/>
                            <a:t>-</a:t>
                          </a:r>
                          <a:r>
                            <a:rPr lang="en-US" baseline="0" dirty="0" err="1" smtClean="0"/>
                            <a:t>Steurer</a:t>
                          </a:r>
                          <a:r>
                            <a:rPr lang="en-US" baseline="0" dirty="0" smtClean="0"/>
                            <a:t>]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baseline="0" dirty="0" smtClean="0"/>
                            <a:t>Hierarchy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57699"/>
                  </p:ext>
                </p:extLst>
              </p:nvPr>
            </p:nvGraphicFramePr>
            <p:xfrm>
              <a:off x="657224" y="1535546"/>
              <a:ext cx="7858126" cy="4169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55103"/>
                    <a:gridCol w="1658872"/>
                    <a:gridCol w="1744151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Authors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Subspace Dimension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Technique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-Wang-Wright, </a:t>
                          </a:r>
                          <a:r>
                            <a:rPr lang="en-US" dirty="0" err="1" smtClean="0"/>
                            <a:t>Demanet</a:t>
                          </a:r>
                          <a:r>
                            <a:rPr lang="en-US" dirty="0" smtClean="0"/>
                            <a:t>-Hand]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68750" r="-106593" b="-26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Linear Programming</a:t>
                          </a:r>
                        </a:p>
                      </a:txBody>
                      <a:tcPr/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Folklore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8132" t="-167702" r="-106593" b="-162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Semidefinite Programming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8509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[Qu-Sun-Wright]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mpd="sng">
                          <a:noFill/>
                        </a:lnB>
                        <a:blipFill rotWithShape="0">
                          <a:blip r:embed="rId3"/>
                          <a:stretch>
                            <a:fillRect l="-268132" t="-310072" r="-106593" b="-87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Alternating Minimization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27523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-Zhou,</a:t>
                          </a:r>
                          <a:r>
                            <a:rPr lang="en-US" baseline="0" dirty="0" smtClean="0"/>
                            <a:t> Barak-</a:t>
                          </a:r>
                          <a:r>
                            <a:rPr lang="en-US" baseline="0" dirty="0" err="1" smtClean="0"/>
                            <a:t>Kelner</a:t>
                          </a:r>
                          <a:r>
                            <a:rPr lang="en-US" baseline="0" dirty="0" smtClean="0"/>
                            <a:t>-</a:t>
                          </a:r>
                          <a:r>
                            <a:rPr lang="en-US" baseline="0" dirty="0" err="1" smtClean="0"/>
                            <a:t>Steurer</a:t>
                          </a:r>
                          <a:r>
                            <a:rPr lang="en-US" baseline="0" dirty="0" smtClean="0"/>
                            <a:t>]</a:t>
                          </a:r>
                          <a:endParaRPr lang="en-US" dirty="0"/>
                        </a:p>
                      </a:txBody>
                      <a:tcPr>
                        <a:lnR w="12700" cmpd="sng">
                          <a:noFill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68132" t="-475000" r="-10659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SoS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baseline="0" dirty="0" smtClean="0"/>
                            <a:t>Hierarchy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Rounded Rectangle 3"/>
          <p:cNvSpPr/>
          <p:nvPr/>
        </p:nvSpPr>
        <p:spPr>
          <a:xfrm>
            <a:off x="706582" y="2244436"/>
            <a:ext cx="7647709" cy="2639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All require polynomial loss in sparsity or subspace dimension or both, compared with </a:t>
            </a:r>
            <a:r>
              <a:rPr lang="en-US" sz="4000" dirty="0" err="1" smtClean="0">
                <a:solidFill>
                  <a:schemeClr val="tx1"/>
                </a:solidFill>
              </a:rPr>
              <a:t>SoS</a:t>
            </a:r>
            <a:r>
              <a:rPr lang="en-US" sz="4000" dirty="0" smtClean="0">
                <a:solidFill>
                  <a:schemeClr val="tx1"/>
                </a:solidFill>
              </a:rPr>
              <a:t>.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Sum-of-Squares (and </a:t>
            </a:r>
            <a:r>
              <a:rPr lang="en-US" dirty="0" err="1" smtClean="0"/>
              <a:t>SoS</a:t>
            </a:r>
            <a:r>
              <a:rPr lang="en-US" dirty="0" smtClean="0"/>
              <a:t>-inspired)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371865"/>
                  </p:ext>
                </p:extLst>
              </p:nvPr>
            </p:nvGraphicFramePr>
            <p:xfrm>
              <a:off x="717691" y="2863965"/>
              <a:ext cx="78867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4371865"/>
                  </p:ext>
                </p:extLst>
              </p:nvPr>
            </p:nvGraphicFramePr>
            <p:xfrm>
              <a:off x="717691" y="2863965"/>
              <a:ext cx="7886700" cy="101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1"/>
                          <a:stretch>
                            <a:fillRect l="-356" t="-62264" r="-362278" b="-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From now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blipFill rotWithShape="0">
                <a:blip r:embed="rId12"/>
                <a:stretch>
                  <a:fillRect l="-4255" t="-18750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9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Sum-of-Squares (and </a:t>
            </a:r>
            <a:r>
              <a:rPr lang="en-US" dirty="0" err="1" smtClean="0"/>
              <a:t>SoS</a:t>
            </a:r>
            <a:r>
              <a:rPr lang="en-US" dirty="0" smtClean="0"/>
              <a:t>-inspired)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881433"/>
                  </p:ext>
                </p:extLst>
              </p:nvPr>
            </p:nvGraphicFramePr>
            <p:xfrm>
              <a:off x="717691" y="2863965"/>
              <a:ext cx="7886700" cy="13834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881433"/>
                  </p:ext>
                </p:extLst>
              </p:nvPr>
            </p:nvGraphicFramePr>
            <p:xfrm>
              <a:off x="717691" y="2863965"/>
              <a:ext cx="7886700" cy="13834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62264" r="-362278" b="-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281967" r="-362278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From now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blipFill rotWithShape="0">
                <a:blip r:embed="rId4"/>
                <a:stretch>
                  <a:fillRect l="-4255" t="-18750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8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Sum-of-Squares (and </a:t>
            </a:r>
            <a:r>
              <a:rPr lang="en-US" dirty="0" err="1" smtClean="0"/>
              <a:t>SoS</a:t>
            </a:r>
            <a:r>
              <a:rPr lang="en-US" dirty="0" smtClean="0"/>
              <a:t>-inspired)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784959"/>
                  </p:ext>
                </p:extLst>
              </p:nvPr>
            </p:nvGraphicFramePr>
            <p:xfrm>
              <a:off x="717691" y="2863965"/>
              <a:ext cx="7886700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784959"/>
                  </p:ext>
                </p:extLst>
              </p:nvPr>
            </p:nvGraphicFramePr>
            <p:xfrm>
              <a:off x="717691" y="2863965"/>
              <a:ext cx="7886700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62264" r="-362278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163810" r="-36227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From now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blipFill rotWithShape="0">
                <a:blip r:embed="rId4"/>
                <a:stretch>
                  <a:fillRect l="-4255" t="-18750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Algorithms, Hierarchies, and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628650" y="2084116"/>
                <a:ext cx="7536776" cy="17688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Big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convex programs: e.g.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variables.</a:t>
                </a:r>
              </a:p>
              <a:p>
                <a:endParaRPr lang="en-US" sz="2400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Are these algorithms “purely theoretical” or can their running times be improved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?</a:t>
                </a:r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84116"/>
                <a:ext cx="7536776" cy="1768853"/>
              </a:xfrm>
              <a:prstGeom prst="roundRect">
                <a:avLst/>
              </a:prstGeom>
              <a:blipFill>
                <a:blip r:embed="rId3"/>
                <a:stretch>
                  <a:fillRect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90136" y="3993864"/>
            <a:ext cx="7613805" cy="2613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This </a:t>
            </a:r>
            <a:r>
              <a:rPr lang="en-US" sz="2400" dirty="0" smtClean="0">
                <a:solidFill>
                  <a:schemeClr val="tx1"/>
                </a:solidFill>
              </a:rPr>
              <a:t>work: fast spectral algorithms with matching guarantees for planted problems.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Use eigenvectors of matrix polynomials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Sum-of-Squares (and </a:t>
            </a:r>
            <a:r>
              <a:rPr lang="en-US" dirty="0" err="1" smtClean="0"/>
              <a:t>SoS</a:t>
            </a:r>
            <a:r>
              <a:rPr lang="en-US" dirty="0" smtClean="0"/>
              <a:t>-inspired)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30618"/>
                  </p:ext>
                </p:extLst>
              </p:nvPr>
            </p:nvGraphicFramePr>
            <p:xfrm>
              <a:off x="717691" y="2863965"/>
              <a:ext cx="7886700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30618"/>
                  </p:ext>
                </p:extLst>
              </p:nvPr>
            </p:nvGraphicFramePr>
            <p:xfrm>
              <a:off x="717691" y="2863965"/>
              <a:ext cx="7886700" cy="165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6" t="-62264" r="-362278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56" t="-163810" r="-36227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From now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blipFill rotWithShape="0">
                <a:blip r:embed="rId6"/>
                <a:stretch>
                  <a:fillRect l="-4255" t="-18750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9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Sum-of-Squares (and </a:t>
            </a:r>
            <a:r>
              <a:rPr lang="en-US" dirty="0" err="1" smtClean="0"/>
              <a:t>SoS</a:t>
            </a:r>
            <a:r>
              <a:rPr lang="en-US" dirty="0" smtClean="0"/>
              <a:t>-inspired)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2543972"/>
                  </p:ext>
                </p:extLst>
              </p:nvPr>
            </p:nvGraphicFramePr>
            <p:xfrm>
              <a:off x="717691" y="2863965"/>
              <a:ext cx="788670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2543972"/>
                  </p:ext>
                </p:extLst>
              </p:nvPr>
            </p:nvGraphicFramePr>
            <p:xfrm>
              <a:off x="717691" y="2863965"/>
              <a:ext cx="7886700" cy="202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56" t="-62264" r="-362278" b="-1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56" t="-163810" r="-362278" b="-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From now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blipFill rotWithShape="0">
                <a:blip r:embed="rId5"/>
                <a:stretch>
                  <a:fillRect l="-4255" t="-18750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717691" y="4516582"/>
            <a:ext cx="7886700" cy="3671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Running-time barrier from dimension of convex program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Sum-of-Squares (and </a:t>
            </a:r>
            <a:r>
              <a:rPr lang="en-US" dirty="0" err="1" smtClean="0"/>
              <a:t>SoS</a:t>
            </a:r>
            <a:r>
              <a:rPr lang="en-US" dirty="0" smtClean="0"/>
              <a:t>-inspired)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253818"/>
                  </p:ext>
                </p:extLst>
              </p:nvPr>
            </p:nvGraphicFramePr>
            <p:xfrm>
              <a:off x="717691" y="2863965"/>
              <a:ext cx="7886700" cy="2668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i.e. nearly-linear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253818"/>
                  </p:ext>
                </p:extLst>
              </p:nvPr>
            </p:nvGraphicFramePr>
            <p:xfrm>
              <a:off x="717691" y="2863965"/>
              <a:ext cx="7886700" cy="2668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62857" r="-362278" b="-2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161321" r="-362278" b="-17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1" dirty="0" smtClean="0"/>
                        </a:p>
                      </a:txBody>
                      <a:tcPr/>
                    </a:tc>
                  </a:tr>
                  <a:tr h="6468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318868" r="-36227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From now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010" y="1967344"/>
                <a:ext cx="4294061" cy="394339"/>
              </a:xfrm>
              <a:prstGeom prst="rect">
                <a:avLst/>
              </a:prstGeom>
              <a:blipFill rotWithShape="0">
                <a:blip r:embed="rId4"/>
                <a:stretch>
                  <a:fillRect l="-4255" t="-18750" b="-46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717691" y="4516582"/>
            <a:ext cx="7886700" cy="3671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Running-time barrier from dimension of convex program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48390" y="5379476"/>
            <a:ext cx="3531034" cy="1441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[Barak et al]’s Distinguishing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655113"/>
                  </p:ext>
                </p:extLst>
              </p:nvPr>
            </p:nvGraphicFramePr>
            <p:xfrm>
              <a:off x="628650" y="1824874"/>
              <a:ext cx="7886700" cy="2292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8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7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7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4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i.e. nearly-linear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0655113"/>
                  </p:ext>
                </p:extLst>
              </p:nvPr>
            </p:nvGraphicFramePr>
            <p:xfrm>
              <a:off x="628650" y="1824874"/>
              <a:ext cx="7886700" cy="2292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61905" r="-362278" b="-2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160377" r="-362278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  <a:tr h="6468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56" t="-260377" r="-36227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4454236"/>
                <a:ext cx="6994159" cy="593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 smtClean="0"/>
                  <a:t>Observation: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𝑚𝑎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for sparse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54236"/>
                <a:ext cx="6994159" cy="593689"/>
              </a:xfrm>
              <a:prstGeom prst="rect">
                <a:avLst/>
              </a:prstGeom>
              <a:blipFill rotWithShape="0">
                <a:blip r:embed="rId4"/>
                <a:stretch>
                  <a:fillRect l="-2616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50" y="5379476"/>
                <a:ext cx="7777450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1" dirty="0" smtClean="0"/>
                  <a:t>[Barak et al]: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𝐒𝐨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random</m:t>
                                </m:r>
                              </m:sub>
                            </m:sSub>
                          </m:sub>
                        </m:sSub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for sparse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79476"/>
                <a:ext cx="7777450" cy="653128"/>
              </a:xfrm>
              <a:prstGeom prst="rect">
                <a:avLst/>
              </a:prstGeom>
              <a:blipFill rotWithShape="0">
                <a:blip r:embed="rId6"/>
                <a:stretch>
                  <a:fillRect l="-2351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1834" y="6112423"/>
                <a:ext cx="3204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SDP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matrices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34" y="6112423"/>
                <a:ext cx="320414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852" t="-10667" r="-209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9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/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Using Dual Certificate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 r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228" y="1668166"/>
                <a:ext cx="7521542" cy="829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𝐒𝐨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sub>
                          </m:sSub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𝑟𝑎𝑛𝑑𝑜𝑚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1668166"/>
                <a:ext cx="7521542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1228" y="2853910"/>
                <a:ext cx="7521542" cy="7563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300" dirty="0" smtClean="0"/>
                  <a:t>Dual: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 ×</m:t>
                        </m:r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300" dirty="0"/>
                  <a:t> so that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⊗2</m:t>
                            </m:r>
                          </m:sup>
                        </m:s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⊗2</m:t>
                            </m:r>
                          </m:sup>
                        </m:sSup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2300" dirty="0"/>
              </a:p>
              <a:p>
                <a:r>
                  <a:rPr lang="en-US" sz="23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(remember that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sz="23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3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3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3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2853910"/>
                <a:ext cx="7521542" cy="756361"/>
              </a:xfrm>
              <a:prstGeom prst="rect">
                <a:avLst/>
              </a:prstGeom>
              <a:blipFill rotWithShape="0">
                <a:blip r:embed="rId5"/>
                <a:stretch>
                  <a:fillRect l="-2350" t="-5645" b="-23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1228" y="4135173"/>
                <a:ext cx="7521542" cy="8527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sz="2400" b="1" dirty="0" smtClean="0"/>
                  <a:t> makes </a:t>
                </a:r>
                <a:r>
                  <a:rPr lang="en-US" sz="2400" b="1" dirty="0" err="1" smtClean="0"/>
                  <a:t>SoS</a:t>
                </a:r>
                <a:r>
                  <a:rPr lang="en-US" sz="2400" b="1" dirty="0" smtClean="0"/>
                  <a:t> the champion</a:t>
                </a:r>
              </a:p>
              <a:p>
                <a:pPr algn="ctr"/>
                <a:r>
                  <a:rPr lang="en-US" sz="2400" dirty="0" smtClean="0"/>
                  <a:t>High dimension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access high-degree polynomial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4135173"/>
                <a:ext cx="7521542" cy="852798"/>
              </a:xfrm>
              <a:prstGeom prst="rect">
                <a:avLst/>
              </a:prstGeom>
              <a:blipFill rotWithShape="0">
                <a:blip r:embed="rId6"/>
                <a:stretch>
                  <a:fillRect t="-285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4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058973"/>
                  </p:ext>
                </p:extLst>
              </p:nvPr>
            </p:nvGraphicFramePr>
            <p:xfrm>
              <a:off x="681598" y="2218378"/>
              <a:ext cx="7886700" cy="2292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8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7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7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A9D18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4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i.e. nearly-linear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6058973"/>
                  </p:ext>
                </p:extLst>
              </p:nvPr>
            </p:nvGraphicFramePr>
            <p:xfrm>
              <a:off x="681598" y="2218378"/>
              <a:ext cx="7886700" cy="2292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56" t="-61321" r="-362278" b="-2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56" t="-162857" r="-362278" b="-1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A9D18E"/>
                        </a:solidFill>
                      </a:tcPr>
                    </a:tc>
                  </a:tr>
                  <a:tr h="6468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2"/>
                          <a:stretch>
                            <a:fillRect l="-356" t="-257944" r="-362278" b="-14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14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Structure of the Dual Cert.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14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11228" y="1668166"/>
                <a:ext cx="7521542" cy="17022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400" b="1" dirty="0" smtClean="0"/>
                  <a:t>Computing </a:t>
                </a:r>
                <a:r>
                  <a:rPr lang="en-US" sz="2400" b="1" dirty="0" err="1" smtClean="0"/>
                  <a:t>Direc</a:t>
                </a:r>
                <a:r>
                  <a:rPr lang="en-US" sz="2400" b="1" dirty="0"/>
                  <a:t>t</a:t>
                </a:r>
                <a:r>
                  <a:rPr lang="en-US" sz="2400" b="1" dirty="0" smtClean="0"/>
                  <a:t>ly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US" sz="2400" b="1" dirty="0" smtClean="0"/>
              </a:p>
              <a:p>
                <a:endParaRPr lang="en-US" sz="2400" b="0" dirty="0" smtClean="0"/>
              </a:p>
              <a:p>
                <a:r>
                  <a:rPr lang="en-US" sz="2400" b="0" dirty="0" smtClean="0"/>
                  <a:t>(1)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i="1" dirty="0" smtClean="0"/>
                  <a:t>explicit</a:t>
                </a:r>
                <a:r>
                  <a:rPr lang="en-US" sz="2400" dirty="0" smtClean="0"/>
                  <a:t>: matrix-vector multiply in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𝑟𝑎𝑛𝑑𝑜𝑚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𝑝𝑙𝑎𝑛𝑡𝑒𝑑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1668166"/>
                <a:ext cx="7521542" cy="1702261"/>
              </a:xfrm>
              <a:prstGeom prst="rect">
                <a:avLst/>
              </a:prstGeom>
              <a:blipFill rotWithShape="0">
                <a:blip r:embed="rId15"/>
                <a:stretch>
                  <a:fillRect l="-2431" t="-5735" b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228" y="3837583"/>
                <a:ext cx="7521542" cy="11144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300" b="1" dirty="0" smtClean="0">
                    <a:solidFill>
                      <a:schemeClr val="tx1"/>
                    </a:solidFill>
                  </a:rPr>
                  <a:t>Lemma</a:t>
                </a:r>
                <a:r>
                  <a:rPr lang="en-US" sz="2300" dirty="0" smtClean="0">
                    <a:solidFill>
                      <a:schemeClr val="tx1"/>
                    </a:solidFill>
                  </a:rPr>
                  <a:t>: With high probability,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𝑝𝑙𝑎𝑛𝑡𝑒𝑑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:r>
                  <a:rPr lang="en-US" sz="2300" dirty="0"/>
                  <a:t>w</a:t>
                </a:r>
                <a:r>
                  <a:rPr lang="en-US" sz="2300" dirty="0" smtClean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is unit,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3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.</a:t>
                </a:r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3837583"/>
                <a:ext cx="7521542" cy="1114472"/>
              </a:xfrm>
              <a:prstGeom prst="rect">
                <a:avLst/>
              </a:prstGeom>
              <a:blipFill rotWithShape="0">
                <a:blip r:embed="rId16"/>
                <a:stretch>
                  <a:fillRect l="-2350" t="-8242" b="-8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1228" y="5398144"/>
                <a:ext cx="7521542" cy="8595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/>
                  <a:t> is a random matrix depending on randomness in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𝑝𝑙𝑎𝑛𝑡𝑒𝑑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5398144"/>
                <a:ext cx="7521542" cy="859531"/>
              </a:xfrm>
              <a:prstGeom prst="rect">
                <a:avLst/>
              </a:prstGeom>
              <a:blipFill rotWithShape="0">
                <a:blip r:embed="rId17"/>
                <a:stretch>
                  <a:fillRect l="-1216" t="-567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9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137486"/>
                  </p:ext>
                </p:extLst>
              </p:nvPr>
            </p:nvGraphicFramePr>
            <p:xfrm>
              <a:off x="681598" y="2218378"/>
              <a:ext cx="7886700" cy="2292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32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106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842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7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𝑝𝑜𝑙𝑦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789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4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 smtClean="0"/>
                            <a:t> i.e. nearly-linear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C5E0B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A9D1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A9D18E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3137486"/>
                  </p:ext>
                </p:extLst>
              </p:nvPr>
            </p:nvGraphicFramePr>
            <p:xfrm>
              <a:off x="681598" y="2218378"/>
              <a:ext cx="7886700" cy="22927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2768"/>
                    <a:gridCol w="4163291"/>
                    <a:gridCol w="2010641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Running 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Distinguishing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61321" r="-362278" b="-2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]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162857" r="-362278" b="-1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[Barak-</a:t>
                          </a:r>
                          <a:r>
                            <a:rPr lang="en-US" dirty="0" err="1" smtClean="0"/>
                            <a:t>Brandao</a:t>
                          </a:r>
                          <a:r>
                            <a:rPr lang="en-US" dirty="0" smtClean="0"/>
                            <a:t>-Harrow-</a:t>
                          </a:r>
                          <a:r>
                            <a:rPr lang="en-US" dirty="0" err="1" smtClean="0"/>
                            <a:t>Kelner</a:t>
                          </a:r>
                          <a:r>
                            <a:rPr lang="en-US" dirty="0" smtClean="0"/>
                            <a:t>-</a:t>
                          </a:r>
                          <a:r>
                            <a:rPr lang="en-US" dirty="0" err="1" smtClean="0"/>
                            <a:t>Steurer</a:t>
                          </a:r>
                          <a:r>
                            <a:rPr lang="en-US" dirty="0" smtClean="0"/>
                            <a:t>-Zhou]</a:t>
                          </a:r>
                          <a:r>
                            <a:rPr lang="en-US" baseline="0" dirty="0" smtClean="0"/>
                            <a:t> (implicit)</a:t>
                          </a:r>
                          <a:endParaRPr lang="en-US" dirty="0" smtClean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</a:tr>
                  <a:tr h="6468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56" t="-257944" r="-362278" b="-14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A9D18E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This work</a:t>
                          </a:r>
                        </a:p>
                      </a:txBody>
                      <a:tcPr>
                        <a:solidFill>
                          <a:srgbClr val="A9D18E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744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(Breaking) The Dimension Barrier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228" y="3094633"/>
                <a:ext cx="7521542" cy="12902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300" b="1" dirty="0" smtClean="0">
                    <a:solidFill>
                      <a:schemeClr val="tx1"/>
                    </a:solidFill>
                  </a:rPr>
                  <a:t>High-</a:t>
                </a:r>
                <a:r>
                  <a:rPr lang="en-US" sz="2300" b="1" dirty="0"/>
                  <a:t>D</a:t>
                </a:r>
                <a:r>
                  <a:rPr lang="en-US" sz="2300" b="1" dirty="0" smtClean="0">
                    <a:solidFill>
                      <a:schemeClr val="tx1"/>
                    </a:solidFill>
                  </a:rPr>
                  <a:t>egree but </a:t>
                </a:r>
                <a:r>
                  <a:rPr lang="en-US" sz="2300" b="1" i="1" dirty="0"/>
                  <a:t>L</a:t>
                </a:r>
                <a:r>
                  <a:rPr lang="en-US" sz="2300" b="1" i="1" dirty="0" smtClean="0">
                    <a:solidFill>
                      <a:schemeClr val="tx1"/>
                    </a:solidFill>
                  </a:rPr>
                  <a:t>ower </a:t>
                </a:r>
                <a:r>
                  <a:rPr lang="en-US" sz="2300" b="1" i="1" dirty="0"/>
                  <a:t>D</a:t>
                </a:r>
                <a:r>
                  <a:rPr lang="en-US" sz="2300" b="1" i="1" dirty="0" smtClean="0">
                    <a:solidFill>
                      <a:schemeClr val="tx1"/>
                    </a:solidFill>
                  </a:rPr>
                  <a:t>imension</a:t>
                </a:r>
                <a:endParaRPr lang="en-US" sz="23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𝑝𝑙𝑎𝑛𝑡𝑒𝑑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𝑝𝑙𝑎𝑛𝑡𝑒𝑑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3094633"/>
                <a:ext cx="7521542" cy="1290225"/>
              </a:xfrm>
              <a:prstGeom prst="rect">
                <a:avLst/>
              </a:prstGeom>
              <a:blipFill rotWithShape="0">
                <a:blip r:embed="rId3"/>
                <a:stretch>
                  <a:fillRect t="-7109" b="-7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1228" y="1849173"/>
                <a:ext cx="7521542" cy="8527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bSup>
                  </m:oMath>
                </a14:m>
                <a:r>
                  <a:rPr lang="en-US" sz="2400" b="1" dirty="0" smtClean="0"/>
                  <a:t> makes </a:t>
                </a:r>
                <a:r>
                  <a:rPr lang="en-US" sz="2400" b="1" dirty="0" err="1" smtClean="0"/>
                  <a:t>SoS</a:t>
                </a:r>
                <a:r>
                  <a:rPr lang="en-US" sz="2400" b="1" dirty="0" smtClean="0"/>
                  <a:t> the champion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 access high-degree polynomial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1849173"/>
                <a:ext cx="7521542" cy="852798"/>
              </a:xfrm>
              <a:prstGeom prst="rect">
                <a:avLst/>
              </a:prstGeom>
              <a:blipFill rotWithShape="0">
                <a:blip r:embed="rId4"/>
                <a:stretch>
                  <a:fillRect t="-285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228" y="4878983"/>
                <a:ext cx="7521542" cy="11512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𝑷𝒂𝒓𝒕𝒊𝒂𝒍𝑻𝒓𝒂𝒄𝒆</m:t>
                      </m:r>
                      <m:r>
                        <a:rPr lang="en-US" sz="2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3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  <m:r>
                        <a:rPr lang="en-US" sz="23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3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𝐦𝐚𝐭𝐫𝐢𝐜𝐞𝐬</m:t>
                          </m:r>
                        </m:e>
                      </m:d>
                    </m:oMath>
                  </m:oMathPara>
                </a14:m>
                <a:endParaRPr lang="en-US" sz="23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𝑃𝑎𝑟𝑡𝑖𝑎𝑙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𝑇𝑟𝑎𝑐𝑒</m:t>
                      </m:r>
                      <m:d>
                        <m:d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r>
                                    <a:rPr lang="en-US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300" b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>
                          <a:latin typeface="Cambria Math" panose="02040503050406030204" pitchFamily="18" charset="0"/>
                        </a:rPr>
                        <m:t>𝑃𝑎𝑟𝑡𝑖𝑎𝑙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𝑇𝑟𝑎𝑐𝑒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4878983"/>
                <a:ext cx="7521542" cy="1151277"/>
              </a:xfrm>
              <a:prstGeom prst="rect">
                <a:avLst/>
              </a:prstGeom>
              <a:blipFill rotWithShape="0">
                <a:blip r:embed="rId5"/>
                <a:stretch>
                  <a:fillRect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nimBg="1"/>
      <p:bldP spid="6" grpId="0" animBg="1"/>
      <p:bldP spid="8" grpId="0" build="p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(Breaking) The Dimension Barrier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228" y="1690689"/>
                <a:ext cx="7521542" cy="12902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300" b="1" dirty="0" smtClean="0">
                    <a:solidFill>
                      <a:schemeClr val="tx1"/>
                    </a:solidFill>
                  </a:rPr>
                  <a:t>High-</a:t>
                </a:r>
                <a:r>
                  <a:rPr lang="en-US" sz="2300" b="1" dirty="0"/>
                  <a:t>D</a:t>
                </a:r>
                <a:r>
                  <a:rPr lang="en-US" sz="2300" b="1" dirty="0" smtClean="0">
                    <a:solidFill>
                      <a:schemeClr val="tx1"/>
                    </a:solidFill>
                  </a:rPr>
                  <a:t>egree but </a:t>
                </a:r>
                <a:r>
                  <a:rPr lang="en-US" sz="2300" b="1" i="1" dirty="0"/>
                  <a:t>L</a:t>
                </a:r>
                <a:r>
                  <a:rPr lang="en-US" sz="2300" b="1" i="1" dirty="0" smtClean="0">
                    <a:solidFill>
                      <a:schemeClr val="tx1"/>
                    </a:solidFill>
                  </a:rPr>
                  <a:t>ower </a:t>
                </a:r>
                <a:r>
                  <a:rPr lang="en-US" sz="2300" b="1" i="1" dirty="0"/>
                  <a:t>D</a:t>
                </a:r>
                <a:r>
                  <a:rPr lang="en-US" sz="2300" b="1" i="1" dirty="0" smtClean="0">
                    <a:solidFill>
                      <a:schemeClr val="tx1"/>
                    </a:solidFill>
                  </a:rPr>
                  <a:t>imension</a:t>
                </a:r>
                <a:endParaRPr lang="en-US" sz="23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𝑝𝑙𝑎𝑛𝑡𝑒𝑑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𝑇𝑟𝑎𝑐𝑒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𝑝𝑙𝑎𝑛𝑡𝑒𝑑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1690689"/>
                <a:ext cx="7521542" cy="1290225"/>
              </a:xfrm>
              <a:prstGeom prst="rect">
                <a:avLst/>
              </a:prstGeom>
              <a:blipFill rotWithShape="0">
                <a:blip r:embed="rId3"/>
                <a:stretch>
                  <a:fillRect t="-7075" b="-7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1228" y="3384430"/>
                <a:ext cx="7521542" cy="7502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 smtClean="0"/>
                  <a:t>Compute top eigenvector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?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Yes,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a nice function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𝑃𝑎𝑟𝑡𝑖𝑎𝑙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𝑇𝑟𝑎𝑐𝑒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linear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3384430"/>
                <a:ext cx="7521542" cy="750270"/>
              </a:xfrm>
              <a:prstGeom prst="rect">
                <a:avLst/>
              </a:prstGeom>
              <a:blipFill rotWithShape="0">
                <a:blip r:embed="rId4"/>
                <a:stretch>
                  <a:fillRect l="-2431" t="-10569" r="-2107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1228" y="4538216"/>
                <a:ext cx="7521542" cy="11120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 smtClean="0"/>
                  <a:t>Does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>
                    <a:sym typeface="Wingdings" panose="05000000000000000000" pitchFamily="2" charset="2"/>
                  </a:rPr>
                  <a:t>   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𝑷𝒂𝒓𝒕𝒊𝒂𝒍𝑻𝒓𝒂𝒄𝒆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‖≪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/>
                  <a:t> ?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Yes,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random enough.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Related: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uniform has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4538216"/>
                <a:ext cx="7521542" cy="1112099"/>
              </a:xfrm>
              <a:prstGeom prst="rect">
                <a:avLst/>
              </a:prstGeom>
              <a:blipFill rotWithShape="0">
                <a:blip r:embed="rId5"/>
                <a:stretch>
                  <a:fillRect l="-2431" t="-8743" b="-15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6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Algorithms, Hierarchies, and 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628650" y="2084116"/>
                <a:ext cx="7536776" cy="17688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Big </a:t>
                </a:r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convex programs: e.g.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10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variables.</a:t>
                </a:r>
              </a:p>
              <a:p>
                <a:endParaRPr lang="en-US" sz="2400" dirty="0" smtClean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</a:rPr>
                  <a:t>Are these algorithms “purely theoretical” or can their running times be improved</a:t>
                </a:r>
                <a:r>
                  <a:rPr lang="en-US" sz="24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?</a:t>
                </a:r>
                <a:endParaRPr lang="en-US" sz="2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84116"/>
                <a:ext cx="7536776" cy="1768853"/>
              </a:xfrm>
              <a:prstGeom prst="roundRect">
                <a:avLst/>
              </a:prstGeom>
              <a:blipFill>
                <a:blip r:embed="rId3"/>
                <a:stretch>
                  <a:fillRect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90136" y="3993864"/>
            <a:ext cx="7613805" cy="26131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This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work: fast spectral algorithms with matching guarantees for planted problems.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61863" y="4157523"/>
            <a:ext cx="4105456" cy="2372517"/>
            <a:chOff x="3047967" y="1358847"/>
            <a:chExt cx="5828338" cy="4410800"/>
          </a:xfrm>
        </p:grpSpPr>
        <p:sp>
          <p:nvSpPr>
            <p:cNvPr id="10" name="Rounded Rectangle 9"/>
            <p:cNvSpPr/>
            <p:nvPr/>
          </p:nvSpPr>
          <p:spPr>
            <a:xfrm>
              <a:off x="3440190" y="4834283"/>
              <a:ext cx="2545143" cy="935364"/>
            </a:xfrm>
            <a:prstGeom prst="round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SDP Relaxation</a:t>
              </a:r>
              <a:endParaRPr lang="en-US" dirty="0"/>
            </a:p>
          </p:txBody>
        </p:sp>
        <p:sp>
          <p:nvSpPr>
            <p:cNvPr id="11" name="Cloud 10"/>
            <p:cNvSpPr/>
            <p:nvPr/>
          </p:nvSpPr>
          <p:spPr>
            <a:xfrm>
              <a:off x="5408050" y="1358847"/>
              <a:ext cx="3468255" cy="2071982"/>
            </a:xfrm>
            <a:prstGeom prst="cloud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HUGE</a:t>
              </a:r>
              <a:r>
                <a:rPr lang="en-US" sz="1600" dirty="0" smtClean="0"/>
                <a:t>, </a:t>
              </a:r>
              <a:r>
                <a:rPr lang="en-US" sz="1600" b="1" dirty="0" smtClean="0"/>
                <a:t>accurate</a:t>
              </a:r>
              <a:r>
                <a:rPr lang="en-US" sz="1600" dirty="0" smtClean="0"/>
                <a:t> SDP Relaxation</a:t>
              </a:r>
              <a:endParaRPr lang="en-US" sz="16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410019" y="2773453"/>
              <a:ext cx="1523644" cy="2415270"/>
              <a:chOff x="3467924" y="1829474"/>
              <a:chExt cx="2187349" cy="2800359"/>
            </a:xfrm>
          </p:grpSpPr>
          <p:sp>
            <p:nvSpPr>
              <p:cNvPr id="18" name="Can 17"/>
              <p:cNvSpPr/>
              <p:nvPr/>
            </p:nvSpPr>
            <p:spPr>
              <a:xfrm rot="1570937">
                <a:off x="4257746" y="1829474"/>
                <a:ext cx="90311" cy="2664177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an 18"/>
              <p:cNvSpPr/>
              <p:nvPr/>
            </p:nvSpPr>
            <p:spPr>
              <a:xfrm rot="1570937">
                <a:off x="4870208" y="1965657"/>
                <a:ext cx="95955" cy="266417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an 19"/>
              <p:cNvSpPr/>
              <p:nvPr/>
            </p:nvSpPr>
            <p:spPr>
              <a:xfrm rot="6000000">
                <a:off x="4958960" y="2053529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an 20"/>
              <p:cNvSpPr/>
              <p:nvPr/>
            </p:nvSpPr>
            <p:spPr>
              <a:xfrm rot="6000000">
                <a:off x="4704992" y="2403192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an 21"/>
              <p:cNvSpPr/>
              <p:nvPr/>
            </p:nvSpPr>
            <p:spPr>
              <a:xfrm rot="6000000">
                <a:off x="4533070" y="2752855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an 22"/>
              <p:cNvSpPr/>
              <p:nvPr/>
            </p:nvSpPr>
            <p:spPr>
              <a:xfrm rot="6000000">
                <a:off x="4361149" y="3102517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an 23"/>
              <p:cNvSpPr/>
              <p:nvPr/>
            </p:nvSpPr>
            <p:spPr>
              <a:xfrm rot="6000000">
                <a:off x="4133764" y="3406701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an 24"/>
              <p:cNvSpPr/>
              <p:nvPr/>
            </p:nvSpPr>
            <p:spPr>
              <a:xfrm rot="6000000">
                <a:off x="5098237" y="1716213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an 25"/>
              <p:cNvSpPr/>
              <p:nvPr/>
            </p:nvSpPr>
            <p:spPr>
              <a:xfrm rot="6000000">
                <a:off x="3926888" y="3710884"/>
                <a:ext cx="98072" cy="10160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47967" y="4265145"/>
                  <a:ext cx="1250655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967" y="4265145"/>
                  <a:ext cx="1250655" cy="369331"/>
                </a:xfrm>
                <a:prstGeom prst="rect">
                  <a:avLst/>
                </a:prstGeom>
                <a:blipFill>
                  <a:blip r:embed="rId4"/>
                  <a:stretch>
                    <a:fillRect b="-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49968" y="4265145"/>
                  <a:ext cx="1250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968" y="4265145"/>
                  <a:ext cx="1250655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673816" y="3843347"/>
                  <a:ext cx="1250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816" y="3843347"/>
                  <a:ext cx="1250655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 rot="4557715">
                  <a:off x="5021849" y="3698065"/>
                  <a:ext cx="1250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557715">
                  <a:off x="5021849" y="3698065"/>
                  <a:ext cx="1250655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/>
          <p:nvPr/>
        </p:nvCxnSpPr>
        <p:spPr>
          <a:xfrm flipV="1">
            <a:off x="3681381" y="5715114"/>
            <a:ext cx="992730" cy="56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829345" y="4500266"/>
            <a:ext cx="2162333" cy="1778213"/>
            <a:chOff x="5474451" y="3681821"/>
            <a:chExt cx="1219562" cy="310449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880551" y="4643916"/>
              <a:ext cx="0" cy="20898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451" y="5235157"/>
                  <a:ext cx="546410" cy="805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5991486" y="4643916"/>
              <a:ext cx="702527" cy="21423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077906" y="3681821"/>
                  <a:ext cx="546410" cy="805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06" y="3681821"/>
                  <a:ext cx="546410" cy="805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rot="5400000">
              <a:off x="6334386" y="4087868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71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Recovering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1228" y="1690689"/>
                <a:ext cx="7521542" cy="17885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300" b="1" dirty="0" smtClean="0">
                    <a:solidFill>
                      <a:schemeClr val="tx1"/>
                    </a:solidFill>
                  </a:rPr>
                  <a:t>Algorithm</a:t>
                </a:r>
              </a:p>
              <a:p>
                <a:r>
                  <a:rPr lang="en-US" sz="2300" dirty="0" smtClean="0">
                    <a:solidFill>
                      <a:schemeClr val="tx1"/>
                    </a:solidFill>
                  </a:rPr>
                  <a:t>Input: subspace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3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3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 be </a:t>
                </a:r>
                <a:r>
                  <a:rPr lang="en-US" sz="2300" i="1" dirty="0" smtClean="0">
                    <a:solidFill>
                      <a:schemeClr val="tx1"/>
                    </a:solidFill>
                  </a:rPr>
                  <a:t>generators</a:t>
                </a:r>
                <a:r>
                  <a:rPr lang="en-US" sz="2300" dirty="0" smtClean="0">
                    <a:solidFill>
                      <a:schemeClr val="tx1"/>
                    </a:solidFill>
                  </a:rPr>
                  <a:t> (rows of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r>
                  <a:rPr lang="en-US" sz="2300" dirty="0" smtClean="0"/>
                  <a:t>Compute top eigenvector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300" dirty="0" smtClean="0"/>
                  <a:t>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300" dirty="0" smtClean="0"/>
                  <a:t>Output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3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8" y="1690689"/>
                <a:ext cx="7521542" cy="1788567"/>
              </a:xfrm>
              <a:prstGeom prst="rect">
                <a:avLst/>
              </a:prstGeom>
              <a:blipFill rotWithShape="0">
                <a:blip r:embed="rId4"/>
                <a:stretch>
                  <a:fillRect l="-2350" t="-510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11228" y="3910535"/>
            <a:ext cx="752154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tx1"/>
                </a:solidFill>
              </a:rPr>
              <a:t>The Recipe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(1) </a:t>
            </a:r>
            <a:r>
              <a:rPr lang="en-US" sz="2300" dirty="0" err="1" smtClean="0">
                <a:solidFill>
                  <a:schemeClr val="tx1"/>
                </a:solidFill>
              </a:rPr>
              <a:t>SoS</a:t>
            </a:r>
            <a:r>
              <a:rPr lang="en-US" sz="2300" dirty="0" smtClean="0">
                <a:solidFill>
                  <a:schemeClr val="tx1"/>
                </a:solidFill>
              </a:rPr>
              <a:t> algorithms (often) come with dual certificate constructions.</a:t>
            </a:r>
          </a:p>
          <a:p>
            <a:r>
              <a:rPr lang="en-US" sz="2300" dirty="0" smtClean="0"/>
              <a:t>(2) Explicitly compute spectrum of dual certificate.</a:t>
            </a:r>
          </a:p>
          <a:p>
            <a:r>
              <a:rPr lang="en-US" sz="2300" dirty="0" smtClean="0">
                <a:solidFill>
                  <a:schemeClr val="tx1"/>
                </a:solidFill>
              </a:rPr>
              <a:t>(3) Compress to lower dimensions using randomness to avoid losing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8948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38128</TotalTime>
  <Words>3585</Words>
  <Application>Microsoft Office PowerPoint</Application>
  <PresentationFormat>On-screen Show (4:3)</PresentationFormat>
  <Paragraphs>1113</Paragraphs>
  <Slides>90</Slides>
  <Notes>65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Wingdings</vt:lpstr>
      <vt:lpstr>Office Theme</vt:lpstr>
      <vt:lpstr>Fast Spectral Algorithms from Sum-of-Squares Proofs: Tensor Decomposition and Planted Sparse Vectors</vt:lpstr>
      <vt:lpstr>Competing Themes in Algorithms</vt:lpstr>
      <vt:lpstr>Competing Themes in Algorithms</vt:lpstr>
      <vt:lpstr>Algorithms, Hierarchies, and Running Time</vt:lpstr>
      <vt:lpstr>Algorithms, Hierarchies, and Running Time</vt:lpstr>
      <vt:lpstr>Algorithms, Hierarchies, and Running Time</vt:lpstr>
      <vt:lpstr>Algorithms, Hierarchies, and Running Time</vt:lpstr>
      <vt:lpstr>Algorithms, Hierarchies, and Running Time</vt:lpstr>
      <vt:lpstr>Algorithms, Hierarchies, and Running Time</vt:lpstr>
      <vt:lpstr>Results</vt:lpstr>
      <vt:lpstr>Results</vt:lpstr>
      <vt:lpstr>Results</vt:lpstr>
      <vt:lpstr>Results</vt:lpstr>
      <vt:lpstr>Results</vt:lpstr>
      <vt:lpstr>Planted Sparse Vector</vt:lpstr>
      <vt:lpstr>Planted Sparse Vector</vt:lpstr>
      <vt:lpstr>Results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Partial Trace</vt:lpstr>
      <vt:lpstr>Partial Trace</vt:lpstr>
      <vt:lpstr>Partial Trace</vt:lpstr>
      <vt:lpstr>Partial Trace</vt:lpstr>
      <vt:lpstr>Partial Trace</vt:lpstr>
      <vt:lpstr>Partial Trace</vt:lpstr>
      <vt:lpstr>Partial Trace</vt:lpstr>
      <vt:lpstr>Partial Trace</vt:lpstr>
      <vt:lpstr>Partial Trace</vt:lpstr>
      <vt:lpstr>Partial Trace</vt:lpstr>
      <vt:lpstr>The Speedup Recipe</vt:lpstr>
      <vt:lpstr>The Speedup Recipe</vt:lpstr>
      <vt:lpstr>The Speedup Recipe</vt:lpstr>
      <vt:lpstr>Resulting Algorithms are Simple and Spectral</vt:lpstr>
      <vt:lpstr>Resulting Algorithms are Simple and Spectral</vt:lpstr>
      <vt:lpstr>Resulting Algorithms are Simple and Spectral</vt:lpstr>
      <vt:lpstr>Resulting Algorithms are Simple and Spectral</vt:lpstr>
      <vt:lpstr>Resulting Algorithms are Simple and Spectral</vt:lpstr>
      <vt:lpstr>Conclusions</vt:lpstr>
      <vt:lpstr>The Resulting Algorithms are Simple and Spectral</vt:lpstr>
      <vt:lpstr>The Resulting Algorithms are Simple and Spectral</vt:lpstr>
      <vt:lpstr>The Resulting Algorithms are Simple and Spectral</vt:lpstr>
      <vt:lpstr>Contrast to Previous Speedup Approaches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Speedup Recipe</vt:lpstr>
      <vt:lpstr>The Resulting Algorithms are Simple and Spectral</vt:lpstr>
      <vt:lpstr>Thanks For Coming!</vt:lpstr>
      <vt:lpstr>Can We Use Previous Approaches to Speeding Up Relaxation-Based Algorithms? </vt:lpstr>
      <vt:lpstr>A Benchmark Problem: Planted Sparse Vector</vt:lpstr>
      <vt:lpstr>A Benchmark Problem: Planted Sparse Vector</vt:lpstr>
      <vt:lpstr>A Benchmark Problem: Planted Sparse Vector</vt:lpstr>
      <vt:lpstr>A Benchmark Problem: Planted Sparse Vector</vt:lpstr>
      <vt:lpstr>A Benchmark Problem: Planted Sparse Vector</vt:lpstr>
      <vt:lpstr>Previous Work (recovery version)</vt:lpstr>
      <vt:lpstr>Previous Work (recovery version)</vt:lpstr>
      <vt:lpstr>Previous Work (recovery version)</vt:lpstr>
      <vt:lpstr>Previous Work (recovery version)</vt:lpstr>
      <vt:lpstr>Previous Work (recovery version)</vt:lpstr>
      <vt:lpstr>Sum-of-Squares (and SoS-inspired) Algorithms</vt:lpstr>
      <vt:lpstr>Sum-of-Squares (and SoS-inspired) Algorithms</vt:lpstr>
      <vt:lpstr>Sum-of-Squares (and SoS-inspired) Algorithms</vt:lpstr>
      <vt:lpstr>Sum-of-Squares (and SoS-inspired) Algorithms</vt:lpstr>
      <vt:lpstr>Sum-of-Squares (and SoS-inspired) Algorithms</vt:lpstr>
      <vt:lpstr>Sum-of-Squares (and SoS-inspired) Algorithms</vt:lpstr>
      <vt:lpstr>[Barak et al]’s Distinguishing Algorithm</vt:lpstr>
      <vt:lpstr>Bound SoS_4 Using Dual Certificate</vt:lpstr>
      <vt:lpstr>PowerPoint Presentation</vt:lpstr>
      <vt:lpstr>Structure of the Dual Cert. M(V)</vt:lpstr>
      <vt:lpstr>PowerPoint Presentation</vt:lpstr>
      <vt:lpstr>(Breaking) The Dimension Barrier</vt:lpstr>
      <vt:lpstr>(Breaking) The Dimension Barrier</vt:lpstr>
      <vt:lpstr>Recovering v_0 in O ̃(nd)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Spectral Algorithms from Sum-of-Squares Proofs</dc:title>
  <dc:creator>Samuel Hopkins</dc:creator>
  <cp:lastModifiedBy>Sam Hopkins</cp:lastModifiedBy>
  <cp:revision>279</cp:revision>
  <cp:lastPrinted>2016-03-15T19:14:14Z</cp:lastPrinted>
  <dcterms:created xsi:type="dcterms:W3CDTF">2016-03-05T16:34:46Z</dcterms:created>
  <dcterms:modified xsi:type="dcterms:W3CDTF">2016-06-19T15:12:09Z</dcterms:modified>
</cp:coreProperties>
</file>