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7" r:id="rId2"/>
    <p:sldId id="264" r:id="rId3"/>
    <p:sldId id="258" r:id="rId4"/>
    <p:sldId id="299" r:id="rId5"/>
    <p:sldId id="300" r:id="rId6"/>
    <p:sldId id="302" r:id="rId7"/>
    <p:sldId id="263" r:id="rId8"/>
    <p:sldId id="265" r:id="rId9"/>
    <p:sldId id="266" r:id="rId10"/>
    <p:sldId id="303" r:id="rId11"/>
    <p:sldId id="304" r:id="rId12"/>
    <p:sldId id="267" r:id="rId13"/>
    <p:sldId id="268" r:id="rId14"/>
    <p:sldId id="271" r:id="rId15"/>
    <p:sldId id="305" r:id="rId16"/>
    <p:sldId id="272" r:id="rId17"/>
    <p:sldId id="295" r:id="rId18"/>
    <p:sldId id="296" r:id="rId19"/>
    <p:sldId id="298" r:id="rId20"/>
    <p:sldId id="276" r:id="rId21"/>
    <p:sldId id="274" r:id="rId22"/>
    <p:sldId id="275" r:id="rId23"/>
    <p:sldId id="277" r:id="rId24"/>
    <p:sldId id="278" r:id="rId25"/>
    <p:sldId id="282" r:id="rId26"/>
    <p:sldId id="283" r:id="rId27"/>
    <p:sldId id="29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C5FD"/>
    <a:srgbClr val="3A6695"/>
    <a:srgbClr val="134263"/>
    <a:srgbClr val="1E2B5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0" autoAdjust="0"/>
    <p:restoredTop sz="76629" autoAdjust="0"/>
  </p:normalViewPr>
  <p:slideViewPr>
    <p:cSldViewPr snapToGrid="0">
      <p:cViewPr>
        <p:scale>
          <a:sx n="66" d="100"/>
          <a:sy n="66" d="100"/>
        </p:scale>
        <p:origin x="-984" y="-27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pPr/>
              <a:t>2019/3/21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参数化方法是计算机图形学中处理三维表面模型的常用方法。</a:t>
            </a:r>
            <a:endParaRPr lang="en-US" altLang="zh-CN" dirty="0" smtClean="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那么怎样一种形状的表达和网络结构设计能够满足我们的需求并且支持我们显示的在损失函数中去表达表面连续的的要求。</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ShapeNet</a:t>
            </a:r>
            <a:r>
              <a:rPr lang="en-US" altLang="zh-CN" baseline="0" dirty="0" smtClean="0"/>
              <a:t> </a:t>
            </a:r>
            <a:r>
              <a:rPr lang="zh-CN" altLang="en-US" baseline="0" dirty="0" smtClean="0"/>
              <a:t>数据集包含</a:t>
            </a:r>
            <a:r>
              <a:rPr lang="en-US" altLang="zh-CN" baseline="0" dirty="0" smtClean="0"/>
              <a:t>55</a:t>
            </a:r>
            <a:r>
              <a:rPr lang="zh-CN" altLang="en-US" baseline="0" dirty="0" smtClean="0"/>
              <a:t>类不同物体的模型。</a:t>
            </a:r>
            <a:r>
              <a:rPr lang="zh-CN" altLang="en-US" baseline="0" dirty="0"/>
              <a:t>在</a:t>
            </a:r>
            <a:r>
              <a:rPr lang="zh-CN" altLang="en-US" baseline="0" dirty="0" smtClean="0"/>
              <a:t>这些模型的基础上采样生成点集作为</a:t>
            </a:r>
            <a:endParaRPr lang="en-US" altLang="zh-CN" baseline="0" dirty="0" smtClean="0"/>
          </a:p>
          <a:p>
            <a:r>
              <a:rPr lang="en-US" altLang="zh-CN" baseline="0" dirty="0" smtClean="0"/>
              <a:t>36622</a:t>
            </a:r>
            <a:r>
              <a:rPr lang="zh-CN" altLang="en-US" baseline="0" dirty="0" smtClean="0"/>
              <a:t>个模型为训练</a:t>
            </a:r>
            <a:endParaRPr lang="en-US" altLang="zh-CN" baseline="0" dirty="0" smtClean="0"/>
          </a:p>
          <a:p>
            <a:r>
              <a:rPr lang="en-US" altLang="zh-CN" baseline="0" dirty="0" smtClean="0"/>
              <a:t>5110</a:t>
            </a:r>
            <a:r>
              <a:rPr lang="zh-CN" altLang="en-US" baseline="0" dirty="0" smtClean="0"/>
              <a:t>个为验证集</a:t>
            </a:r>
            <a:endParaRPr lang="en-US" altLang="zh-CN" baseline="0" dirty="0" smtClean="0"/>
          </a:p>
          <a:p>
            <a:r>
              <a:rPr lang="en-US" altLang="zh-CN" baseline="0" dirty="0" smtClean="0"/>
              <a:t>10124</a:t>
            </a:r>
            <a:r>
              <a:rPr lang="zh-CN" altLang="en-US" baseline="0" dirty="0" smtClean="0"/>
              <a:t>个为测试集</a:t>
            </a:r>
            <a:endParaRPr lang="en-US" altLang="zh-CN" baseline="0" dirty="0" smtClean="0"/>
          </a:p>
          <a:p>
            <a:r>
              <a:rPr lang="zh-CN" altLang="en-US" baseline="0" dirty="0" smtClean="0"/>
              <a:t>而每个模型又从</a:t>
            </a:r>
            <a:r>
              <a:rPr lang="en-US" altLang="zh-CN" baseline="0" dirty="0" smtClean="0"/>
              <a:t>16</a:t>
            </a:r>
            <a:r>
              <a:rPr lang="zh-CN" altLang="en-US" baseline="0" dirty="0" smtClean="0"/>
              <a:t>个随机的不同视角渲染生成图片</a:t>
            </a:r>
            <a:endParaRPr lang="en-US" altLang="zh-CN" baseline="0" dirty="0" smtClean="0"/>
          </a:p>
          <a:p>
            <a:r>
              <a:rPr lang="zh-CN" altLang="en-US" baseline="0" dirty="0" smtClean="0"/>
              <a:t>最终超过</a:t>
            </a:r>
            <a:r>
              <a:rPr lang="en-US" altLang="zh-CN" baseline="0" dirty="0" smtClean="0"/>
              <a:t>50</a:t>
            </a:r>
            <a:r>
              <a:rPr lang="zh-CN" altLang="en-US" baseline="0" dirty="0" smtClean="0"/>
              <a:t>万的数据规模。</a:t>
            </a:r>
            <a:endParaRPr lang="en-US" altLang="zh-CN" baseline="0" dirty="0" smtClean="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从所示比较来看，我所提的方法反而是不如现有方法的。</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从所示比较来看，我所提的方法反而是不如现有方法的。</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如题示例了训练所得的网络模型是如何根据输入图片对三维空间的形状进行操作并最终逼近目标形状的中间过程。</a:t>
            </a:r>
            <a:endParaRPr lang="en-US" altLang="zh-CN" dirty="0" smtClean="0"/>
          </a:p>
          <a:p>
            <a:r>
              <a:rPr lang="zh-CN" altLang="en-US" dirty="0" smtClean="0"/>
              <a:t>尽管是进行端到端的训练</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我所</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50000"/>
              </a:lnSpc>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从单张图像恢复三维形状是计算机视觉中的经典问题，由来已久。</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早在</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1970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MIT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B.Horn</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就提出除此之外还有</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Shape from Texture</a:t>
            </a:r>
          </a:p>
          <a:p>
            <a:pPr>
              <a:lnSpc>
                <a:spcPct val="150000"/>
              </a:lnSpc>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该问题的挑战在于</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目前选择的研究方向主要针对现有的点云的表达下形状生成所表现出来的问题。</a:t>
            </a:r>
            <a:endParaRPr lang="en-US" altLang="zh-CN" dirty="0" smtClean="0"/>
          </a:p>
          <a:p>
            <a:r>
              <a:rPr lang="zh-CN" altLang="en-US" dirty="0" smtClean="0"/>
              <a:t>一方面的问题是</a:t>
            </a:r>
            <a:endParaRPr lang="en-US" altLang="zh-CN" dirty="0" smtClean="0"/>
          </a:p>
          <a:p>
            <a:endParaRPr lang="en-US" altLang="zh-CN" dirty="0" smtClean="0"/>
          </a:p>
          <a:p>
            <a:r>
              <a:rPr lang="zh-CN" altLang="en-US" dirty="0" smtClean="0"/>
              <a:t>另一方面：</a:t>
            </a:r>
            <a:endParaRPr lang="en-US" altLang="zh-CN" dirty="0" smtClean="0"/>
          </a:p>
          <a:p>
            <a:r>
              <a:rPr lang="zh-CN" altLang="en-US" dirty="0" smtClean="0"/>
              <a:t>由于目标是生成形状，同时由于三维到二维的投影具有不可逆性，同一张二维图像潜在的对应多个三维形状。换言之，从单张图像生成形状的问题本身就具有多义性。</a:t>
            </a:r>
            <a:endParaRPr lang="en-US" altLang="zh-CN" dirty="0" smtClean="0"/>
          </a:p>
          <a:p>
            <a:r>
              <a:rPr lang="zh-CN" altLang="en-US" dirty="0" smtClean="0"/>
              <a:t>为了使网络在输入同一张二维图片时能够输出多样的三维形状，往往通过额外的输入一个高斯噪声向量来实现对语义空间的搜索。</a:t>
            </a:r>
            <a:endParaRPr lang="en-US" altLang="zh-CN" dirty="0" smtClean="0"/>
          </a:p>
          <a:p>
            <a:r>
              <a:rPr lang="zh-CN" altLang="en-US" dirty="0" smtClean="0"/>
              <a:t>然而从图中所示的生成结果来看，现有方法的网络输出的多组结果更像是对同一个形状采样的不同点集。而没有学习到语义上的多义性。</a:t>
            </a:r>
            <a:endParaRPr lang="en-US" altLang="zh-CN" dirty="0" smtClean="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目前选择的研究方向主要针对现有的点云的表达下形状生成所表现出来的问题。</a:t>
            </a:r>
            <a:endParaRPr lang="en-US" altLang="zh-CN" dirty="0" smtClean="0"/>
          </a:p>
          <a:p>
            <a:r>
              <a:rPr lang="zh-CN" altLang="en-US" dirty="0" smtClean="0"/>
              <a:t>一方面的问题是</a:t>
            </a:r>
            <a:endParaRPr lang="en-US" altLang="zh-CN" dirty="0" smtClean="0"/>
          </a:p>
          <a:p>
            <a:endParaRPr lang="en-US" altLang="zh-CN" dirty="0" smtClean="0"/>
          </a:p>
          <a:p>
            <a:r>
              <a:rPr lang="zh-CN" altLang="en-US" dirty="0" smtClean="0"/>
              <a:t>另一方面：</a:t>
            </a:r>
            <a:endParaRPr lang="en-US" altLang="zh-CN" dirty="0" smtClean="0"/>
          </a:p>
          <a:p>
            <a:r>
              <a:rPr lang="zh-CN" altLang="en-US" dirty="0" smtClean="0"/>
              <a:t>由于目标是生成形状，同时由于三维到二维的投影具有不可逆性，同一张二维图像潜在的对应多个三维形状。换言之，从单张图像生成形状的问题本身就具有多义性。</a:t>
            </a:r>
            <a:endParaRPr lang="en-US" altLang="zh-CN" dirty="0" smtClean="0"/>
          </a:p>
          <a:p>
            <a:r>
              <a:rPr lang="zh-CN" altLang="en-US" dirty="0" smtClean="0"/>
              <a:t>为了使网络在输入同一张二维图片时能够输出多样的三维形状，往往通过额外的输入一个高斯噪声向量来实现对语义空间的搜索。</a:t>
            </a:r>
            <a:endParaRPr lang="en-US" altLang="zh-CN" dirty="0" smtClean="0"/>
          </a:p>
          <a:p>
            <a:r>
              <a:rPr lang="zh-CN" altLang="en-US" dirty="0" smtClean="0"/>
              <a:t>然而从图中所示的生成结果来看，现有方法的网络输出的多组结果更像是对同一个形状采样的不同点集。而没有学习到语义上的多义性。</a:t>
            </a:r>
            <a:endParaRPr lang="en-US" altLang="zh-CN" dirty="0" smtClean="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针对现有方法的问题，选题选定了这样几个方面的研究内容。</a:t>
            </a:r>
            <a:endParaRPr lang="en-US" altLang="zh-CN" dirty="0" smtClean="0"/>
          </a:p>
          <a:p>
            <a:r>
              <a:rPr lang="en-US" altLang="zh-CN" dirty="0" smtClean="0"/>
              <a:t>1.</a:t>
            </a:r>
            <a:r>
              <a:rPr lang="zh-CN" altLang="en-US" dirty="0" smtClean="0"/>
              <a:t>最直接的就是设计新的损失函数来表达对物体表面连续的要求</a:t>
            </a:r>
            <a:endParaRPr lang="en-US" altLang="zh-CN" dirty="0" smtClean="0"/>
          </a:p>
          <a:p>
            <a:r>
              <a:rPr lang="en-US" altLang="zh-CN" dirty="0" smtClean="0"/>
              <a:t>2.</a:t>
            </a:r>
            <a:r>
              <a:rPr lang="zh-CN" altLang="en-US" dirty="0" smtClean="0"/>
              <a:t>无论怎样设计损失函数，没有表面邻域关系的定义都难以描述表面的光滑连续的要求，所以我们需要一种对形状的表达，能够很自然有表面邻域的定义。</a:t>
            </a:r>
            <a:endParaRPr lang="en-US" altLang="zh-CN" dirty="0" smtClean="0"/>
          </a:p>
          <a:p>
            <a:r>
              <a:rPr lang="en-US" altLang="zh-CN" dirty="0" smtClean="0"/>
              <a:t>3.</a:t>
            </a:r>
            <a:r>
              <a:rPr lang="zh-CN" altLang="en-US" dirty="0" smtClean="0"/>
              <a:t>网络要支持这样的新的对形状的表达需要配套的网络结构设计。同时，要实现从网络结构上就区分点云采样的多义性与物体语义的多义性，也需要网络结构的重新设计。</a:t>
            </a:r>
            <a:endParaRPr lang="en-US" altLang="zh-CN" dirty="0" smtClean="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针对现有方法的问题，选题选定了这样几个方面的研究内容。</a:t>
            </a:r>
            <a:endParaRPr lang="en-US" altLang="zh-CN" dirty="0" smtClean="0"/>
          </a:p>
          <a:p>
            <a:r>
              <a:rPr lang="en-US" altLang="zh-CN" dirty="0" smtClean="0"/>
              <a:t>1.</a:t>
            </a:r>
            <a:r>
              <a:rPr lang="zh-CN" altLang="en-US" dirty="0" smtClean="0"/>
              <a:t>最直接的就是设计新的损失函数来表达对物体表面连续的要求</a:t>
            </a:r>
            <a:endParaRPr lang="en-US" altLang="zh-CN" dirty="0" smtClean="0"/>
          </a:p>
          <a:p>
            <a:r>
              <a:rPr lang="en-US" altLang="zh-CN" dirty="0" smtClean="0"/>
              <a:t>2.</a:t>
            </a:r>
            <a:r>
              <a:rPr lang="zh-CN" altLang="en-US" dirty="0" smtClean="0"/>
              <a:t>无论怎样设计损失函数，没有表面邻域关系的定义都难以描述表面的光滑连续的要求，所以我们需要一种对形状的表达，能够很自然有表面邻域的定义。</a:t>
            </a:r>
            <a:endParaRPr lang="en-US" altLang="zh-CN" dirty="0" smtClean="0"/>
          </a:p>
          <a:p>
            <a:r>
              <a:rPr lang="en-US" altLang="zh-CN" dirty="0" smtClean="0"/>
              <a:t>3.</a:t>
            </a:r>
            <a:r>
              <a:rPr lang="zh-CN" altLang="en-US" dirty="0" smtClean="0"/>
              <a:t>网络要支持这样的新的对形状的表达需要配套的网络结构设计。同时，要实现从网络结构上就区分点云采样的多义性与物体语义的多义性，也需要网络结构的重新设计。</a:t>
            </a:r>
            <a:endParaRPr lang="en-US" altLang="zh-CN" dirty="0" smtClean="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2019/3/21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2019/3/21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2019/3/21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2019/3/21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2019/3/21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2019/3/21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pPr/>
              <a:t>2019/3/21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pPr/>
              <a:t>2019/3/21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pPr/>
              <a:t>2019/3/21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2019/3/21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2019/3/21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pPr/>
              <a:t>2019/3/21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pPr/>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16.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52500" y="2615211"/>
            <a:ext cx="10344150" cy="1938992"/>
          </a:xfrm>
          <a:prstGeom prst="rect">
            <a:avLst/>
          </a:prstGeom>
          <a:noFill/>
        </p:spPr>
        <p:txBody>
          <a:bodyPr wrap="square" rtlCol="0">
            <a:spAutoFit/>
          </a:bodyPr>
          <a:lstStyle/>
          <a:p>
            <a:pPr algn="ctr"/>
            <a:r>
              <a:rPr lang="zh-CN" altLang="en-US" sz="6000" b="1" dirty="0" smtClean="0">
                <a:solidFill>
                  <a:schemeClr val="bg1">
                    <a:lumMod val="95000"/>
                  </a:schemeClr>
                </a:solidFill>
                <a:latin typeface="微软雅黑" panose="020B0503020204020204" pitchFamily="34" charset="-122"/>
                <a:ea typeface="微软雅黑" panose="020B0503020204020204" pitchFamily="34" charset="-122"/>
              </a:rPr>
              <a:t>基于深度学习的从单张图像生成三维形状的方法研究</a:t>
            </a:r>
            <a:endParaRPr lang="zh-CN" altLang="en-US" sz="6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6"/>
          <p:cNvSpPr txBox="1"/>
          <p:nvPr/>
        </p:nvSpPr>
        <p:spPr>
          <a:xfrm>
            <a:off x="4138249" y="5644929"/>
            <a:ext cx="1979981"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070C0"/>
                </a:solidFill>
                <a:latin typeface="微软雅黑" panose="020B0503020204020204" pitchFamily="34" charset="-122"/>
                <a:ea typeface="微软雅黑" panose="020B0503020204020204" pitchFamily="34" charset="-122"/>
              </a:rPr>
              <a:t>答辩人</a:t>
            </a:r>
            <a:r>
              <a:rPr lang="zh-CN" altLang="en-US"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胡思宇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6996362" y="5644929"/>
            <a:ext cx="3005903" cy="400085"/>
          </a:xfrm>
          <a:prstGeom prst="rect">
            <a:avLst/>
          </a:prstGeom>
          <a:noFill/>
        </p:spPr>
        <p:txBody>
          <a:bodyPr wrap="none" lIns="91416" tIns="45708" rIns="91416" bIns="45708" rtlCol="0">
            <a:spAutoFit/>
          </a:bodyPr>
          <a:lstStyle/>
          <a:p>
            <a:pPr algn="ctr"/>
            <a:r>
              <a:rPr lang="zh-CN" altLang="en-US" sz="2000" b="1" dirty="0">
                <a:solidFill>
                  <a:srgbClr val="0070C0"/>
                </a:solidFill>
                <a:latin typeface="微软雅黑" panose="020B0503020204020204" pitchFamily="34" charset="-122"/>
                <a:ea typeface="微软雅黑" panose="020B0503020204020204" pitchFamily="34" charset="-122"/>
              </a:rPr>
              <a:t>指导老师</a:t>
            </a:r>
            <a:r>
              <a:rPr lang="zh-CN" altLang="en-US" sz="2000" dirty="0" smtClean="0">
                <a:solidFill>
                  <a:srgbClr val="0070C0"/>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吴枫、陈雪锦</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Freeform 7"/>
          <p:cNvSpPr>
            <a:spLocks noChangeAspect="1" noEditPoints="1"/>
          </p:cNvSpPr>
          <p:nvPr/>
        </p:nvSpPr>
        <p:spPr bwMode="auto">
          <a:xfrm>
            <a:off x="3596444"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6438230" y="5611848"/>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a:noFill/>
          </a:ln>
        </p:spPr>
        <p:txBody>
          <a:bodyPr vert="horz" wrap="square" lIns="91416" tIns="45708" rIns="91416" bIns="45708" numCol="1" anchor="t" anchorCtr="0" compatLnSpc="1"/>
          <a:lstStyle/>
          <a:p>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19598" y="215904"/>
            <a:ext cx="1476451"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研究进度</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107"/>
          <p:cNvGrpSpPr/>
          <p:nvPr/>
        </p:nvGrpSpPr>
        <p:grpSpPr>
          <a:xfrm>
            <a:off x="815183" y="1888966"/>
            <a:ext cx="6192771" cy="489773"/>
            <a:chOff x="4910249" y="2570667"/>
            <a:chExt cx="3612014" cy="367328"/>
          </a:xfrm>
        </p:grpSpPr>
        <p:sp>
          <p:nvSpPr>
            <p:cNvPr id="109" name="学论网-专注原创-www.xuelun.me"/>
            <p:cNvSpPr/>
            <p:nvPr/>
          </p:nvSpPr>
          <p:spPr>
            <a:xfrm>
              <a:off x="5296526" y="2586613"/>
              <a:ext cx="3225737" cy="346247"/>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新的损失函数的设计</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使用对偶</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Chamfer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距离</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0" name="学论网-专注原创-www.xuelun.me"/>
            <p:cNvSpPr/>
            <p:nvPr/>
          </p:nvSpPr>
          <p:spPr>
            <a:xfrm>
              <a:off x="4910249" y="2570667"/>
              <a:ext cx="349704" cy="367328"/>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36" name="矩形 35"/>
          <p:cNvSpPr/>
          <p:nvPr/>
        </p:nvSpPr>
        <p:spPr>
          <a:xfrm>
            <a:off x="2525728" y="2990334"/>
            <a:ext cx="1601721" cy="369332"/>
          </a:xfrm>
          <a:prstGeom prst="rect">
            <a:avLst/>
          </a:prstGeom>
        </p:spPr>
        <p:txBody>
          <a:bodyPr wrap="none">
            <a:spAutoFit/>
          </a:bodyPr>
          <a:lstStyle/>
          <a:p>
            <a:r>
              <a:rPr lang="en-US" altLang="zh-CN" b="1" dirty="0" smtClean="0"/>
              <a:t>Chamfer </a:t>
            </a:r>
            <a:r>
              <a:rPr lang="zh-CN" altLang="en-US" b="1" dirty="0" smtClean="0"/>
              <a:t>距离</a:t>
            </a:r>
            <a:endParaRPr lang="zh-CN" altLang="en-US" b="1" dirty="0"/>
          </a:p>
        </p:txBody>
      </p:sp>
      <p:sp>
        <p:nvSpPr>
          <p:cNvPr id="37" name="矩形 36"/>
          <p:cNvSpPr/>
          <p:nvPr/>
        </p:nvSpPr>
        <p:spPr>
          <a:xfrm>
            <a:off x="7821628" y="2977634"/>
            <a:ext cx="2127505" cy="369332"/>
          </a:xfrm>
          <a:prstGeom prst="rect">
            <a:avLst/>
          </a:prstGeom>
        </p:spPr>
        <p:txBody>
          <a:bodyPr wrap="none">
            <a:spAutoFit/>
          </a:bodyPr>
          <a:lstStyle/>
          <a:p>
            <a:r>
              <a:rPr lang="zh-CN" altLang="en-US" b="1" dirty="0" smtClean="0"/>
              <a:t>对偶</a:t>
            </a:r>
            <a:r>
              <a:rPr lang="en-US" altLang="zh-CN" b="1" dirty="0" smtClean="0"/>
              <a:t> Chamfer </a:t>
            </a:r>
            <a:r>
              <a:rPr lang="zh-CN" altLang="en-US" b="1" dirty="0" smtClean="0"/>
              <a:t>距离</a:t>
            </a:r>
            <a:endParaRPr lang="zh-CN" altLang="en-US" b="1" dirty="0"/>
          </a:p>
        </p:txBody>
      </p:sp>
      <p:pic>
        <p:nvPicPr>
          <p:cNvPr id="38" name="Picture 6" descr="http://www.latex2png.com/output/latex_ae9e470fc1627812e70b6ed7356f0131.png"/>
          <p:cNvPicPr>
            <a:picLocks noChangeAspect="1" noChangeArrowheads="1"/>
          </p:cNvPicPr>
          <p:nvPr/>
        </p:nvPicPr>
        <p:blipFill>
          <a:blip r:embed="rId3" cstate="print"/>
          <a:srcRect/>
          <a:stretch>
            <a:fillRect/>
          </a:stretch>
        </p:blipFill>
        <p:spPr bwMode="auto">
          <a:xfrm>
            <a:off x="854075" y="3906838"/>
            <a:ext cx="5127625" cy="501673"/>
          </a:xfrm>
          <a:prstGeom prst="rect">
            <a:avLst/>
          </a:prstGeom>
          <a:noFill/>
        </p:spPr>
      </p:pic>
      <p:pic>
        <p:nvPicPr>
          <p:cNvPr id="39" name="Picture 8" descr="http://www.latex2png.com/output/latex_433c0e0729a65c1f587c01bebaf9c76d.png"/>
          <p:cNvPicPr>
            <a:picLocks noChangeAspect="1" noChangeArrowheads="1"/>
          </p:cNvPicPr>
          <p:nvPr/>
        </p:nvPicPr>
        <p:blipFill>
          <a:blip r:embed="rId4" cstate="print"/>
          <a:srcRect/>
          <a:stretch>
            <a:fillRect/>
          </a:stretch>
        </p:blipFill>
        <p:spPr bwMode="auto">
          <a:xfrm>
            <a:off x="6594476" y="3944938"/>
            <a:ext cx="5051424" cy="250609"/>
          </a:xfrm>
          <a:prstGeom prst="rect">
            <a:avLst/>
          </a:prstGeom>
          <a:noFill/>
        </p:spPr>
      </p:pic>
      <p:sp>
        <p:nvSpPr>
          <p:cNvPr id="43" name="矩形 42"/>
          <p:cNvSpPr/>
          <p:nvPr/>
        </p:nvSpPr>
        <p:spPr>
          <a:xfrm>
            <a:off x="1981201" y="4806434"/>
            <a:ext cx="2717799" cy="369332"/>
          </a:xfrm>
          <a:prstGeom prst="rect">
            <a:avLst/>
          </a:prstGeom>
        </p:spPr>
        <p:txBody>
          <a:bodyPr wrap="square">
            <a:spAutoFit/>
          </a:bodyPr>
          <a:lstStyle/>
          <a:p>
            <a:r>
              <a:rPr lang="en-US" altLang="zh-CN" dirty="0" smtClean="0"/>
              <a:t>【Fan et al. CVPR 2017】</a:t>
            </a:r>
            <a:endParaRPr lang="zh-CN" altLang="en-US" dirty="0"/>
          </a:p>
        </p:txBody>
      </p:sp>
      <p:cxnSp>
        <p:nvCxnSpPr>
          <p:cNvPr id="44" name="直接连接符 4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TextBox 6"/>
          <p:cNvSpPr txBox="1"/>
          <p:nvPr/>
        </p:nvSpPr>
        <p:spPr>
          <a:xfrm>
            <a:off x="262458" y="1108968"/>
            <a:ext cx="270934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2.2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技术路线</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19598" y="215904"/>
            <a:ext cx="1476451"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研究进度</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815182" y="1901666"/>
            <a:ext cx="6840259" cy="915962"/>
            <a:chOff x="4910249" y="2570667"/>
            <a:chExt cx="3612014" cy="639192"/>
          </a:xfrm>
        </p:grpSpPr>
        <p:sp>
          <p:nvSpPr>
            <p:cNvPr id="42" name="学论网-专注原创-www.xuelun.me"/>
            <p:cNvSpPr/>
            <p:nvPr/>
          </p:nvSpPr>
          <p:spPr>
            <a:xfrm>
              <a:off x="5296526" y="2586614"/>
              <a:ext cx="3225737" cy="62324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对形状的新的表达</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以参数化的表达实现形状表面邻域的定义</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3" name="学论网-专注原创-www.xuelun.me"/>
            <p:cNvSpPr/>
            <p:nvPr/>
          </p:nvSpPr>
          <p:spPr>
            <a:xfrm>
              <a:off x="4910249" y="2570667"/>
              <a:ext cx="349704" cy="367328"/>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44" name="直接连接符 4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TextBox 6"/>
          <p:cNvSpPr txBox="1"/>
          <p:nvPr/>
        </p:nvSpPr>
        <p:spPr>
          <a:xfrm>
            <a:off x="262458" y="1108968"/>
            <a:ext cx="270934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2.2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技术路线</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1803401" y="5390634"/>
            <a:ext cx="3517899" cy="369332"/>
          </a:xfrm>
          <a:prstGeom prst="rect">
            <a:avLst/>
          </a:prstGeom>
        </p:spPr>
        <p:txBody>
          <a:bodyPr wrap="square">
            <a:spAutoFit/>
          </a:bodyPr>
          <a:lstStyle/>
          <a:p>
            <a:r>
              <a:rPr lang="en-US" altLang="zh-CN" dirty="0" smtClean="0"/>
              <a:t>【</a:t>
            </a:r>
            <a:r>
              <a:rPr lang="en-US" altLang="zh-CN" dirty="0" err="1" smtClean="0"/>
              <a:t>Praun</a:t>
            </a:r>
            <a:r>
              <a:rPr lang="en-US" altLang="zh-CN" dirty="0" smtClean="0"/>
              <a:t> et al. SIGGRAPH 2003】</a:t>
            </a:r>
            <a:endParaRPr lang="zh-CN" altLang="en-US" dirty="0"/>
          </a:p>
        </p:txBody>
      </p:sp>
      <p:pic>
        <p:nvPicPr>
          <p:cNvPr id="4099" name="Picture 3"/>
          <p:cNvPicPr>
            <a:picLocks noChangeAspect="1" noChangeArrowheads="1"/>
          </p:cNvPicPr>
          <p:nvPr/>
        </p:nvPicPr>
        <p:blipFill>
          <a:blip r:embed="rId3" cstate="print"/>
          <a:srcRect/>
          <a:stretch>
            <a:fillRect/>
          </a:stretch>
        </p:blipFill>
        <p:spPr bwMode="auto">
          <a:xfrm>
            <a:off x="1562100" y="2767013"/>
            <a:ext cx="3924300" cy="2428161"/>
          </a:xfrm>
          <a:prstGeom prst="rect">
            <a:avLst/>
          </a:prstGeom>
          <a:noFill/>
          <a:ln w="9525">
            <a:noFill/>
            <a:miter lim="800000"/>
            <a:headEnd/>
            <a:tailEnd/>
          </a:ln>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46" name="直接连接符 45"/>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49336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48" name="直接连接符 47"/>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0" name="TextBox 7"/>
          <p:cNvSpPr txBox="1"/>
          <p:nvPr/>
        </p:nvSpPr>
        <p:spPr>
          <a:xfrm>
            <a:off x="5019598" y="215904"/>
            <a:ext cx="1476451"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1"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研究进度</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7" name="Picture 3" descr="E:\WorkSpace\SamplingNet\SamplingNet\doc\IJCAI18\img\net\k-n_pointnet.png"/>
          <p:cNvPicPr>
            <a:picLocks noChangeAspect="1" noChangeArrowheads="1"/>
          </p:cNvPicPr>
          <p:nvPr/>
        </p:nvPicPr>
        <p:blipFill>
          <a:blip r:embed="rId3" cstate="print"/>
          <a:srcRect/>
          <a:stretch>
            <a:fillRect/>
          </a:stretch>
        </p:blipFill>
        <p:spPr bwMode="auto">
          <a:xfrm>
            <a:off x="7910714" y="1670050"/>
            <a:ext cx="3912986" cy="4400550"/>
          </a:xfrm>
          <a:prstGeom prst="rect">
            <a:avLst/>
          </a:prstGeom>
          <a:noFill/>
        </p:spPr>
      </p:pic>
      <p:cxnSp>
        <p:nvCxnSpPr>
          <p:cNvPr id="17" name="直接连接符 16"/>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6"/>
          <p:cNvSpPr txBox="1"/>
          <p:nvPr/>
        </p:nvSpPr>
        <p:spPr>
          <a:xfrm>
            <a:off x="262458" y="1108968"/>
            <a:ext cx="270934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2.2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技术路线</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9" name="Picture 2" descr="E:\WorkSpace\SamplingNet\SamplingNet\doc\IJCAI18\img\net\overview_ch.png"/>
          <p:cNvPicPr>
            <a:picLocks noChangeAspect="1" noChangeArrowheads="1"/>
          </p:cNvPicPr>
          <p:nvPr/>
        </p:nvPicPr>
        <p:blipFill>
          <a:blip r:embed="rId4" cstate="print"/>
          <a:srcRect/>
          <a:stretch>
            <a:fillRect/>
          </a:stretch>
        </p:blipFill>
        <p:spPr bwMode="auto">
          <a:xfrm>
            <a:off x="1592264" y="2760663"/>
            <a:ext cx="5353312" cy="2878137"/>
          </a:xfrm>
          <a:prstGeom prst="rect">
            <a:avLst/>
          </a:prstGeom>
          <a:noFill/>
        </p:spPr>
      </p:pic>
      <p:grpSp>
        <p:nvGrpSpPr>
          <p:cNvPr id="20" name="组合 19"/>
          <p:cNvGrpSpPr/>
          <p:nvPr/>
        </p:nvGrpSpPr>
        <p:grpSpPr>
          <a:xfrm>
            <a:off x="815183" y="1901666"/>
            <a:ext cx="6850891" cy="852260"/>
            <a:chOff x="4910249" y="2570667"/>
            <a:chExt cx="3612014" cy="639192"/>
          </a:xfrm>
        </p:grpSpPr>
        <p:sp>
          <p:nvSpPr>
            <p:cNvPr id="21" name="学论网-专注原创-www.xuelun.me"/>
            <p:cNvSpPr/>
            <p:nvPr/>
          </p:nvSpPr>
          <p:spPr>
            <a:xfrm>
              <a:off x="5296526" y="2586614"/>
              <a:ext cx="3225737" cy="62324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配套的网络结构设计</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使用语义网络预测参数化网络的参数的结构</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学论网-专注原创-www.xuelun.me"/>
            <p:cNvSpPr/>
            <p:nvPr/>
          </p:nvSpPr>
          <p:spPr>
            <a:xfrm>
              <a:off x="4910249" y="2570667"/>
              <a:ext cx="349704" cy="367328"/>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2.3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研究的创新性</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55" name="直接连接符 54"/>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9336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57" name="直接连接符 56"/>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9" name="TextBox 7"/>
          <p:cNvSpPr txBox="1"/>
          <p:nvPr/>
        </p:nvSpPr>
        <p:spPr>
          <a:xfrm>
            <a:off x="5019598" y="215904"/>
            <a:ext cx="1476451"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0"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研究进度</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3" name="直接连接符 62"/>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2504283" y="2320753"/>
            <a:ext cx="7122317" cy="489771"/>
            <a:chOff x="4910249" y="2570667"/>
            <a:chExt cx="3612014" cy="367328"/>
          </a:xfrm>
        </p:grpSpPr>
        <p:sp>
          <p:nvSpPr>
            <p:cNvPr id="66" name="学论网-专注原创-www.xuelun.me"/>
            <p:cNvSpPr/>
            <p:nvPr/>
          </p:nvSpPr>
          <p:spPr>
            <a:xfrm>
              <a:off x="5296526" y="2577098"/>
              <a:ext cx="3225737" cy="346249"/>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以参数化映射的方式来表达形状（物体的表面形状）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7" name="学论网-专注原创-www.xuelun.me"/>
            <p:cNvSpPr/>
            <p:nvPr/>
          </p:nvSpPr>
          <p:spPr>
            <a:xfrm>
              <a:off x="4910249" y="2570667"/>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2504283" y="3561224"/>
            <a:ext cx="7109617" cy="830996"/>
            <a:chOff x="4910249" y="2453267"/>
            <a:chExt cx="3605573" cy="623246"/>
          </a:xfrm>
        </p:grpSpPr>
        <p:sp>
          <p:nvSpPr>
            <p:cNvPr id="70" name="学论网-专注原创-www.xuelun.me"/>
            <p:cNvSpPr/>
            <p:nvPr/>
          </p:nvSpPr>
          <p:spPr>
            <a:xfrm>
              <a:off x="5290085" y="2453267"/>
              <a:ext cx="3225737" cy="623246"/>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以网络预测网络参数的结构实现从二维特征空间到三维空间的过渡，并使得采样多义性与语义多义性的分开处理成为可能。</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1" name="学论网-专注原创-www.xuelun.me"/>
            <p:cNvSpPr/>
            <p:nvPr/>
          </p:nvSpPr>
          <p:spPr>
            <a:xfrm>
              <a:off x="4910249" y="2570667"/>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72" name="组合 71"/>
          <p:cNvGrpSpPr/>
          <p:nvPr/>
        </p:nvGrpSpPr>
        <p:grpSpPr>
          <a:xfrm>
            <a:off x="2504283" y="5051253"/>
            <a:ext cx="7122317" cy="495635"/>
            <a:chOff x="4910249" y="2570667"/>
            <a:chExt cx="3612014" cy="371726"/>
          </a:xfrm>
        </p:grpSpPr>
        <p:sp>
          <p:nvSpPr>
            <p:cNvPr id="73" name="学论网-专注原创-www.xuelun.me"/>
            <p:cNvSpPr/>
            <p:nvPr/>
          </p:nvSpPr>
          <p:spPr>
            <a:xfrm>
              <a:off x="5296526" y="2596144"/>
              <a:ext cx="3225737" cy="346249"/>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提出了新的考虑表面邻域关系的损失函数</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4" name="学论网-专注原创-www.xuelun.me"/>
            <p:cNvSpPr/>
            <p:nvPr/>
          </p:nvSpPr>
          <p:spPr>
            <a:xfrm>
              <a:off x="4910249" y="2570667"/>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smtClean="0">
                <a:solidFill>
                  <a:srgbClr val="0070C0"/>
                </a:solidFill>
                <a:latin typeface="微软雅黑" panose="020B0503020204020204" pitchFamily="34" charset="-122"/>
                <a:ea typeface="微软雅黑" panose="020B0503020204020204" pitchFamily="34" charset="-122"/>
              </a:rPr>
              <a:t>Part.03</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solidFill>
                  <a:srgbClr val="0070C0"/>
                </a:solidFill>
                <a:latin typeface="微软雅黑" panose="020B0503020204020204" pitchFamily="34" charset="-122"/>
                <a:ea typeface="微软雅黑" panose="020B0503020204020204" pitchFamily="34" charset="-122"/>
              </a:rPr>
              <a:t>研究进度</a:t>
            </a:r>
            <a:endParaRPr lang="zh-CN" altLang="en-US" sz="4000" b="1" spc="6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48250" y="215904"/>
            <a:ext cx="152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研究进度</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03758" y="1070868"/>
            <a:ext cx="212514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3.1</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实验设置</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951929" y="2342018"/>
            <a:ext cx="7122317" cy="489771"/>
            <a:chOff x="4910249" y="2570667"/>
            <a:chExt cx="3612014" cy="367328"/>
          </a:xfrm>
        </p:grpSpPr>
        <p:sp>
          <p:nvSpPr>
            <p:cNvPr id="18" name="学论网-专注原创-www.xuelun.me"/>
            <p:cNvSpPr/>
            <p:nvPr/>
          </p:nvSpPr>
          <p:spPr>
            <a:xfrm>
              <a:off x="5296526" y="2577098"/>
              <a:ext cx="3225737" cy="31715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1600" dirty="0" smtClean="0"/>
                <a:t>【Fan et al. CVPR 2017】</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的方法进行对比</a:t>
              </a:r>
            </a:p>
          </p:txBody>
        </p:sp>
        <p:sp>
          <p:nvSpPr>
            <p:cNvPr id="19" name="学论网-专注原创-www.xuelun.me"/>
            <p:cNvSpPr/>
            <p:nvPr/>
          </p:nvSpPr>
          <p:spPr>
            <a:xfrm>
              <a:off x="4910249" y="2570667"/>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951929" y="3734173"/>
            <a:ext cx="7109617" cy="787523"/>
            <a:chOff x="4910249" y="2566988"/>
            <a:chExt cx="3605573" cy="597842"/>
          </a:xfrm>
        </p:grpSpPr>
        <p:sp>
          <p:nvSpPr>
            <p:cNvPr id="21" name="学论网-专注原创-www.xuelun.me"/>
            <p:cNvSpPr/>
            <p:nvPr/>
          </p:nvSpPr>
          <p:spPr>
            <a:xfrm>
              <a:off x="5290085" y="2566988"/>
              <a:ext cx="3225737" cy="597842"/>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ShapeNet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数据集</a:t>
              </a:r>
            </a:p>
            <a:p>
              <a:pPr>
                <a:lnSpc>
                  <a:spcPct val="150000"/>
                </a:lnSpc>
              </a:pP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学论网-专注原创-www.xuelun.me"/>
            <p:cNvSpPr/>
            <p:nvPr/>
          </p:nvSpPr>
          <p:spPr>
            <a:xfrm>
              <a:off x="4910249" y="2570667"/>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951929" y="5072518"/>
            <a:ext cx="7122317" cy="495635"/>
            <a:chOff x="4910249" y="2570667"/>
            <a:chExt cx="3612014" cy="371726"/>
          </a:xfrm>
        </p:grpSpPr>
        <p:sp>
          <p:nvSpPr>
            <p:cNvPr id="32" name="学论网-专注原创-www.xuelun.me"/>
            <p:cNvSpPr/>
            <p:nvPr/>
          </p:nvSpPr>
          <p:spPr>
            <a:xfrm>
              <a:off x="5296526" y="2596144"/>
              <a:ext cx="3225737" cy="346249"/>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Chamfer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距离为测试评估的标准</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学论网-专注原创-www.xuelun.me"/>
            <p:cNvSpPr/>
            <p:nvPr/>
          </p:nvSpPr>
          <p:spPr>
            <a:xfrm>
              <a:off x="4910249" y="2570667"/>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pic>
        <p:nvPicPr>
          <p:cNvPr id="1026" name="Picture 2"/>
          <p:cNvPicPr>
            <a:picLocks noChangeAspect="1" noChangeArrowheads="1"/>
          </p:cNvPicPr>
          <p:nvPr/>
        </p:nvPicPr>
        <p:blipFill>
          <a:blip r:embed="rId3" cstate="print"/>
          <a:srcRect/>
          <a:stretch>
            <a:fillRect/>
          </a:stretch>
        </p:blipFill>
        <p:spPr bwMode="auto">
          <a:xfrm>
            <a:off x="5742247" y="3097289"/>
            <a:ext cx="2308511" cy="51485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742248" y="3621489"/>
            <a:ext cx="2296727" cy="455626"/>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5738593" y="4108375"/>
            <a:ext cx="2312561" cy="437385"/>
          </a:xfrm>
          <a:prstGeom prst="rect">
            <a:avLst/>
          </a:prstGeom>
          <a:noFill/>
          <a:ln w="9525">
            <a:noFill/>
            <a:miter lim="800000"/>
            <a:headEnd/>
            <a:tailEnd/>
          </a:ln>
        </p:spPr>
      </p:pic>
      <p:sp>
        <p:nvSpPr>
          <p:cNvPr id="33" name="矩形 32"/>
          <p:cNvSpPr/>
          <p:nvPr/>
        </p:nvSpPr>
        <p:spPr>
          <a:xfrm>
            <a:off x="5603359" y="4626567"/>
            <a:ext cx="2594344" cy="276999"/>
          </a:xfrm>
          <a:prstGeom prst="rect">
            <a:avLst/>
          </a:prstGeom>
        </p:spPr>
        <p:txBody>
          <a:bodyPr wrap="square">
            <a:spAutoFit/>
          </a:bodyPr>
          <a:lstStyle/>
          <a:p>
            <a:r>
              <a:rPr lang="en-US" altLang="zh-CN" sz="1200" dirty="0" smtClean="0"/>
              <a:t>ShapeNet：55</a:t>
            </a:r>
            <a:r>
              <a:rPr lang="zh-CN" altLang="en-US" sz="1200" dirty="0" smtClean="0"/>
              <a:t>类</a:t>
            </a:r>
            <a:r>
              <a:rPr lang="en-US" altLang="zh-CN" sz="1200" dirty="0" smtClean="0"/>
              <a:t>5</a:t>
            </a:r>
            <a:r>
              <a:rPr lang="zh-CN" altLang="en-US" sz="1200" dirty="0" smtClean="0"/>
              <a:t>万多个物体模型</a:t>
            </a:r>
            <a:endParaRPr lang="zh-CN" altLang="en-US" sz="1200" dirty="0"/>
          </a:p>
        </p:txBody>
      </p:sp>
      <p:pic>
        <p:nvPicPr>
          <p:cNvPr id="1029" name="Picture 5"/>
          <p:cNvPicPr>
            <a:picLocks noChangeAspect="1" noChangeArrowheads="1"/>
          </p:cNvPicPr>
          <p:nvPr/>
        </p:nvPicPr>
        <p:blipFill>
          <a:blip r:embed="rId6" cstate="print"/>
          <a:srcRect/>
          <a:stretch>
            <a:fillRect/>
          </a:stretch>
        </p:blipFill>
        <p:spPr bwMode="auto">
          <a:xfrm>
            <a:off x="5875374" y="1695118"/>
            <a:ext cx="2003351" cy="1162200"/>
          </a:xfrm>
          <a:prstGeom prst="rect">
            <a:avLst/>
          </a:prstGeom>
          <a:noFill/>
          <a:ln w="9525">
            <a:noFill/>
            <a:miter lim="800000"/>
            <a:headEnd/>
            <a:tailEnd/>
          </a:ln>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48250" y="215904"/>
            <a:ext cx="152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研究进度</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8" y="1108968"/>
            <a:ext cx="376344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3.2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所提方法与现有方法的性能比较</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 name="表格 32"/>
          <p:cNvGraphicFramePr>
            <a:graphicFrameLocks noGrp="1"/>
          </p:cNvGraphicFramePr>
          <p:nvPr/>
        </p:nvGraphicFramePr>
        <p:xfrm>
          <a:off x="1955800" y="1608666"/>
          <a:ext cx="8127999" cy="51917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zh-CN" altLang="en-US" dirty="0" smtClean="0"/>
                        <a:t>物体的类别</a:t>
                      </a:r>
                      <a:endParaRPr lang="zh-CN" altLang="en-US" dirty="0"/>
                    </a:p>
                  </a:txBody>
                  <a:tcPr/>
                </a:tc>
                <a:tc>
                  <a:txBody>
                    <a:bodyPr/>
                    <a:lstStyle/>
                    <a:p>
                      <a:pPr algn="ctr"/>
                      <a:r>
                        <a:rPr lang="zh-CN" altLang="en-US" dirty="0" smtClean="0"/>
                        <a:t>现有方法</a:t>
                      </a:r>
                      <a:endParaRPr lang="zh-CN" altLang="en-US" dirty="0"/>
                    </a:p>
                  </a:txBody>
                  <a:tcPr/>
                </a:tc>
                <a:tc>
                  <a:txBody>
                    <a:bodyPr/>
                    <a:lstStyle/>
                    <a:p>
                      <a:pPr algn="ctr"/>
                      <a:r>
                        <a:rPr lang="zh-CN" altLang="en-US" dirty="0" smtClean="0"/>
                        <a:t>所提方法</a:t>
                      </a:r>
                      <a:endParaRPr lang="zh-CN" altLang="en-US" dirty="0"/>
                    </a:p>
                  </a:txBody>
                  <a:tcPr/>
                </a:tc>
              </a:tr>
              <a:tr h="370840">
                <a:tc>
                  <a:txBody>
                    <a:bodyPr/>
                    <a:lstStyle/>
                    <a:p>
                      <a:pPr algn="ctr"/>
                      <a:r>
                        <a:rPr lang="zh-CN" altLang="en-US" dirty="0" smtClean="0"/>
                        <a:t>飞行器</a:t>
                      </a:r>
                      <a:endParaRPr lang="zh-CN" altLang="en-US" dirty="0"/>
                    </a:p>
                  </a:txBody>
                  <a:tcPr/>
                </a:tc>
                <a:tc>
                  <a:txBody>
                    <a:bodyPr/>
                    <a:lstStyle/>
                    <a:p>
                      <a:pPr algn="ctr"/>
                      <a:r>
                        <a:rPr lang="en-US" altLang="zh-CN" dirty="0" smtClean="0"/>
                        <a:t>0.324</a:t>
                      </a:r>
                      <a:endParaRPr lang="zh-CN" altLang="en-US" dirty="0"/>
                    </a:p>
                  </a:txBody>
                  <a:tcPr/>
                </a:tc>
                <a:tc>
                  <a:txBody>
                    <a:bodyPr/>
                    <a:lstStyle/>
                    <a:p>
                      <a:pPr algn="ctr"/>
                      <a:r>
                        <a:rPr lang="en-US" altLang="zh-CN" dirty="0" smtClean="0"/>
                        <a:t>0.441</a:t>
                      </a:r>
                      <a:endParaRPr lang="zh-CN" altLang="en-US" dirty="0"/>
                    </a:p>
                  </a:txBody>
                  <a:tcPr/>
                </a:tc>
              </a:tr>
              <a:tr h="370840">
                <a:tc>
                  <a:txBody>
                    <a:bodyPr/>
                    <a:lstStyle/>
                    <a:p>
                      <a:pPr algn="ctr"/>
                      <a:r>
                        <a:rPr lang="zh-CN" altLang="en-US" dirty="0" smtClean="0"/>
                        <a:t>长凳</a:t>
                      </a:r>
                      <a:endParaRPr lang="zh-CN" altLang="en-US" dirty="0"/>
                    </a:p>
                  </a:txBody>
                  <a:tcPr/>
                </a:tc>
                <a:tc>
                  <a:txBody>
                    <a:bodyPr/>
                    <a:lstStyle/>
                    <a:p>
                      <a:pPr algn="ctr"/>
                      <a:r>
                        <a:rPr lang="en-US" altLang="zh-CN" dirty="0" smtClean="0"/>
                        <a:t>0.255</a:t>
                      </a:r>
                      <a:endParaRPr lang="zh-CN" altLang="en-US" dirty="0"/>
                    </a:p>
                  </a:txBody>
                  <a:tcPr/>
                </a:tc>
                <a:tc>
                  <a:txBody>
                    <a:bodyPr/>
                    <a:lstStyle/>
                    <a:p>
                      <a:pPr algn="ctr"/>
                      <a:r>
                        <a:rPr lang="en-US" altLang="zh-CN" dirty="0" smtClean="0"/>
                        <a:t>0.314</a:t>
                      </a:r>
                      <a:endParaRPr lang="zh-CN" altLang="en-US" dirty="0"/>
                    </a:p>
                  </a:txBody>
                  <a:tcPr/>
                </a:tc>
              </a:tr>
              <a:tr h="370840">
                <a:tc>
                  <a:txBody>
                    <a:bodyPr/>
                    <a:lstStyle/>
                    <a:p>
                      <a:pPr algn="ctr"/>
                      <a:r>
                        <a:rPr lang="zh-CN" altLang="en-US" dirty="0" smtClean="0"/>
                        <a:t>橱柜</a:t>
                      </a:r>
                      <a:endParaRPr lang="zh-CN" altLang="en-US" dirty="0"/>
                    </a:p>
                  </a:txBody>
                  <a:tcPr/>
                </a:tc>
                <a:tc>
                  <a:txBody>
                    <a:bodyPr/>
                    <a:lstStyle/>
                    <a:p>
                      <a:pPr algn="ctr"/>
                      <a:r>
                        <a:rPr lang="en-US" altLang="zh-CN" dirty="0" smtClean="0"/>
                        <a:t>0.179</a:t>
                      </a:r>
                      <a:endParaRPr lang="zh-CN" altLang="en-US" dirty="0"/>
                    </a:p>
                  </a:txBody>
                  <a:tcPr/>
                </a:tc>
                <a:tc>
                  <a:txBody>
                    <a:bodyPr/>
                    <a:lstStyle/>
                    <a:p>
                      <a:pPr algn="ctr"/>
                      <a:r>
                        <a:rPr lang="en-US" altLang="zh-CN" dirty="0" smtClean="0"/>
                        <a:t>0.248</a:t>
                      </a:r>
                      <a:endParaRPr lang="zh-CN" altLang="en-US" dirty="0"/>
                    </a:p>
                  </a:txBody>
                  <a:tcPr/>
                </a:tc>
              </a:tr>
              <a:tr h="370840">
                <a:tc>
                  <a:txBody>
                    <a:bodyPr/>
                    <a:lstStyle/>
                    <a:p>
                      <a:pPr algn="ctr"/>
                      <a:r>
                        <a:rPr lang="zh-CN" altLang="en-US" dirty="0" smtClean="0"/>
                        <a:t>小车</a:t>
                      </a:r>
                      <a:endParaRPr lang="zh-CN" altLang="en-US" dirty="0"/>
                    </a:p>
                  </a:txBody>
                  <a:tcPr/>
                </a:tc>
                <a:tc>
                  <a:txBody>
                    <a:bodyPr/>
                    <a:lstStyle/>
                    <a:p>
                      <a:pPr algn="ctr"/>
                      <a:r>
                        <a:rPr lang="en-US" altLang="zh-CN" dirty="0" smtClean="0"/>
                        <a:t>0.243</a:t>
                      </a:r>
                      <a:endParaRPr lang="zh-CN" altLang="en-US" dirty="0"/>
                    </a:p>
                  </a:txBody>
                  <a:tcPr/>
                </a:tc>
                <a:tc>
                  <a:txBody>
                    <a:bodyPr/>
                    <a:lstStyle/>
                    <a:p>
                      <a:pPr algn="ctr"/>
                      <a:r>
                        <a:rPr lang="en-US" altLang="zh-CN" dirty="0" smtClean="0"/>
                        <a:t>0.289</a:t>
                      </a:r>
                      <a:endParaRPr lang="zh-CN" altLang="en-US" dirty="0"/>
                    </a:p>
                  </a:txBody>
                  <a:tcPr/>
                </a:tc>
              </a:tr>
              <a:tr h="370840">
                <a:tc>
                  <a:txBody>
                    <a:bodyPr/>
                    <a:lstStyle/>
                    <a:p>
                      <a:pPr algn="ctr"/>
                      <a:r>
                        <a:rPr lang="zh-CN" altLang="en-US" dirty="0" smtClean="0"/>
                        <a:t>椅子</a:t>
                      </a:r>
                      <a:endParaRPr lang="zh-CN" altLang="en-US" dirty="0"/>
                    </a:p>
                  </a:txBody>
                  <a:tcPr/>
                </a:tc>
                <a:tc>
                  <a:txBody>
                    <a:bodyPr/>
                    <a:lstStyle/>
                    <a:p>
                      <a:pPr algn="ctr"/>
                      <a:r>
                        <a:rPr lang="en-US" altLang="zh-CN" dirty="0" smtClean="0"/>
                        <a:t>0.201</a:t>
                      </a:r>
                      <a:endParaRPr lang="zh-CN" altLang="en-US" dirty="0"/>
                    </a:p>
                  </a:txBody>
                  <a:tcPr/>
                </a:tc>
                <a:tc>
                  <a:txBody>
                    <a:bodyPr/>
                    <a:lstStyle/>
                    <a:p>
                      <a:pPr algn="ctr"/>
                      <a:r>
                        <a:rPr lang="en-US" altLang="zh-CN" dirty="0" smtClean="0"/>
                        <a:t>0.203</a:t>
                      </a:r>
                      <a:endParaRPr lang="zh-CN" altLang="en-US" dirty="0"/>
                    </a:p>
                  </a:txBody>
                  <a:tcPr/>
                </a:tc>
              </a:tr>
              <a:tr h="370840">
                <a:tc>
                  <a:txBody>
                    <a:bodyPr/>
                    <a:lstStyle/>
                    <a:p>
                      <a:pPr algn="ctr"/>
                      <a:r>
                        <a:rPr lang="zh-CN" altLang="en-US" dirty="0" smtClean="0"/>
                        <a:t>显示器</a:t>
                      </a:r>
                      <a:endParaRPr lang="zh-CN" altLang="en-US" dirty="0"/>
                    </a:p>
                  </a:txBody>
                  <a:tcPr/>
                </a:tc>
                <a:tc>
                  <a:txBody>
                    <a:bodyPr/>
                    <a:lstStyle/>
                    <a:p>
                      <a:pPr algn="ctr"/>
                      <a:r>
                        <a:rPr lang="en-US" altLang="zh-CN" dirty="0" smtClean="0"/>
                        <a:t>0.291</a:t>
                      </a:r>
                      <a:endParaRPr lang="zh-CN" altLang="en-US" dirty="0"/>
                    </a:p>
                  </a:txBody>
                  <a:tcPr/>
                </a:tc>
                <a:tc>
                  <a:txBody>
                    <a:bodyPr/>
                    <a:lstStyle/>
                    <a:p>
                      <a:pPr algn="ctr"/>
                      <a:r>
                        <a:rPr lang="en-US" altLang="zh-CN" dirty="0" smtClean="0"/>
                        <a:t>0.359</a:t>
                      </a:r>
                      <a:endParaRPr lang="zh-CN" altLang="en-US" dirty="0"/>
                    </a:p>
                  </a:txBody>
                  <a:tcPr/>
                </a:tc>
              </a:tr>
              <a:tr h="370840">
                <a:tc>
                  <a:txBody>
                    <a:bodyPr/>
                    <a:lstStyle/>
                    <a:p>
                      <a:pPr algn="ctr"/>
                      <a:r>
                        <a:rPr lang="zh-CN" altLang="en-US" dirty="0" smtClean="0"/>
                        <a:t>台灯</a:t>
                      </a:r>
                      <a:endParaRPr lang="zh-CN" altLang="en-US" dirty="0"/>
                    </a:p>
                  </a:txBody>
                  <a:tcPr/>
                </a:tc>
                <a:tc>
                  <a:txBody>
                    <a:bodyPr/>
                    <a:lstStyle/>
                    <a:p>
                      <a:pPr algn="ctr"/>
                      <a:r>
                        <a:rPr lang="en-US" altLang="zh-CN" dirty="0" smtClean="0"/>
                        <a:t>0.323</a:t>
                      </a:r>
                      <a:endParaRPr lang="zh-CN" altLang="en-US" dirty="0"/>
                    </a:p>
                  </a:txBody>
                  <a:tcPr/>
                </a:tc>
                <a:tc>
                  <a:txBody>
                    <a:bodyPr/>
                    <a:lstStyle/>
                    <a:p>
                      <a:pPr algn="ctr"/>
                      <a:r>
                        <a:rPr lang="en-US" altLang="zh-CN" dirty="0" smtClean="0"/>
                        <a:t>0.396</a:t>
                      </a:r>
                      <a:endParaRPr lang="zh-CN" altLang="en-US" dirty="0"/>
                    </a:p>
                  </a:txBody>
                  <a:tcPr/>
                </a:tc>
              </a:tr>
              <a:tr h="370840">
                <a:tc>
                  <a:txBody>
                    <a:bodyPr/>
                    <a:lstStyle/>
                    <a:p>
                      <a:pPr algn="ctr"/>
                      <a:r>
                        <a:rPr lang="zh-CN" altLang="en-US" dirty="0" smtClean="0"/>
                        <a:t>音响</a:t>
                      </a:r>
                      <a:endParaRPr lang="zh-CN" altLang="en-US" dirty="0"/>
                    </a:p>
                  </a:txBody>
                  <a:tcPr/>
                </a:tc>
                <a:tc>
                  <a:txBody>
                    <a:bodyPr/>
                    <a:lstStyle/>
                    <a:p>
                      <a:pPr algn="ctr"/>
                      <a:r>
                        <a:rPr lang="en-US" altLang="zh-CN" dirty="0" smtClean="0"/>
                        <a:t>0.346</a:t>
                      </a:r>
                      <a:endParaRPr lang="zh-CN" altLang="en-US" dirty="0"/>
                    </a:p>
                  </a:txBody>
                  <a:tcPr/>
                </a:tc>
                <a:tc>
                  <a:txBody>
                    <a:bodyPr/>
                    <a:lstStyle/>
                    <a:p>
                      <a:pPr algn="ctr"/>
                      <a:r>
                        <a:rPr lang="en-US" altLang="zh-CN" dirty="0" smtClean="0"/>
                        <a:t>0.447</a:t>
                      </a:r>
                      <a:endParaRPr lang="zh-CN" altLang="en-US" dirty="0"/>
                    </a:p>
                  </a:txBody>
                  <a:tcPr/>
                </a:tc>
              </a:tr>
              <a:tr h="370840">
                <a:tc>
                  <a:txBody>
                    <a:bodyPr/>
                    <a:lstStyle/>
                    <a:p>
                      <a:pPr algn="ctr"/>
                      <a:r>
                        <a:rPr lang="zh-CN" altLang="en-US" dirty="0" smtClean="0"/>
                        <a:t>枪支</a:t>
                      </a:r>
                      <a:endParaRPr lang="zh-CN" altLang="en-US" dirty="0"/>
                    </a:p>
                  </a:txBody>
                  <a:tcPr/>
                </a:tc>
                <a:tc>
                  <a:txBody>
                    <a:bodyPr/>
                    <a:lstStyle/>
                    <a:p>
                      <a:pPr algn="ctr"/>
                      <a:r>
                        <a:rPr lang="en-US" altLang="zh-CN" dirty="0" smtClean="0"/>
                        <a:t>0.310</a:t>
                      </a:r>
                      <a:endParaRPr lang="zh-CN" altLang="en-US" dirty="0"/>
                    </a:p>
                  </a:txBody>
                  <a:tcPr/>
                </a:tc>
                <a:tc>
                  <a:txBody>
                    <a:bodyPr/>
                    <a:lstStyle/>
                    <a:p>
                      <a:pPr algn="ctr"/>
                      <a:r>
                        <a:rPr lang="en-US" altLang="zh-CN" dirty="0" smtClean="0"/>
                        <a:t>0.327</a:t>
                      </a:r>
                      <a:endParaRPr lang="zh-CN" altLang="en-US" dirty="0"/>
                    </a:p>
                  </a:txBody>
                  <a:tcPr/>
                </a:tc>
              </a:tr>
              <a:tr h="370840">
                <a:tc>
                  <a:txBody>
                    <a:bodyPr/>
                    <a:lstStyle/>
                    <a:p>
                      <a:pPr algn="ctr"/>
                      <a:r>
                        <a:rPr lang="zh-CN" altLang="en-US" dirty="0" smtClean="0"/>
                        <a:t>沙发</a:t>
                      </a:r>
                      <a:endParaRPr lang="zh-CN" altLang="en-US" dirty="0"/>
                    </a:p>
                  </a:txBody>
                  <a:tcPr/>
                </a:tc>
                <a:tc>
                  <a:txBody>
                    <a:bodyPr/>
                    <a:lstStyle/>
                    <a:p>
                      <a:pPr algn="ctr"/>
                      <a:r>
                        <a:rPr lang="en-US" altLang="zh-CN" dirty="0" smtClean="0"/>
                        <a:t>0.327</a:t>
                      </a:r>
                      <a:endParaRPr lang="zh-CN" altLang="en-US" dirty="0"/>
                    </a:p>
                  </a:txBody>
                  <a:tcPr/>
                </a:tc>
                <a:tc>
                  <a:txBody>
                    <a:bodyPr/>
                    <a:lstStyle/>
                    <a:p>
                      <a:pPr algn="ctr"/>
                      <a:r>
                        <a:rPr lang="en-US" altLang="zh-CN" dirty="0" smtClean="0"/>
                        <a:t>0.392</a:t>
                      </a:r>
                      <a:endParaRPr lang="zh-CN" altLang="en-US" dirty="0"/>
                    </a:p>
                  </a:txBody>
                  <a:tcPr/>
                </a:tc>
              </a:tr>
              <a:tr h="370840">
                <a:tc>
                  <a:txBody>
                    <a:bodyPr/>
                    <a:lstStyle/>
                    <a:p>
                      <a:pPr algn="ctr"/>
                      <a:r>
                        <a:rPr lang="zh-CN" altLang="en-US" dirty="0" smtClean="0"/>
                        <a:t>桌子</a:t>
                      </a:r>
                      <a:endParaRPr lang="zh-CN" altLang="en-US" dirty="0"/>
                    </a:p>
                  </a:txBody>
                  <a:tcPr/>
                </a:tc>
                <a:tc>
                  <a:txBody>
                    <a:bodyPr/>
                    <a:lstStyle/>
                    <a:p>
                      <a:pPr algn="ctr"/>
                      <a:r>
                        <a:rPr lang="en-US" altLang="zh-CN" dirty="0" smtClean="0"/>
                        <a:t>0.331</a:t>
                      </a:r>
                      <a:endParaRPr lang="zh-CN" altLang="en-US" dirty="0"/>
                    </a:p>
                  </a:txBody>
                  <a:tcPr/>
                </a:tc>
                <a:tc>
                  <a:txBody>
                    <a:bodyPr/>
                    <a:lstStyle/>
                    <a:p>
                      <a:pPr algn="ctr"/>
                      <a:r>
                        <a:rPr lang="en-US" altLang="zh-CN" dirty="0" smtClean="0"/>
                        <a:t>0.392</a:t>
                      </a:r>
                      <a:endParaRPr lang="zh-CN" altLang="en-US" dirty="0"/>
                    </a:p>
                  </a:txBody>
                  <a:tcPr/>
                </a:tc>
              </a:tr>
              <a:tr h="370840">
                <a:tc>
                  <a:txBody>
                    <a:bodyPr/>
                    <a:lstStyle/>
                    <a:p>
                      <a:pPr algn="ctr"/>
                      <a:r>
                        <a:rPr lang="zh-CN" altLang="en-US" dirty="0" smtClean="0"/>
                        <a:t>手机</a:t>
                      </a:r>
                      <a:endParaRPr lang="zh-CN" altLang="en-US" dirty="0"/>
                    </a:p>
                  </a:txBody>
                  <a:tcPr/>
                </a:tc>
                <a:tc>
                  <a:txBody>
                    <a:bodyPr/>
                    <a:lstStyle/>
                    <a:p>
                      <a:pPr algn="ctr"/>
                      <a:r>
                        <a:rPr lang="en-US" altLang="zh-CN" dirty="0" smtClean="0"/>
                        <a:t>0.061</a:t>
                      </a:r>
                      <a:endParaRPr lang="zh-CN" altLang="en-US" dirty="0"/>
                    </a:p>
                  </a:txBody>
                  <a:tcPr/>
                </a:tc>
                <a:tc>
                  <a:txBody>
                    <a:bodyPr/>
                    <a:lstStyle/>
                    <a:p>
                      <a:pPr algn="ctr"/>
                      <a:r>
                        <a:rPr lang="en-US" altLang="zh-CN" dirty="0" smtClean="0"/>
                        <a:t>0.088</a:t>
                      </a:r>
                      <a:endParaRPr lang="zh-CN" altLang="en-US" dirty="0"/>
                    </a:p>
                  </a:txBody>
                  <a:tcPr/>
                </a:tc>
              </a:tr>
              <a:tr h="370840">
                <a:tc>
                  <a:txBody>
                    <a:bodyPr/>
                    <a:lstStyle/>
                    <a:p>
                      <a:pPr algn="ctr"/>
                      <a:r>
                        <a:rPr lang="zh-CN" altLang="en-US" dirty="0" smtClean="0"/>
                        <a:t>船只</a:t>
                      </a:r>
                      <a:endParaRPr lang="zh-CN" altLang="en-US" dirty="0"/>
                    </a:p>
                  </a:txBody>
                  <a:tcPr/>
                </a:tc>
                <a:tc>
                  <a:txBody>
                    <a:bodyPr/>
                    <a:lstStyle/>
                    <a:p>
                      <a:pPr algn="ctr"/>
                      <a:r>
                        <a:rPr lang="en-US" altLang="zh-CN" dirty="0" smtClean="0"/>
                        <a:t>0.259</a:t>
                      </a:r>
                      <a:endParaRPr lang="zh-CN" altLang="en-US" dirty="0"/>
                    </a:p>
                  </a:txBody>
                  <a:tcPr/>
                </a:tc>
                <a:tc>
                  <a:txBody>
                    <a:bodyPr/>
                    <a:lstStyle/>
                    <a:p>
                      <a:pPr algn="ctr"/>
                      <a:r>
                        <a:rPr lang="en-US" altLang="zh-CN" dirty="0" smtClean="0"/>
                        <a:t>0.323</a:t>
                      </a:r>
                      <a:endParaRPr lang="zh-CN" altLang="en-US" dirty="0"/>
                    </a:p>
                  </a:txBody>
                  <a:tcPr/>
                </a:tc>
              </a:tr>
            </a:tbl>
          </a:graphicData>
        </a:graphic>
      </p:graphicFrame>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48250" y="215904"/>
            <a:ext cx="152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研究进度</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8" y="1108968"/>
            <a:ext cx="349674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3.3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所提方法与现有方法的比较</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944033" y="1498600"/>
            <a:ext cx="10562167" cy="5359400"/>
            <a:chOff x="944033" y="1498600"/>
            <a:chExt cx="10562167" cy="5359400"/>
          </a:xfrm>
        </p:grpSpPr>
        <p:pic>
          <p:nvPicPr>
            <p:cNvPr id="65569" name="Picture 33" descr="E:\WorkSpace\SamplingNet\SamplingNet\doc\IJCAI18\img\KPARAM\002.png"/>
            <p:cNvPicPr>
              <a:picLocks noChangeAspect="1" noChangeArrowheads="1"/>
            </p:cNvPicPr>
            <p:nvPr/>
          </p:nvPicPr>
          <p:blipFill>
            <a:blip r:embed="rId3" cstate="print"/>
            <a:srcRect/>
            <a:stretch>
              <a:fillRect/>
            </a:stretch>
          </p:blipFill>
          <p:spPr bwMode="auto">
            <a:xfrm>
              <a:off x="7569201" y="3571786"/>
              <a:ext cx="1825980" cy="1843289"/>
            </a:xfrm>
            <a:prstGeom prst="rect">
              <a:avLst/>
            </a:prstGeom>
            <a:noFill/>
          </p:spPr>
        </p:pic>
        <p:pic>
          <p:nvPicPr>
            <p:cNvPr id="65570" name="Picture 34" descr="E:\WorkSpace\SamplingNet\SamplingNet\doc\IJCAI18\img\KPARAM\003.png"/>
            <p:cNvPicPr>
              <a:picLocks noChangeAspect="1" noChangeArrowheads="1"/>
            </p:cNvPicPr>
            <p:nvPr/>
          </p:nvPicPr>
          <p:blipFill>
            <a:blip r:embed="rId4" cstate="print"/>
            <a:srcRect/>
            <a:stretch>
              <a:fillRect/>
            </a:stretch>
          </p:blipFill>
          <p:spPr bwMode="auto">
            <a:xfrm>
              <a:off x="7467600" y="4701275"/>
              <a:ext cx="2324099" cy="1992544"/>
            </a:xfrm>
            <a:prstGeom prst="rect">
              <a:avLst/>
            </a:prstGeom>
            <a:noFill/>
          </p:spPr>
        </p:pic>
        <p:pic>
          <p:nvPicPr>
            <p:cNvPr id="65571" name="Picture 35" descr="E:\WorkSpace\SamplingNet\SamplingNet\doc\IJCAI18\img\KPARAM\000.png"/>
            <p:cNvPicPr>
              <a:picLocks noChangeAspect="1" noChangeArrowheads="1"/>
            </p:cNvPicPr>
            <p:nvPr/>
          </p:nvPicPr>
          <p:blipFill>
            <a:blip r:embed="rId5" cstate="print"/>
            <a:srcRect/>
            <a:stretch>
              <a:fillRect/>
            </a:stretch>
          </p:blipFill>
          <p:spPr bwMode="auto">
            <a:xfrm>
              <a:off x="7264088" y="1556581"/>
              <a:ext cx="2413312" cy="1594877"/>
            </a:xfrm>
            <a:prstGeom prst="rect">
              <a:avLst/>
            </a:prstGeom>
            <a:noFill/>
          </p:spPr>
        </p:pic>
        <p:pic>
          <p:nvPicPr>
            <p:cNvPr id="65572" name="Picture 36" descr="E:\WorkSpace\SamplingNet\SamplingNet\doc\IJCAI18\img\KPARAM\001.png"/>
            <p:cNvPicPr>
              <a:picLocks noChangeAspect="1" noChangeArrowheads="1"/>
            </p:cNvPicPr>
            <p:nvPr/>
          </p:nvPicPr>
          <p:blipFill>
            <a:blip r:embed="rId6" cstate="print"/>
            <a:srcRect/>
            <a:stretch>
              <a:fillRect/>
            </a:stretch>
          </p:blipFill>
          <p:spPr bwMode="auto">
            <a:xfrm>
              <a:off x="7789069" y="2446517"/>
              <a:ext cx="1596231" cy="1759551"/>
            </a:xfrm>
            <a:prstGeom prst="rect">
              <a:avLst/>
            </a:prstGeom>
            <a:noFill/>
          </p:spPr>
        </p:pic>
        <p:pic>
          <p:nvPicPr>
            <p:cNvPr id="65573" name="Picture 37" descr="E:\WorkSpace\SamplingNet\SamplingNet\doc\IJCAI18\img\KPARAM\003m.png"/>
            <p:cNvPicPr>
              <a:picLocks noChangeAspect="1" noChangeArrowheads="1"/>
            </p:cNvPicPr>
            <p:nvPr/>
          </p:nvPicPr>
          <p:blipFill>
            <a:blip r:embed="rId7" cstate="print"/>
            <a:srcRect/>
            <a:stretch>
              <a:fillRect/>
            </a:stretch>
          </p:blipFill>
          <p:spPr bwMode="auto">
            <a:xfrm>
              <a:off x="9420226" y="4857351"/>
              <a:ext cx="2022474" cy="1733949"/>
            </a:xfrm>
            <a:prstGeom prst="rect">
              <a:avLst/>
            </a:prstGeom>
            <a:noFill/>
          </p:spPr>
        </p:pic>
        <p:pic>
          <p:nvPicPr>
            <p:cNvPr id="65574" name="Picture 38" descr="E:\WorkSpace\SamplingNet\SamplingNet\doc\IJCAI18\img\KPARAM\002m.png"/>
            <p:cNvPicPr>
              <a:picLocks noChangeAspect="1" noChangeArrowheads="1"/>
            </p:cNvPicPr>
            <p:nvPr/>
          </p:nvPicPr>
          <p:blipFill>
            <a:blip r:embed="rId8" cstate="print"/>
            <a:srcRect/>
            <a:stretch>
              <a:fillRect/>
            </a:stretch>
          </p:blipFill>
          <p:spPr bwMode="auto">
            <a:xfrm>
              <a:off x="9431340" y="3636423"/>
              <a:ext cx="1731960" cy="1748377"/>
            </a:xfrm>
            <a:prstGeom prst="rect">
              <a:avLst/>
            </a:prstGeom>
            <a:noFill/>
          </p:spPr>
        </p:pic>
        <p:pic>
          <p:nvPicPr>
            <p:cNvPr id="65575" name="Picture 39" descr="E:\WorkSpace\SamplingNet\SamplingNet\doc\IJCAI18\img\KPARAM\001m.png"/>
            <p:cNvPicPr>
              <a:picLocks noChangeAspect="1" noChangeArrowheads="1"/>
            </p:cNvPicPr>
            <p:nvPr/>
          </p:nvPicPr>
          <p:blipFill>
            <a:blip r:embed="rId9" cstate="print"/>
            <a:srcRect/>
            <a:stretch>
              <a:fillRect/>
            </a:stretch>
          </p:blipFill>
          <p:spPr bwMode="auto">
            <a:xfrm>
              <a:off x="9623426" y="2510596"/>
              <a:ext cx="1501387" cy="1655004"/>
            </a:xfrm>
            <a:prstGeom prst="rect">
              <a:avLst/>
            </a:prstGeom>
            <a:noFill/>
          </p:spPr>
        </p:pic>
        <p:pic>
          <p:nvPicPr>
            <p:cNvPr id="65576" name="Picture 40" descr="E:\WorkSpace\SamplingNet\SamplingNet\doc\IJCAI18\img\KPARAM\000m.png"/>
            <p:cNvPicPr>
              <a:picLocks noChangeAspect="1" noChangeArrowheads="1"/>
            </p:cNvPicPr>
            <p:nvPr/>
          </p:nvPicPr>
          <p:blipFill>
            <a:blip r:embed="rId10" cstate="print"/>
            <a:srcRect/>
            <a:stretch>
              <a:fillRect/>
            </a:stretch>
          </p:blipFill>
          <p:spPr bwMode="auto">
            <a:xfrm>
              <a:off x="9066215" y="1520451"/>
              <a:ext cx="2439985" cy="1612505"/>
            </a:xfrm>
            <a:prstGeom prst="rect">
              <a:avLst/>
            </a:prstGeom>
            <a:noFill/>
          </p:spPr>
        </p:pic>
        <p:pic>
          <p:nvPicPr>
            <p:cNvPr id="65577" name="Picture 41" descr="E:\WorkSpace\SamplingNet\SamplingNet\doc\IJCAI18\img\input\000.png"/>
            <p:cNvPicPr>
              <a:picLocks noChangeAspect="1" noChangeArrowheads="1"/>
            </p:cNvPicPr>
            <p:nvPr/>
          </p:nvPicPr>
          <p:blipFill>
            <a:blip r:embed="rId11" cstate="print"/>
            <a:srcRect/>
            <a:stretch>
              <a:fillRect/>
            </a:stretch>
          </p:blipFill>
          <p:spPr bwMode="auto">
            <a:xfrm>
              <a:off x="1071033" y="1511300"/>
              <a:ext cx="1879600" cy="1409700"/>
            </a:xfrm>
            <a:prstGeom prst="rect">
              <a:avLst/>
            </a:prstGeom>
            <a:noFill/>
          </p:spPr>
        </p:pic>
        <p:pic>
          <p:nvPicPr>
            <p:cNvPr id="65578" name="Picture 42" descr="E:\WorkSpace\SamplingNet\SamplingNet\doc\IJCAI18\img\input\001.png"/>
            <p:cNvPicPr>
              <a:picLocks noChangeAspect="1" noChangeArrowheads="1"/>
            </p:cNvPicPr>
            <p:nvPr/>
          </p:nvPicPr>
          <p:blipFill>
            <a:blip r:embed="rId12" cstate="print"/>
            <a:srcRect/>
            <a:stretch>
              <a:fillRect/>
            </a:stretch>
          </p:blipFill>
          <p:spPr bwMode="auto">
            <a:xfrm>
              <a:off x="1071033" y="2434167"/>
              <a:ext cx="1879600" cy="1409700"/>
            </a:xfrm>
            <a:prstGeom prst="rect">
              <a:avLst/>
            </a:prstGeom>
            <a:noFill/>
          </p:spPr>
        </p:pic>
        <p:pic>
          <p:nvPicPr>
            <p:cNvPr id="65579" name="Picture 43" descr="E:\WorkSpace\SamplingNet\SamplingNet\doc\IJCAI18\img\input\002.png"/>
            <p:cNvPicPr>
              <a:picLocks noChangeAspect="1" noChangeArrowheads="1"/>
            </p:cNvPicPr>
            <p:nvPr/>
          </p:nvPicPr>
          <p:blipFill>
            <a:blip r:embed="rId13" cstate="print"/>
            <a:srcRect/>
            <a:stretch>
              <a:fillRect/>
            </a:stretch>
          </p:blipFill>
          <p:spPr bwMode="auto">
            <a:xfrm>
              <a:off x="944033" y="3357034"/>
              <a:ext cx="2133600" cy="1600200"/>
            </a:xfrm>
            <a:prstGeom prst="rect">
              <a:avLst/>
            </a:prstGeom>
            <a:noFill/>
          </p:spPr>
        </p:pic>
        <p:pic>
          <p:nvPicPr>
            <p:cNvPr id="65580" name="Picture 44" descr="E:\WorkSpace\SamplingNet\SamplingNet\doc\IJCAI18\img\input\003.png"/>
            <p:cNvPicPr>
              <a:picLocks noChangeAspect="1" noChangeArrowheads="1"/>
            </p:cNvPicPr>
            <p:nvPr/>
          </p:nvPicPr>
          <p:blipFill>
            <a:blip r:embed="rId14" cstate="print"/>
            <a:srcRect/>
            <a:stretch>
              <a:fillRect/>
            </a:stretch>
          </p:blipFill>
          <p:spPr bwMode="auto">
            <a:xfrm>
              <a:off x="1168400" y="4660900"/>
              <a:ext cx="2116667" cy="1587500"/>
            </a:xfrm>
            <a:prstGeom prst="rect">
              <a:avLst/>
            </a:prstGeom>
            <a:noFill/>
          </p:spPr>
        </p:pic>
        <p:pic>
          <p:nvPicPr>
            <p:cNvPr id="65581" name="Picture 45" descr="E:\WorkSpace\SamplingNet\SamplingNet\doc\IJCAI18\img\GT\000.png"/>
            <p:cNvPicPr>
              <a:picLocks noChangeAspect="1" noChangeArrowheads="1"/>
            </p:cNvPicPr>
            <p:nvPr/>
          </p:nvPicPr>
          <p:blipFill>
            <a:blip r:embed="rId15" cstate="print"/>
            <a:srcRect/>
            <a:stretch>
              <a:fillRect/>
            </a:stretch>
          </p:blipFill>
          <p:spPr bwMode="auto">
            <a:xfrm>
              <a:off x="3440115" y="1582737"/>
              <a:ext cx="2312986" cy="1528575"/>
            </a:xfrm>
            <a:prstGeom prst="rect">
              <a:avLst/>
            </a:prstGeom>
            <a:noFill/>
          </p:spPr>
        </p:pic>
        <p:pic>
          <p:nvPicPr>
            <p:cNvPr id="65582" name="Picture 46" descr="E:\WorkSpace\SamplingNet\SamplingNet\doc\IJCAI18\img\GT\001.png"/>
            <p:cNvPicPr>
              <a:picLocks noChangeAspect="1" noChangeArrowheads="1"/>
            </p:cNvPicPr>
            <p:nvPr/>
          </p:nvPicPr>
          <p:blipFill>
            <a:blip r:embed="rId16" cstate="print"/>
            <a:srcRect/>
            <a:stretch>
              <a:fillRect/>
            </a:stretch>
          </p:blipFill>
          <p:spPr bwMode="auto">
            <a:xfrm>
              <a:off x="3616325" y="2317780"/>
              <a:ext cx="1768475" cy="1949420"/>
            </a:xfrm>
            <a:prstGeom prst="rect">
              <a:avLst/>
            </a:prstGeom>
            <a:noFill/>
          </p:spPr>
        </p:pic>
        <p:pic>
          <p:nvPicPr>
            <p:cNvPr id="65583" name="Picture 47" descr="E:\WorkSpace\SamplingNet\SamplingNet\doc\IJCAI18\img\GT\002.png"/>
            <p:cNvPicPr>
              <a:picLocks noChangeAspect="1" noChangeArrowheads="1"/>
            </p:cNvPicPr>
            <p:nvPr/>
          </p:nvPicPr>
          <p:blipFill>
            <a:blip r:embed="rId17" cstate="print"/>
            <a:srcRect/>
            <a:stretch>
              <a:fillRect/>
            </a:stretch>
          </p:blipFill>
          <p:spPr bwMode="auto">
            <a:xfrm>
              <a:off x="3563939" y="3480772"/>
              <a:ext cx="2074861" cy="2094528"/>
            </a:xfrm>
            <a:prstGeom prst="rect">
              <a:avLst/>
            </a:prstGeom>
            <a:noFill/>
          </p:spPr>
        </p:pic>
        <p:pic>
          <p:nvPicPr>
            <p:cNvPr id="65584" name="Picture 48" descr="E:\WorkSpace\SamplingNet\SamplingNet\doc\IJCAI18\img\GT\003.png"/>
            <p:cNvPicPr>
              <a:picLocks noChangeAspect="1" noChangeArrowheads="1"/>
            </p:cNvPicPr>
            <p:nvPr/>
          </p:nvPicPr>
          <p:blipFill>
            <a:blip r:embed="rId18" cstate="print"/>
            <a:srcRect/>
            <a:stretch>
              <a:fillRect/>
            </a:stretch>
          </p:blipFill>
          <p:spPr bwMode="auto">
            <a:xfrm>
              <a:off x="3298826" y="4753850"/>
              <a:ext cx="2454274" cy="2104150"/>
            </a:xfrm>
            <a:prstGeom prst="rect">
              <a:avLst/>
            </a:prstGeom>
            <a:noFill/>
          </p:spPr>
        </p:pic>
        <p:pic>
          <p:nvPicPr>
            <p:cNvPr id="65585" name="Picture 49" descr="E:\WorkSpace\SamplingNet\SamplingNet\doc\IJCAI18\img\PSGN\000.png"/>
            <p:cNvPicPr>
              <a:picLocks noChangeAspect="1" noChangeArrowheads="1"/>
            </p:cNvPicPr>
            <p:nvPr/>
          </p:nvPicPr>
          <p:blipFill>
            <a:blip r:embed="rId19" cstate="print"/>
            <a:srcRect/>
            <a:stretch>
              <a:fillRect/>
            </a:stretch>
          </p:blipFill>
          <p:spPr bwMode="auto">
            <a:xfrm>
              <a:off x="5307014" y="1498600"/>
              <a:ext cx="2536669" cy="1676400"/>
            </a:xfrm>
            <a:prstGeom prst="rect">
              <a:avLst/>
            </a:prstGeom>
            <a:noFill/>
          </p:spPr>
        </p:pic>
        <p:pic>
          <p:nvPicPr>
            <p:cNvPr id="65586" name="Picture 50" descr="E:\WorkSpace\SamplingNet\SamplingNet\doc\IJCAI18\img\PSGN\001.png"/>
            <p:cNvPicPr>
              <a:picLocks noChangeAspect="1" noChangeArrowheads="1"/>
            </p:cNvPicPr>
            <p:nvPr/>
          </p:nvPicPr>
          <p:blipFill>
            <a:blip r:embed="rId20" cstate="print"/>
            <a:srcRect/>
            <a:stretch>
              <a:fillRect/>
            </a:stretch>
          </p:blipFill>
          <p:spPr bwMode="auto">
            <a:xfrm>
              <a:off x="5775326" y="2409280"/>
              <a:ext cx="1743074" cy="1921420"/>
            </a:xfrm>
            <a:prstGeom prst="rect">
              <a:avLst/>
            </a:prstGeom>
            <a:noFill/>
          </p:spPr>
        </p:pic>
        <p:pic>
          <p:nvPicPr>
            <p:cNvPr id="65587" name="Picture 51" descr="E:\WorkSpace\SamplingNet\SamplingNet\doc\IJCAI18\img\PSGN\002.png"/>
            <p:cNvPicPr>
              <a:picLocks noChangeAspect="1" noChangeArrowheads="1"/>
            </p:cNvPicPr>
            <p:nvPr/>
          </p:nvPicPr>
          <p:blipFill>
            <a:blip r:embed="rId21" cstate="print"/>
            <a:srcRect/>
            <a:stretch>
              <a:fillRect/>
            </a:stretch>
          </p:blipFill>
          <p:spPr bwMode="auto">
            <a:xfrm>
              <a:off x="5786440" y="3639754"/>
              <a:ext cx="1786846" cy="1803783"/>
            </a:xfrm>
            <a:prstGeom prst="rect">
              <a:avLst/>
            </a:prstGeom>
            <a:noFill/>
          </p:spPr>
        </p:pic>
        <p:pic>
          <p:nvPicPr>
            <p:cNvPr id="65588" name="Picture 52" descr="E:\WorkSpace\SamplingNet\SamplingNet\doc\IJCAI18\img\PSGN\003.png"/>
            <p:cNvPicPr>
              <a:picLocks noChangeAspect="1" noChangeArrowheads="1"/>
            </p:cNvPicPr>
            <p:nvPr/>
          </p:nvPicPr>
          <p:blipFill>
            <a:blip r:embed="rId22" cstate="print"/>
            <a:srcRect/>
            <a:stretch>
              <a:fillRect/>
            </a:stretch>
          </p:blipFill>
          <p:spPr bwMode="auto">
            <a:xfrm>
              <a:off x="5534026" y="4673600"/>
              <a:ext cx="2340493" cy="2006600"/>
            </a:xfrm>
            <a:prstGeom prst="rect">
              <a:avLst/>
            </a:prstGeom>
            <a:noFill/>
          </p:spPr>
        </p:pic>
      </p:grpSp>
      <p:sp>
        <p:nvSpPr>
          <p:cNvPr id="36" name="学论网-专注原创-www.xuelun.me"/>
          <p:cNvSpPr/>
          <p:nvPr/>
        </p:nvSpPr>
        <p:spPr>
          <a:xfrm>
            <a:off x="1397000" y="6359353"/>
            <a:ext cx="1295399" cy="320847"/>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输入图片</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37" name="学论网-专注原创-www.xuelun.me"/>
          <p:cNvSpPr/>
          <p:nvPr/>
        </p:nvSpPr>
        <p:spPr>
          <a:xfrm>
            <a:off x="3797300" y="6359353"/>
            <a:ext cx="1295399" cy="320847"/>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dirty="0" err="1" smtClean="0">
                <a:solidFill>
                  <a:schemeClr val="bg1"/>
                </a:solidFill>
                <a:latin typeface="微软雅黑" panose="020B0503020204020204" pitchFamily="34" charset="-122"/>
                <a:ea typeface="微软雅黑" panose="020B0503020204020204" pitchFamily="34" charset="-122"/>
              </a:rPr>
              <a:t>Groundtruth</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38" name="学论网-专注原创-www.xuelun.me"/>
          <p:cNvSpPr/>
          <p:nvPr/>
        </p:nvSpPr>
        <p:spPr>
          <a:xfrm>
            <a:off x="5981700" y="6372053"/>
            <a:ext cx="1295399" cy="320847"/>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现有方法的结果</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39" name="学论网-专注原创-www.xuelun.me"/>
          <p:cNvSpPr/>
          <p:nvPr/>
        </p:nvSpPr>
        <p:spPr>
          <a:xfrm>
            <a:off x="7886700" y="6372053"/>
            <a:ext cx="1295399" cy="320847"/>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所提方法的结果</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40" name="学论网-专注原创-www.xuelun.me"/>
          <p:cNvSpPr/>
          <p:nvPr/>
        </p:nvSpPr>
        <p:spPr>
          <a:xfrm>
            <a:off x="9740900" y="6346653"/>
            <a:ext cx="1473200" cy="320847"/>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所提方法结果（网格）</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48250" y="215904"/>
            <a:ext cx="152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研究进度</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26375" y="1108968"/>
            <a:ext cx="6165809"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3.4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以</a:t>
            </a: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Chamfer</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距离做训练与以对偶</a:t>
            </a: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Chamfer</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距离做训练</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 name="表格 32"/>
          <p:cNvGraphicFramePr>
            <a:graphicFrameLocks noGrp="1"/>
          </p:cNvGraphicFramePr>
          <p:nvPr/>
        </p:nvGraphicFramePr>
        <p:xfrm>
          <a:off x="1955800" y="1608666"/>
          <a:ext cx="8127999" cy="51917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zh-CN" altLang="en-US" dirty="0" smtClean="0"/>
                        <a:t>物体的类别</a:t>
                      </a:r>
                      <a:endParaRPr lang="zh-CN" altLang="en-US" dirty="0"/>
                    </a:p>
                  </a:txBody>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以</a:t>
                      </a:r>
                      <a:r>
                        <a:rPr lang="en-US" altLang="zh-CN" sz="1800" b="1" kern="1200" dirty="0" smtClean="0">
                          <a:solidFill>
                            <a:schemeClr val="lt1"/>
                          </a:solidFill>
                          <a:latin typeface="+mn-lt"/>
                          <a:ea typeface="+mn-ea"/>
                          <a:cs typeface="+mn-cs"/>
                        </a:rPr>
                        <a:t>Chamfer</a:t>
                      </a:r>
                      <a:r>
                        <a:rPr lang="zh-CN" altLang="en-US" sz="1800" b="1" kern="1200" dirty="0" smtClean="0">
                          <a:solidFill>
                            <a:schemeClr val="lt1"/>
                          </a:solidFill>
                          <a:latin typeface="+mn-lt"/>
                          <a:ea typeface="+mn-ea"/>
                          <a:cs typeface="+mn-cs"/>
                        </a:rPr>
                        <a:t>距离训练</a:t>
                      </a:r>
                    </a:p>
                  </a:txBody>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以对偶</a:t>
                      </a:r>
                      <a:r>
                        <a:rPr lang="en-US" altLang="zh-CN" sz="1800" b="1" kern="1200" dirty="0" smtClean="0">
                          <a:solidFill>
                            <a:schemeClr val="lt1"/>
                          </a:solidFill>
                          <a:latin typeface="+mn-lt"/>
                          <a:ea typeface="+mn-ea"/>
                          <a:cs typeface="+mn-cs"/>
                        </a:rPr>
                        <a:t>Chamfer</a:t>
                      </a:r>
                      <a:r>
                        <a:rPr lang="zh-CN" altLang="en-US" sz="1800" b="1" kern="1200" dirty="0" smtClean="0">
                          <a:solidFill>
                            <a:schemeClr val="lt1"/>
                          </a:solidFill>
                          <a:latin typeface="+mn-lt"/>
                          <a:ea typeface="+mn-ea"/>
                          <a:cs typeface="+mn-cs"/>
                        </a:rPr>
                        <a:t>距离训练</a:t>
                      </a:r>
                    </a:p>
                  </a:txBody>
                  <a:tcPr/>
                </a:tc>
              </a:tr>
              <a:tr h="370840">
                <a:tc>
                  <a:txBody>
                    <a:bodyPr/>
                    <a:lstStyle/>
                    <a:p>
                      <a:pPr algn="ctr"/>
                      <a:r>
                        <a:rPr lang="zh-CN" altLang="en-US" dirty="0" smtClean="0"/>
                        <a:t>飞行器</a:t>
                      </a:r>
                      <a:endParaRPr lang="zh-CN" altLang="en-US" dirty="0"/>
                    </a:p>
                  </a:txBody>
                  <a:tcPr/>
                </a:tc>
                <a:tc>
                  <a:txBody>
                    <a:bodyPr/>
                    <a:lstStyle/>
                    <a:p>
                      <a:pPr algn="ctr"/>
                      <a:r>
                        <a:rPr lang="en-US" altLang="zh-CN" dirty="0" smtClean="0"/>
                        <a:t>0.441</a:t>
                      </a:r>
                      <a:endParaRPr lang="zh-CN" altLang="en-US" dirty="0"/>
                    </a:p>
                  </a:txBody>
                  <a:tcPr/>
                </a:tc>
                <a:tc>
                  <a:txBody>
                    <a:bodyPr/>
                    <a:lstStyle/>
                    <a:p>
                      <a:pPr algn="ctr"/>
                      <a:r>
                        <a:rPr lang="en-US" altLang="zh-CN" dirty="0" smtClean="0"/>
                        <a:t>0.356</a:t>
                      </a:r>
                      <a:endParaRPr lang="zh-CN" altLang="en-US" dirty="0"/>
                    </a:p>
                  </a:txBody>
                  <a:tcPr/>
                </a:tc>
              </a:tr>
              <a:tr h="370840">
                <a:tc>
                  <a:txBody>
                    <a:bodyPr/>
                    <a:lstStyle/>
                    <a:p>
                      <a:pPr algn="ctr"/>
                      <a:r>
                        <a:rPr lang="zh-CN" altLang="en-US" dirty="0" smtClean="0"/>
                        <a:t>长凳</a:t>
                      </a:r>
                      <a:endParaRPr lang="zh-CN" altLang="en-US" dirty="0"/>
                    </a:p>
                  </a:txBody>
                  <a:tcPr/>
                </a:tc>
                <a:tc>
                  <a:txBody>
                    <a:bodyPr/>
                    <a:lstStyle/>
                    <a:p>
                      <a:pPr algn="ctr"/>
                      <a:r>
                        <a:rPr lang="en-US" altLang="zh-CN" dirty="0" smtClean="0"/>
                        <a:t>0.314</a:t>
                      </a:r>
                      <a:endParaRPr lang="zh-CN" altLang="en-US" dirty="0"/>
                    </a:p>
                  </a:txBody>
                  <a:tcPr/>
                </a:tc>
                <a:tc>
                  <a:txBody>
                    <a:bodyPr/>
                    <a:lstStyle/>
                    <a:p>
                      <a:pPr algn="ctr"/>
                      <a:r>
                        <a:rPr lang="en-US" altLang="zh-CN" dirty="0" smtClean="0"/>
                        <a:t>0.287</a:t>
                      </a:r>
                      <a:endParaRPr lang="zh-CN" altLang="en-US" dirty="0"/>
                    </a:p>
                  </a:txBody>
                  <a:tcPr/>
                </a:tc>
              </a:tr>
              <a:tr h="370840">
                <a:tc>
                  <a:txBody>
                    <a:bodyPr/>
                    <a:lstStyle/>
                    <a:p>
                      <a:pPr algn="ctr"/>
                      <a:r>
                        <a:rPr lang="zh-CN" altLang="en-US" dirty="0" smtClean="0"/>
                        <a:t>橱柜</a:t>
                      </a:r>
                      <a:endParaRPr lang="zh-CN" altLang="en-US" dirty="0"/>
                    </a:p>
                  </a:txBody>
                  <a:tcPr/>
                </a:tc>
                <a:tc>
                  <a:txBody>
                    <a:bodyPr/>
                    <a:lstStyle/>
                    <a:p>
                      <a:pPr algn="ctr"/>
                      <a:r>
                        <a:rPr lang="en-US" altLang="zh-CN" dirty="0" smtClean="0"/>
                        <a:t>0.248</a:t>
                      </a:r>
                      <a:endParaRPr lang="zh-CN" altLang="en-US" dirty="0"/>
                    </a:p>
                  </a:txBody>
                  <a:tcPr/>
                </a:tc>
                <a:tc>
                  <a:txBody>
                    <a:bodyPr/>
                    <a:lstStyle/>
                    <a:p>
                      <a:pPr algn="ctr"/>
                      <a:r>
                        <a:rPr lang="en-US" altLang="zh-CN" dirty="0" smtClean="0"/>
                        <a:t>0.225</a:t>
                      </a:r>
                      <a:endParaRPr lang="zh-CN" altLang="en-US" dirty="0"/>
                    </a:p>
                  </a:txBody>
                  <a:tcPr/>
                </a:tc>
              </a:tr>
              <a:tr h="370840">
                <a:tc>
                  <a:txBody>
                    <a:bodyPr/>
                    <a:lstStyle/>
                    <a:p>
                      <a:pPr algn="ctr"/>
                      <a:r>
                        <a:rPr lang="zh-CN" altLang="en-US" dirty="0" smtClean="0"/>
                        <a:t>小车</a:t>
                      </a:r>
                      <a:endParaRPr lang="zh-CN" altLang="en-US" dirty="0"/>
                    </a:p>
                  </a:txBody>
                  <a:tcPr/>
                </a:tc>
                <a:tc>
                  <a:txBody>
                    <a:bodyPr/>
                    <a:lstStyle/>
                    <a:p>
                      <a:pPr algn="ctr"/>
                      <a:r>
                        <a:rPr lang="en-US" altLang="zh-CN" dirty="0" smtClean="0"/>
                        <a:t>0.289</a:t>
                      </a:r>
                      <a:endParaRPr lang="zh-CN" altLang="en-US" dirty="0"/>
                    </a:p>
                  </a:txBody>
                  <a:tcPr/>
                </a:tc>
                <a:tc>
                  <a:txBody>
                    <a:bodyPr/>
                    <a:lstStyle/>
                    <a:p>
                      <a:pPr algn="ctr"/>
                      <a:r>
                        <a:rPr lang="en-US" altLang="zh-CN" dirty="0" smtClean="0"/>
                        <a:t>0.260</a:t>
                      </a:r>
                      <a:endParaRPr lang="zh-CN" altLang="en-US" dirty="0"/>
                    </a:p>
                  </a:txBody>
                  <a:tcPr/>
                </a:tc>
              </a:tr>
              <a:tr h="370840">
                <a:tc>
                  <a:txBody>
                    <a:bodyPr/>
                    <a:lstStyle/>
                    <a:p>
                      <a:pPr algn="ctr"/>
                      <a:r>
                        <a:rPr lang="zh-CN" altLang="en-US" dirty="0" smtClean="0"/>
                        <a:t>椅子</a:t>
                      </a:r>
                      <a:endParaRPr lang="zh-CN" altLang="en-US" dirty="0"/>
                    </a:p>
                  </a:txBody>
                  <a:tcPr/>
                </a:tc>
                <a:tc>
                  <a:txBody>
                    <a:bodyPr/>
                    <a:lstStyle/>
                    <a:p>
                      <a:pPr algn="ctr"/>
                      <a:r>
                        <a:rPr lang="en-US" altLang="zh-CN" dirty="0" smtClean="0"/>
                        <a:t>0.203</a:t>
                      </a:r>
                      <a:endParaRPr lang="zh-CN" altLang="en-US" dirty="0"/>
                    </a:p>
                  </a:txBody>
                  <a:tcPr/>
                </a:tc>
                <a:tc>
                  <a:txBody>
                    <a:bodyPr/>
                    <a:lstStyle/>
                    <a:p>
                      <a:pPr algn="ctr"/>
                      <a:r>
                        <a:rPr lang="en-US" altLang="zh-CN" dirty="0" smtClean="0"/>
                        <a:t>0.204</a:t>
                      </a:r>
                      <a:endParaRPr lang="zh-CN" altLang="en-US" dirty="0"/>
                    </a:p>
                  </a:txBody>
                  <a:tcPr/>
                </a:tc>
              </a:tr>
              <a:tr h="370840">
                <a:tc>
                  <a:txBody>
                    <a:bodyPr/>
                    <a:lstStyle/>
                    <a:p>
                      <a:pPr algn="ctr"/>
                      <a:r>
                        <a:rPr lang="zh-CN" altLang="en-US" dirty="0" smtClean="0"/>
                        <a:t>显示器</a:t>
                      </a:r>
                      <a:endParaRPr lang="zh-CN" altLang="en-US" dirty="0"/>
                    </a:p>
                  </a:txBody>
                  <a:tcPr/>
                </a:tc>
                <a:tc>
                  <a:txBody>
                    <a:bodyPr/>
                    <a:lstStyle/>
                    <a:p>
                      <a:pPr algn="ctr"/>
                      <a:r>
                        <a:rPr lang="en-US" altLang="zh-CN" dirty="0" smtClean="0"/>
                        <a:t>0.359</a:t>
                      </a:r>
                      <a:endParaRPr lang="zh-CN" altLang="en-US" dirty="0"/>
                    </a:p>
                  </a:txBody>
                  <a:tcPr/>
                </a:tc>
                <a:tc>
                  <a:txBody>
                    <a:bodyPr/>
                    <a:lstStyle/>
                    <a:p>
                      <a:pPr algn="ctr"/>
                      <a:r>
                        <a:rPr lang="en-US" altLang="zh-CN" dirty="0" smtClean="0"/>
                        <a:t>0.337</a:t>
                      </a:r>
                      <a:endParaRPr lang="zh-CN" altLang="en-US" dirty="0"/>
                    </a:p>
                  </a:txBody>
                  <a:tcPr/>
                </a:tc>
              </a:tr>
              <a:tr h="370840">
                <a:tc>
                  <a:txBody>
                    <a:bodyPr/>
                    <a:lstStyle/>
                    <a:p>
                      <a:pPr algn="ctr"/>
                      <a:r>
                        <a:rPr lang="zh-CN" altLang="en-US" dirty="0" smtClean="0"/>
                        <a:t>台灯</a:t>
                      </a:r>
                      <a:endParaRPr lang="zh-CN" altLang="en-US" dirty="0"/>
                    </a:p>
                  </a:txBody>
                  <a:tcPr/>
                </a:tc>
                <a:tc>
                  <a:txBody>
                    <a:bodyPr/>
                    <a:lstStyle/>
                    <a:p>
                      <a:pPr algn="ctr"/>
                      <a:r>
                        <a:rPr lang="en-US" altLang="zh-CN" dirty="0" smtClean="0"/>
                        <a:t>0.396</a:t>
                      </a:r>
                      <a:endParaRPr lang="zh-CN" altLang="en-US" dirty="0"/>
                    </a:p>
                  </a:txBody>
                  <a:tcPr/>
                </a:tc>
                <a:tc>
                  <a:txBody>
                    <a:bodyPr/>
                    <a:lstStyle/>
                    <a:p>
                      <a:pPr algn="ctr"/>
                      <a:r>
                        <a:rPr lang="en-US" altLang="zh-CN" dirty="0" smtClean="0"/>
                        <a:t>0.359</a:t>
                      </a:r>
                      <a:endParaRPr lang="zh-CN" altLang="en-US" dirty="0"/>
                    </a:p>
                  </a:txBody>
                  <a:tcPr/>
                </a:tc>
              </a:tr>
              <a:tr h="370840">
                <a:tc>
                  <a:txBody>
                    <a:bodyPr/>
                    <a:lstStyle/>
                    <a:p>
                      <a:pPr algn="ctr"/>
                      <a:r>
                        <a:rPr lang="zh-CN" altLang="en-US" dirty="0" smtClean="0"/>
                        <a:t>音响</a:t>
                      </a:r>
                      <a:endParaRPr lang="zh-CN" altLang="en-US" dirty="0"/>
                    </a:p>
                  </a:txBody>
                  <a:tcPr/>
                </a:tc>
                <a:tc>
                  <a:txBody>
                    <a:bodyPr/>
                    <a:lstStyle/>
                    <a:p>
                      <a:pPr algn="ctr"/>
                      <a:r>
                        <a:rPr lang="en-US" altLang="zh-CN" dirty="0" smtClean="0"/>
                        <a:t>0.447</a:t>
                      </a:r>
                      <a:endParaRPr lang="zh-CN" altLang="en-US" dirty="0"/>
                    </a:p>
                  </a:txBody>
                  <a:tcPr/>
                </a:tc>
                <a:tc>
                  <a:txBody>
                    <a:bodyPr/>
                    <a:lstStyle/>
                    <a:p>
                      <a:pPr algn="ctr"/>
                      <a:r>
                        <a:rPr lang="en-US" altLang="zh-CN" dirty="0" smtClean="0"/>
                        <a:t>0.380</a:t>
                      </a:r>
                      <a:endParaRPr lang="zh-CN" altLang="en-US" dirty="0"/>
                    </a:p>
                  </a:txBody>
                  <a:tcPr/>
                </a:tc>
              </a:tr>
              <a:tr h="370840">
                <a:tc>
                  <a:txBody>
                    <a:bodyPr/>
                    <a:lstStyle/>
                    <a:p>
                      <a:pPr algn="ctr"/>
                      <a:r>
                        <a:rPr lang="zh-CN" altLang="en-US" dirty="0" smtClean="0"/>
                        <a:t>枪支</a:t>
                      </a:r>
                      <a:endParaRPr lang="zh-CN" altLang="en-US" dirty="0"/>
                    </a:p>
                  </a:txBody>
                  <a:tcPr/>
                </a:tc>
                <a:tc>
                  <a:txBody>
                    <a:bodyPr/>
                    <a:lstStyle/>
                    <a:p>
                      <a:pPr algn="ctr"/>
                      <a:r>
                        <a:rPr lang="en-US" altLang="zh-CN" dirty="0" smtClean="0"/>
                        <a:t>0.327</a:t>
                      </a:r>
                      <a:endParaRPr lang="zh-CN" altLang="en-US" dirty="0"/>
                    </a:p>
                  </a:txBody>
                  <a:tcPr/>
                </a:tc>
                <a:tc>
                  <a:txBody>
                    <a:bodyPr/>
                    <a:lstStyle/>
                    <a:p>
                      <a:pPr algn="ctr"/>
                      <a:r>
                        <a:rPr lang="en-US" altLang="zh-CN" dirty="0" smtClean="0"/>
                        <a:t>0.330</a:t>
                      </a:r>
                      <a:endParaRPr lang="zh-CN" altLang="en-US" dirty="0"/>
                    </a:p>
                  </a:txBody>
                  <a:tcPr/>
                </a:tc>
              </a:tr>
              <a:tr h="370840">
                <a:tc>
                  <a:txBody>
                    <a:bodyPr/>
                    <a:lstStyle/>
                    <a:p>
                      <a:pPr algn="ctr"/>
                      <a:r>
                        <a:rPr lang="zh-CN" altLang="en-US" dirty="0" smtClean="0"/>
                        <a:t>沙发</a:t>
                      </a:r>
                      <a:endParaRPr lang="zh-CN" altLang="en-US" dirty="0"/>
                    </a:p>
                  </a:txBody>
                  <a:tcPr/>
                </a:tc>
                <a:tc>
                  <a:txBody>
                    <a:bodyPr/>
                    <a:lstStyle/>
                    <a:p>
                      <a:pPr algn="ctr"/>
                      <a:r>
                        <a:rPr lang="en-US" altLang="zh-CN" dirty="0" smtClean="0"/>
                        <a:t>0.392</a:t>
                      </a:r>
                      <a:endParaRPr lang="zh-CN" altLang="en-US" dirty="0"/>
                    </a:p>
                  </a:txBody>
                  <a:tcPr/>
                </a:tc>
                <a:tc>
                  <a:txBody>
                    <a:bodyPr/>
                    <a:lstStyle/>
                    <a:p>
                      <a:pPr algn="ctr"/>
                      <a:r>
                        <a:rPr lang="en-US" altLang="zh-CN" dirty="0" smtClean="0"/>
                        <a:t>0.365</a:t>
                      </a:r>
                      <a:endParaRPr lang="zh-CN" altLang="en-US" dirty="0"/>
                    </a:p>
                  </a:txBody>
                  <a:tcPr/>
                </a:tc>
              </a:tr>
              <a:tr h="370840">
                <a:tc>
                  <a:txBody>
                    <a:bodyPr/>
                    <a:lstStyle/>
                    <a:p>
                      <a:pPr algn="ctr"/>
                      <a:r>
                        <a:rPr lang="zh-CN" altLang="en-US" dirty="0" smtClean="0"/>
                        <a:t>桌子</a:t>
                      </a:r>
                      <a:endParaRPr lang="zh-CN" altLang="en-US" dirty="0"/>
                    </a:p>
                  </a:txBody>
                  <a:tcPr/>
                </a:tc>
                <a:tc>
                  <a:txBody>
                    <a:bodyPr/>
                    <a:lstStyle/>
                    <a:p>
                      <a:pPr algn="ctr"/>
                      <a:r>
                        <a:rPr lang="en-US" altLang="zh-CN" dirty="0" smtClean="0"/>
                        <a:t>0.392</a:t>
                      </a:r>
                      <a:endParaRPr lang="zh-CN" altLang="en-US" dirty="0"/>
                    </a:p>
                  </a:txBody>
                  <a:tcPr/>
                </a:tc>
                <a:tc>
                  <a:txBody>
                    <a:bodyPr/>
                    <a:lstStyle/>
                    <a:p>
                      <a:pPr algn="ctr"/>
                      <a:r>
                        <a:rPr lang="en-US" altLang="zh-CN" dirty="0" smtClean="0"/>
                        <a:t>0.371</a:t>
                      </a:r>
                      <a:endParaRPr lang="zh-CN" altLang="en-US" dirty="0"/>
                    </a:p>
                  </a:txBody>
                  <a:tcPr/>
                </a:tc>
              </a:tr>
              <a:tr h="370840">
                <a:tc>
                  <a:txBody>
                    <a:bodyPr/>
                    <a:lstStyle/>
                    <a:p>
                      <a:pPr algn="ctr"/>
                      <a:r>
                        <a:rPr lang="zh-CN" altLang="en-US" dirty="0" smtClean="0"/>
                        <a:t>手机</a:t>
                      </a:r>
                      <a:endParaRPr lang="zh-CN" altLang="en-US" dirty="0"/>
                    </a:p>
                  </a:txBody>
                  <a:tcPr/>
                </a:tc>
                <a:tc>
                  <a:txBody>
                    <a:bodyPr/>
                    <a:lstStyle/>
                    <a:p>
                      <a:pPr algn="ctr"/>
                      <a:r>
                        <a:rPr lang="en-US" altLang="zh-CN" dirty="0" smtClean="0"/>
                        <a:t>0.088</a:t>
                      </a:r>
                      <a:endParaRPr lang="zh-CN" altLang="en-US" dirty="0"/>
                    </a:p>
                  </a:txBody>
                  <a:tcPr/>
                </a:tc>
                <a:tc>
                  <a:txBody>
                    <a:bodyPr/>
                    <a:lstStyle/>
                    <a:p>
                      <a:pPr algn="ctr"/>
                      <a:r>
                        <a:rPr lang="en-US" altLang="zh-CN" dirty="0" smtClean="0"/>
                        <a:t>0.075</a:t>
                      </a:r>
                      <a:endParaRPr lang="zh-CN" altLang="en-US" dirty="0"/>
                    </a:p>
                  </a:txBody>
                  <a:tcPr/>
                </a:tc>
              </a:tr>
              <a:tr h="370840">
                <a:tc>
                  <a:txBody>
                    <a:bodyPr/>
                    <a:lstStyle/>
                    <a:p>
                      <a:pPr algn="ctr"/>
                      <a:r>
                        <a:rPr lang="zh-CN" altLang="en-US" dirty="0" smtClean="0"/>
                        <a:t>船只</a:t>
                      </a:r>
                      <a:endParaRPr lang="zh-CN" altLang="en-US" dirty="0"/>
                    </a:p>
                  </a:txBody>
                  <a:tcPr/>
                </a:tc>
                <a:tc>
                  <a:txBody>
                    <a:bodyPr/>
                    <a:lstStyle/>
                    <a:p>
                      <a:pPr algn="ctr"/>
                      <a:r>
                        <a:rPr lang="en-US" altLang="zh-CN" dirty="0" smtClean="0"/>
                        <a:t>0.323</a:t>
                      </a:r>
                      <a:endParaRPr lang="zh-CN" altLang="en-US" dirty="0"/>
                    </a:p>
                  </a:txBody>
                  <a:tcPr/>
                </a:tc>
                <a:tc>
                  <a:txBody>
                    <a:bodyPr/>
                    <a:lstStyle/>
                    <a:p>
                      <a:pPr algn="ctr"/>
                      <a:r>
                        <a:rPr lang="en-US" altLang="zh-CN" dirty="0" smtClean="0"/>
                        <a:t>0.285</a:t>
                      </a:r>
                      <a:endParaRPr lang="zh-CN" altLang="en-US" dirty="0"/>
                    </a:p>
                  </a:txBody>
                  <a:tcPr/>
                </a:tc>
              </a:tr>
            </a:tbl>
          </a:graphicData>
        </a:graphic>
      </p:graphicFrame>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48250" y="215904"/>
            <a:ext cx="152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研究进度</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6"/>
          <p:cNvSpPr txBox="1"/>
          <p:nvPr/>
        </p:nvSpPr>
        <p:spPr>
          <a:xfrm>
            <a:off x="681558" y="1108968"/>
            <a:ext cx="514774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3.3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网络学习到的对三维形状进行操作的过程</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7587" name="Picture 3"/>
          <p:cNvPicPr>
            <a:picLocks noChangeAspect="1" noChangeArrowheads="1"/>
          </p:cNvPicPr>
          <p:nvPr/>
        </p:nvPicPr>
        <p:blipFill>
          <a:blip r:embed="rId3" cstate="print"/>
          <a:srcRect/>
          <a:stretch>
            <a:fillRect/>
          </a:stretch>
        </p:blipFill>
        <p:spPr bwMode="auto">
          <a:xfrm>
            <a:off x="7957439" y="2232025"/>
            <a:ext cx="1402461" cy="1298575"/>
          </a:xfrm>
          <a:prstGeom prst="rect">
            <a:avLst/>
          </a:prstGeom>
          <a:noFill/>
          <a:ln w="9525">
            <a:noFill/>
            <a:miter lim="800000"/>
            <a:headEnd/>
            <a:tailEnd/>
          </a:ln>
          <a:effectLst/>
        </p:spPr>
      </p:pic>
      <p:sp>
        <p:nvSpPr>
          <p:cNvPr id="39" name="学论网-专注原创-www.xuelun.me"/>
          <p:cNvSpPr/>
          <p:nvPr/>
        </p:nvSpPr>
        <p:spPr>
          <a:xfrm>
            <a:off x="1117601" y="2168353"/>
            <a:ext cx="882444" cy="489771"/>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输入图片</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40" name="学论网-专注原创-www.xuelun.me"/>
          <p:cNvSpPr/>
          <p:nvPr/>
        </p:nvSpPr>
        <p:spPr>
          <a:xfrm>
            <a:off x="8229601" y="1507953"/>
            <a:ext cx="882444" cy="489771"/>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smtClean="0">
                <a:solidFill>
                  <a:schemeClr val="bg1"/>
                </a:solidFill>
                <a:latin typeface="微软雅黑" panose="020B0503020204020204" pitchFamily="34" charset="-122"/>
                <a:ea typeface="微软雅黑" panose="020B0503020204020204" pitchFamily="34" charset="-122"/>
              </a:rPr>
              <a:t>输出形状</a:t>
            </a:r>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67588" name="Picture 4"/>
          <p:cNvPicPr>
            <a:picLocks noChangeAspect="1" noChangeArrowheads="1"/>
          </p:cNvPicPr>
          <p:nvPr/>
        </p:nvPicPr>
        <p:blipFill>
          <a:blip r:embed="rId4" cstate="print"/>
          <a:srcRect/>
          <a:stretch>
            <a:fillRect/>
          </a:stretch>
        </p:blipFill>
        <p:spPr bwMode="auto">
          <a:xfrm>
            <a:off x="1131888" y="3081338"/>
            <a:ext cx="885825" cy="847725"/>
          </a:xfrm>
          <a:prstGeom prst="rect">
            <a:avLst/>
          </a:prstGeom>
          <a:noFill/>
          <a:ln w="9525">
            <a:noFill/>
            <a:miter lim="800000"/>
            <a:headEnd/>
            <a:tailEnd/>
          </a:ln>
          <a:effectLst/>
        </p:spPr>
      </p:pic>
      <p:pic>
        <p:nvPicPr>
          <p:cNvPr id="67589" name="Picture 5"/>
          <p:cNvPicPr>
            <a:picLocks noChangeAspect="1" noChangeArrowheads="1"/>
          </p:cNvPicPr>
          <p:nvPr/>
        </p:nvPicPr>
        <p:blipFill>
          <a:blip r:embed="rId5" cstate="print"/>
          <a:srcRect/>
          <a:stretch>
            <a:fillRect/>
          </a:stretch>
        </p:blipFill>
        <p:spPr bwMode="auto">
          <a:xfrm>
            <a:off x="2616200" y="3129041"/>
            <a:ext cx="1117600" cy="1328994"/>
          </a:xfrm>
          <a:prstGeom prst="rect">
            <a:avLst/>
          </a:prstGeom>
          <a:noFill/>
          <a:ln w="9525">
            <a:noFill/>
            <a:miter lim="800000"/>
            <a:headEnd/>
            <a:tailEnd/>
          </a:ln>
          <a:effectLst/>
        </p:spPr>
      </p:pic>
      <p:pic>
        <p:nvPicPr>
          <p:cNvPr id="67590" name="Picture 6"/>
          <p:cNvPicPr>
            <a:picLocks noChangeAspect="1" noChangeArrowheads="1"/>
          </p:cNvPicPr>
          <p:nvPr/>
        </p:nvPicPr>
        <p:blipFill>
          <a:blip r:embed="rId6" cstate="print"/>
          <a:srcRect/>
          <a:stretch>
            <a:fillRect/>
          </a:stretch>
        </p:blipFill>
        <p:spPr bwMode="auto">
          <a:xfrm>
            <a:off x="4262438" y="3135617"/>
            <a:ext cx="995362" cy="1196671"/>
          </a:xfrm>
          <a:prstGeom prst="rect">
            <a:avLst/>
          </a:prstGeom>
          <a:noFill/>
          <a:ln w="9525">
            <a:noFill/>
            <a:miter lim="800000"/>
            <a:headEnd/>
            <a:tailEnd/>
          </a:ln>
          <a:effectLst/>
        </p:spPr>
      </p:pic>
      <p:pic>
        <p:nvPicPr>
          <p:cNvPr id="67591" name="Picture 7"/>
          <p:cNvPicPr>
            <a:picLocks noChangeAspect="1" noChangeArrowheads="1"/>
          </p:cNvPicPr>
          <p:nvPr/>
        </p:nvPicPr>
        <p:blipFill>
          <a:blip r:embed="rId7" cstate="print"/>
          <a:srcRect/>
          <a:stretch>
            <a:fillRect/>
          </a:stretch>
        </p:blipFill>
        <p:spPr bwMode="auto">
          <a:xfrm>
            <a:off x="5391151" y="3132378"/>
            <a:ext cx="1022350" cy="1223722"/>
          </a:xfrm>
          <a:prstGeom prst="rect">
            <a:avLst/>
          </a:prstGeom>
          <a:noFill/>
          <a:ln w="9525">
            <a:noFill/>
            <a:miter lim="800000"/>
            <a:headEnd/>
            <a:tailEnd/>
          </a:ln>
          <a:effectLst/>
        </p:spPr>
      </p:pic>
      <p:pic>
        <p:nvPicPr>
          <p:cNvPr id="67592" name="Picture 8"/>
          <p:cNvPicPr>
            <a:picLocks noChangeAspect="1" noChangeArrowheads="1"/>
          </p:cNvPicPr>
          <p:nvPr/>
        </p:nvPicPr>
        <p:blipFill>
          <a:blip r:embed="rId8" cstate="print"/>
          <a:srcRect/>
          <a:stretch>
            <a:fillRect/>
          </a:stretch>
        </p:blipFill>
        <p:spPr bwMode="auto">
          <a:xfrm>
            <a:off x="6581775" y="3136900"/>
            <a:ext cx="1139825" cy="1222374"/>
          </a:xfrm>
          <a:prstGeom prst="rect">
            <a:avLst/>
          </a:prstGeom>
          <a:noFill/>
          <a:ln w="9525">
            <a:noFill/>
            <a:miter lim="800000"/>
            <a:headEnd/>
            <a:tailEnd/>
          </a:ln>
          <a:effectLst/>
        </p:spPr>
      </p:pic>
      <p:pic>
        <p:nvPicPr>
          <p:cNvPr id="5122" name="Picture 2"/>
          <p:cNvPicPr>
            <a:picLocks noChangeAspect="1" noChangeArrowheads="1"/>
          </p:cNvPicPr>
          <p:nvPr/>
        </p:nvPicPr>
        <p:blipFill>
          <a:blip r:embed="rId9" cstate="print"/>
          <a:srcRect/>
          <a:stretch>
            <a:fillRect/>
          </a:stretch>
        </p:blipFill>
        <p:spPr bwMode="auto">
          <a:xfrm>
            <a:off x="2498725" y="4313238"/>
            <a:ext cx="5992012" cy="1808162"/>
          </a:xfrm>
          <a:prstGeom prst="rect">
            <a:avLst/>
          </a:prstGeom>
          <a:noFill/>
          <a:ln w="9525">
            <a:noFill/>
            <a:miter lim="800000"/>
            <a:headEnd/>
            <a:tailEnd/>
          </a:ln>
        </p:spPr>
      </p:pic>
      <p:pic>
        <p:nvPicPr>
          <p:cNvPr id="67586" name="Picture 2"/>
          <p:cNvPicPr>
            <a:picLocks noChangeAspect="1" noChangeArrowheads="1"/>
          </p:cNvPicPr>
          <p:nvPr/>
        </p:nvPicPr>
        <p:blipFill>
          <a:blip r:embed="rId10" cstate="print"/>
          <a:srcRect/>
          <a:stretch>
            <a:fillRect/>
          </a:stretch>
        </p:blipFill>
        <p:spPr bwMode="auto">
          <a:xfrm>
            <a:off x="7957428" y="3671889"/>
            <a:ext cx="1377072" cy="1362022"/>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smtClean="0">
                <a:solidFill>
                  <a:srgbClr val="0070C0"/>
                </a:solidFill>
                <a:latin typeface="微软雅黑" panose="020B0503020204020204" pitchFamily="34" charset="-122"/>
                <a:ea typeface="微软雅黑" panose="020B0503020204020204" pitchFamily="34" charset="-122"/>
              </a:rPr>
              <a:t>Part.01</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solidFill>
                  <a:srgbClr val="0070C0"/>
                </a:solidFill>
                <a:latin typeface="微软雅黑" panose="020B0503020204020204" pitchFamily="34" charset="-122"/>
                <a:ea typeface="微软雅黑" panose="020B0503020204020204" pitchFamily="34" charset="-122"/>
              </a:rPr>
              <a:t>选题背景</a:t>
            </a:r>
            <a:endParaRPr lang="zh-CN" altLang="en-US" sz="4000" b="1" spc="6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3.３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总结与分析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学论网www.xuelun.me-矩形 1"/>
          <p:cNvSpPr/>
          <p:nvPr/>
        </p:nvSpPr>
        <p:spPr>
          <a:xfrm>
            <a:off x="1254990" y="1955304"/>
            <a:ext cx="1260000" cy="1260000"/>
          </a:xfrm>
          <a:prstGeom prst="rect">
            <a:avLst/>
          </a:prstGeom>
          <a:solidFill>
            <a:srgbClr val="0070C0"/>
          </a:solidFill>
          <a:ln w="19050">
            <a:solidFill>
              <a:srgbClr val="0D8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kern="0" dirty="0" smtClean="0">
                <a:gradFill>
                  <a:gsLst>
                    <a:gs pos="100000">
                      <a:schemeClr val="bg1"/>
                    </a:gs>
                    <a:gs pos="0">
                      <a:schemeClr val="bg1">
                        <a:lumMod val="95000"/>
                      </a:schemeClr>
                    </a:gs>
                  </a:gsLst>
                  <a:path path="circle">
                    <a:fillToRect l="100000" b="100000"/>
                  </a:path>
                </a:gradFill>
                <a:ea typeface="微软雅黑" panose="020B0503020204020204" pitchFamily="34" charset="-122"/>
              </a:rPr>
              <a:t>结论一</a:t>
            </a:r>
            <a:endParaRPr lang="en-US" altLang="zh-CN" kern="0" dirty="0" smtClean="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18" name="学论网www.xuelun.me-矩形 4"/>
          <p:cNvSpPr/>
          <p:nvPr/>
        </p:nvSpPr>
        <p:spPr>
          <a:xfrm>
            <a:off x="2641242" y="1955304"/>
            <a:ext cx="8268057" cy="1260000"/>
          </a:xfrm>
          <a:prstGeom prst="rect">
            <a:avLst/>
          </a:prstGeom>
          <a:noFill/>
          <a:ln w="19050">
            <a:solidFill>
              <a:srgbClr val="0D84C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19" name="学论网www.xuelun.me-矩形 1"/>
          <p:cNvSpPr/>
          <p:nvPr/>
        </p:nvSpPr>
        <p:spPr>
          <a:xfrm>
            <a:off x="1254990" y="3580904"/>
            <a:ext cx="1260000" cy="1260000"/>
          </a:xfrm>
          <a:prstGeom prst="rect">
            <a:avLst/>
          </a:prstGeom>
          <a:solidFill>
            <a:srgbClr val="0070C0"/>
          </a:solidFill>
          <a:ln w="19050">
            <a:solidFill>
              <a:srgbClr val="0D8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kern="0" dirty="0" smtClean="0">
                <a:gradFill>
                  <a:gsLst>
                    <a:gs pos="100000">
                      <a:schemeClr val="bg1"/>
                    </a:gs>
                    <a:gs pos="0">
                      <a:schemeClr val="bg1">
                        <a:lumMod val="95000"/>
                      </a:schemeClr>
                    </a:gs>
                  </a:gsLst>
                  <a:path path="circle">
                    <a:fillToRect l="100000" b="100000"/>
                  </a:path>
                </a:gradFill>
                <a:ea typeface="微软雅黑" panose="020B0503020204020204" pitchFamily="34" charset="-122"/>
              </a:rPr>
              <a:t>结论二</a:t>
            </a:r>
            <a:endParaRPr lang="en-US" altLang="zh-CN"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20" name="学论网www.xuelun.me-矩形 4"/>
          <p:cNvSpPr/>
          <p:nvPr/>
        </p:nvSpPr>
        <p:spPr>
          <a:xfrm>
            <a:off x="2641242" y="3580904"/>
            <a:ext cx="8268057" cy="1260000"/>
          </a:xfrm>
          <a:prstGeom prst="rect">
            <a:avLst/>
          </a:prstGeom>
          <a:noFill/>
          <a:ln w="19050">
            <a:solidFill>
              <a:srgbClr val="0D84C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31" name="矩形 30"/>
          <p:cNvSpPr/>
          <p:nvPr/>
        </p:nvSpPr>
        <p:spPr>
          <a:xfrm>
            <a:off x="2805592" y="2338329"/>
            <a:ext cx="7988729" cy="732508"/>
          </a:xfrm>
          <a:prstGeom prst="rect">
            <a:avLst/>
          </a:prstGeom>
        </p:spPr>
        <p:txBody>
          <a:bodyPr wrap="square">
            <a:spAutoFit/>
          </a:bodyPr>
          <a:lstStyle/>
          <a:p>
            <a:pPr>
              <a:lnSpc>
                <a:spcPct val="130000"/>
              </a:lnSpc>
            </a:pP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总体来说，我所提的方法在</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Chamfer</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距离的准则下，效果反而不如已有的直接回归点集的方法。</a:t>
            </a:r>
            <a:endParaRPr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730143" y="3715205"/>
            <a:ext cx="8090258" cy="732508"/>
          </a:xfrm>
          <a:prstGeom prst="rect">
            <a:avLst/>
          </a:prstGeom>
          <a:noFill/>
        </p:spPr>
        <p:txBody>
          <a:bodyPr wrap="square" rtlCol="0">
            <a:spAutoFit/>
          </a:bodyPr>
          <a:lstStyle/>
          <a:p>
            <a:pPr>
              <a:lnSpc>
                <a:spcPct val="130000"/>
              </a:lnSpc>
            </a:pP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同样以</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Chamfer</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距离为测试准则，在我所提的网络结构下使用对偶</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Chamfer</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距离进行训练的效果要好于以</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Chamfer</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距离训练的效果。</a:t>
            </a:r>
            <a:endParaRPr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38" name="矩形 37"/>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9" name="直接连接符 38"/>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TextBox 7"/>
          <p:cNvSpPr txBox="1"/>
          <p:nvPr/>
        </p:nvSpPr>
        <p:spPr>
          <a:xfrm>
            <a:off x="5048250" y="215904"/>
            <a:ext cx="152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研究进度</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3"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学论网www.xuelun.me-矩形 1"/>
          <p:cNvSpPr/>
          <p:nvPr/>
        </p:nvSpPr>
        <p:spPr>
          <a:xfrm>
            <a:off x="1242290" y="5143004"/>
            <a:ext cx="1260000" cy="1260000"/>
          </a:xfrm>
          <a:prstGeom prst="rect">
            <a:avLst/>
          </a:prstGeom>
          <a:solidFill>
            <a:srgbClr val="0070C0"/>
          </a:solidFill>
          <a:ln w="19050">
            <a:solidFill>
              <a:srgbClr val="0D8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kern="0" dirty="0" smtClean="0">
                <a:gradFill>
                  <a:gsLst>
                    <a:gs pos="100000">
                      <a:schemeClr val="bg1"/>
                    </a:gs>
                    <a:gs pos="0">
                      <a:schemeClr val="bg1">
                        <a:lumMod val="95000"/>
                      </a:schemeClr>
                    </a:gs>
                  </a:gsLst>
                  <a:path path="circle">
                    <a:fillToRect l="100000" b="100000"/>
                  </a:path>
                </a:gradFill>
                <a:ea typeface="微软雅黑" panose="020B0503020204020204" pitchFamily="34" charset="-122"/>
              </a:rPr>
              <a:t>结论三</a:t>
            </a:r>
            <a:endParaRPr lang="en-US" altLang="zh-CN"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25" name="学论网www.xuelun.me-矩形 4"/>
          <p:cNvSpPr/>
          <p:nvPr/>
        </p:nvSpPr>
        <p:spPr>
          <a:xfrm>
            <a:off x="2628542" y="5143004"/>
            <a:ext cx="8268057" cy="1260000"/>
          </a:xfrm>
          <a:prstGeom prst="rect">
            <a:avLst/>
          </a:prstGeom>
          <a:noFill/>
          <a:ln w="19050">
            <a:solidFill>
              <a:srgbClr val="0D84C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26" name="文本框 31"/>
          <p:cNvSpPr txBox="1"/>
          <p:nvPr/>
        </p:nvSpPr>
        <p:spPr>
          <a:xfrm>
            <a:off x="2717443" y="5277305"/>
            <a:ext cx="8090258" cy="732508"/>
          </a:xfrm>
          <a:prstGeom prst="rect">
            <a:avLst/>
          </a:prstGeom>
          <a:noFill/>
        </p:spPr>
        <p:txBody>
          <a:bodyPr wrap="square" rtlCol="0">
            <a:spAutoFit/>
          </a:bodyPr>
          <a:lstStyle/>
          <a:p>
            <a:pPr>
              <a:lnSpc>
                <a:spcPct val="130000"/>
              </a:lnSpc>
            </a:pP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尽管效果有待改善，所提的网络结构的确能够学习根据输入逐步对三维形状进行较为连续的变形操作并最终逼近目标形状</a:t>
            </a:r>
            <a:endParaRPr sz="16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43" name="矩形 42"/>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44" name="直接连接符 43"/>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TextBox 7"/>
          <p:cNvSpPr txBox="1"/>
          <p:nvPr/>
        </p:nvSpPr>
        <p:spPr>
          <a:xfrm>
            <a:off x="5048250" y="215904"/>
            <a:ext cx="152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研究进度</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8"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50" name="直接连接符 49"/>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6"/>
          <p:cNvSpPr txBox="1"/>
          <p:nvPr/>
        </p:nvSpPr>
        <p:spPr>
          <a:xfrm>
            <a:off x="694259" y="10835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3.4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总结与分析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685799" y="2557928"/>
            <a:ext cx="7404102" cy="1569660"/>
            <a:chOff x="4635669" y="2196098"/>
            <a:chExt cx="3886594" cy="1177244"/>
          </a:xfrm>
        </p:grpSpPr>
        <p:sp>
          <p:nvSpPr>
            <p:cNvPr id="53" name="学论网-专注原创-www.xuelun.me"/>
            <p:cNvSpPr/>
            <p:nvPr/>
          </p:nvSpPr>
          <p:spPr>
            <a:xfrm>
              <a:off x="5296526" y="2196098"/>
              <a:ext cx="3225737" cy="1177244"/>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以参数化表达物体形状，能够显式的定义表面邻域从而使表达表面的连续性成为可能，但是它的缺陷在于不能很好的表达具有复杂拓扑的物体。而在我所使用的数据集中存在不少具有复杂拓扑的物体。这样的物体表面是所提的网络结构不能很好表达的。</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4" name="学论网-专注原创-www.xuelun.me"/>
            <p:cNvSpPr/>
            <p:nvPr/>
          </p:nvSpPr>
          <p:spPr>
            <a:xfrm>
              <a:off x="4635669" y="2401727"/>
              <a:ext cx="624284" cy="774393"/>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可能的原因</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pic>
        <p:nvPicPr>
          <p:cNvPr id="23555" name="Picture 3" descr="https://www.shapenet.org/shapenet/data/7/d/d/f/4/3b3b160ba10eee5b98d7c69f27/7ddf43b3b160ba10eee5b98d7c69f27/Image/7ddf43b3b160ba10eee5b98d7c69f27"/>
          <p:cNvPicPr>
            <a:picLocks noChangeAspect="1" noChangeArrowheads="1"/>
          </p:cNvPicPr>
          <p:nvPr/>
        </p:nvPicPr>
        <p:blipFill>
          <a:blip r:embed="rId3" cstate="print"/>
          <a:srcRect/>
          <a:stretch>
            <a:fillRect/>
          </a:stretch>
        </p:blipFill>
        <p:spPr bwMode="auto">
          <a:xfrm>
            <a:off x="8521700" y="2328862"/>
            <a:ext cx="2909079" cy="2014538"/>
          </a:xfrm>
          <a:prstGeom prst="rect">
            <a:avLst/>
          </a:prstGeom>
          <a:noFill/>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180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3.5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后续方案</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38" name="矩形 37"/>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9" name="直接连接符 38"/>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TextBox 7"/>
          <p:cNvSpPr txBox="1"/>
          <p:nvPr/>
        </p:nvSpPr>
        <p:spPr>
          <a:xfrm>
            <a:off x="5048250" y="215904"/>
            <a:ext cx="152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研究进度</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3"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04283" y="2320753"/>
            <a:ext cx="7109619" cy="489771"/>
            <a:chOff x="4910249" y="2570667"/>
            <a:chExt cx="3605574" cy="367328"/>
          </a:xfrm>
        </p:grpSpPr>
        <p:sp>
          <p:nvSpPr>
            <p:cNvPr id="25" name="学论网-专注原创-www.xuelun.me"/>
            <p:cNvSpPr/>
            <p:nvPr/>
          </p:nvSpPr>
          <p:spPr>
            <a:xfrm>
              <a:off x="5290086" y="2577098"/>
              <a:ext cx="3225737" cy="313643"/>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调整数据集进行实验</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学论网-专注原创-www.xuelun.me"/>
            <p:cNvSpPr/>
            <p:nvPr/>
          </p:nvSpPr>
          <p:spPr>
            <a:xfrm>
              <a:off x="4910249" y="2570667"/>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2516983" y="3616153"/>
            <a:ext cx="7122317" cy="489771"/>
            <a:chOff x="4910249" y="2570667"/>
            <a:chExt cx="3612014" cy="367328"/>
          </a:xfrm>
        </p:grpSpPr>
        <p:sp>
          <p:nvSpPr>
            <p:cNvPr id="28" name="学论网-专注原创-www.xuelun.me"/>
            <p:cNvSpPr/>
            <p:nvPr/>
          </p:nvSpPr>
          <p:spPr>
            <a:xfrm>
              <a:off x="5296526" y="2577098"/>
              <a:ext cx="3225737" cy="313643"/>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调整网络结构设计的细节</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学论网-专注原创-www.xuelun.me"/>
            <p:cNvSpPr/>
            <p:nvPr/>
          </p:nvSpPr>
          <p:spPr>
            <a:xfrm>
              <a:off x="4910249" y="2570667"/>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smtClean="0">
                <a:solidFill>
                  <a:srgbClr val="0070C0"/>
                </a:solidFill>
                <a:latin typeface="微软雅黑" panose="020B0503020204020204" pitchFamily="34" charset="-122"/>
                <a:ea typeface="微软雅黑" panose="020B0503020204020204" pitchFamily="34" charset="-122"/>
              </a:rPr>
              <a:t>Part.04</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solidFill>
                  <a:srgbClr val="0070C0"/>
                </a:solidFill>
                <a:latin typeface="微软雅黑" panose="020B0503020204020204" pitchFamily="34" charset="-122"/>
                <a:ea typeface="微软雅黑" panose="020B0503020204020204" pitchFamily="34" charset="-122"/>
              </a:rPr>
              <a:t>研究成果</a:t>
            </a:r>
            <a:endParaRPr lang="zh-CN" altLang="en-US" sz="4000" b="1" spc="6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38648" y="215904"/>
            <a:ext cx="1495501"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研究进度</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研究成果</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926974" y="1682234"/>
            <a:ext cx="10342690" cy="3894098"/>
            <a:chOff x="926974" y="1682234"/>
            <a:chExt cx="10342690" cy="3894098"/>
          </a:xfrm>
        </p:grpSpPr>
        <p:pic>
          <p:nvPicPr>
            <p:cNvPr id="17409" name="Picture 1"/>
            <p:cNvPicPr>
              <a:picLocks noChangeAspect="1" noChangeArrowheads="1"/>
            </p:cNvPicPr>
            <p:nvPr/>
          </p:nvPicPr>
          <p:blipFill>
            <a:blip r:embed="rId3" cstate="print"/>
            <a:srcRect/>
            <a:stretch>
              <a:fillRect/>
            </a:stretch>
          </p:blipFill>
          <p:spPr bwMode="auto">
            <a:xfrm>
              <a:off x="926974" y="2146300"/>
              <a:ext cx="10342690" cy="2806700"/>
            </a:xfrm>
            <a:prstGeom prst="rect">
              <a:avLst/>
            </a:prstGeom>
            <a:noFill/>
            <a:ln w="9525">
              <a:noFill/>
              <a:miter lim="800000"/>
              <a:headEnd/>
              <a:tailEnd/>
            </a:ln>
            <a:effectLst/>
          </p:spPr>
        </p:pic>
        <p:sp>
          <p:nvSpPr>
            <p:cNvPr id="33" name="矩形 32"/>
            <p:cNvSpPr/>
            <p:nvPr/>
          </p:nvSpPr>
          <p:spPr>
            <a:xfrm>
              <a:off x="3829671" y="1682234"/>
              <a:ext cx="5091458" cy="369332"/>
            </a:xfrm>
            <a:prstGeom prst="rect">
              <a:avLst/>
            </a:prstGeom>
          </p:spPr>
          <p:txBody>
            <a:bodyPr wrap="none">
              <a:spAutoFit/>
            </a:bodyPr>
            <a:lstStyle/>
            <a:p>
              <a:r>
                <a:rPr lang="en-US" altLang="zh-CN" dirty="0" smtClean="0"/>
                <a:t>Point Set Joint Registration and Co-segmentation</a:t>
              </a:r>
              <a:endParaRPr lang="zh-CN" altLang="en-US" dirty="0"/>
            </a:p>
          </p:txBody>
        </p:sp>
        <p:sp>
          <p:nvSpPr>
            <p:cNvPr id="36" name="TextBox 35"/>
            <p:cNvSpPr txBox="1"/>
            <p:nvPr/>
          </p:nvSpPr>
          <p:spPr>
            <a:xfrm>
              <a:off x="2527300" y="5207000"/>
              <a:ext cx="7906332" cy="369332"/>
            </a:xfrm>
            <a:prstGeom prst="rect">
              <a:avLst/>
            </a:prstGeom>
            <a:noFill/>
          </p:spPr>
          <p:txBody>
            <a:bodyPr wrap="none" rtlCol="0">
              <a:spAutoFit/>
            </a:bodyPr>
            <a:lstStyle/>
            <a:p>
              <a:r>
                <a:rPr lang="zh-CN" altLang="en-US" dirty="0" smtClean="0"/>
                <a:t>投稿到</a:t>
              </a:r>
              <a:r>
                <a:rPr lang="en-US" altLang="zh-CN" dirty="0" smtClean="0"/>
                <a:t>SCI</a:t>
              </a:r>
              <a:r>
                <a:rPr lang="zh-CN" altLang="en-US" dirty="0" smtClean="0"/>
                <a:t>期刊 </a:t>
              </a:r>
              <a:r>
                <a:rPr lang="en-US" altLang="zh-CN" dirty="0" smtClean="0"/>
                <a:t>The Visual Computer，</a:t>
              </a:r>
              <a:r>
                <a:rPr lang="zh-CN" altLang="en-US" dirty="0" smtClean="0"/>
                <a:t>目前状态是</a:t>
              </a:r>
              <a:r>
                <a:rPr lang="en-US" altLang="zh-CN" dirty="0" smtClean="0"/>
                <a:t>accept after minor revisions</a:t>
              </a:r>
              <a:endParaRPr lang="zh-CN" altLang="en-US" dirty="0"/>
            </a:p>
          </p:txBody>
        </p:sp>
      </p:gr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smtClean="0">
                <a:solidFill>
                  <a:srgbClr val="0070C0"/>
                </a:solidFill>
                <a:latin typeface="微软雅黑" panose="020B0503020204020204" pitchFamily="34" charset="-122"/>
                <a:ea typeface="微软雅黑" panose="020B0503020204020204" pitchFamily="34" charset="-122"/>
              </a:rPr>
              <a:t>Part.05</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solidFill>
                  <a:srgbClr val="0070C0"/>
                </a:solidFill>
                <a:latin typeface="微软雅黑" panose="020B0503020204020204" pitchFamily="34" charset="-122"/>
                <a:ea typeface="微软雅黑" panose="020B0503020204020204" pitchFamily="34" charset="-122"/>
              </a:rPr>
              <a:t>后续工作计划</a:t>
            </a:r>
            <a:endParaRPr lang="zh-CN" altLang="en-US" sz="4000" b="1" spc="6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4991100" y="209550"/>
            <a:ext cx="16383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研究进度</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257997" y="2159000"/>
            <a:ext cx="8127554" cy="3898900"/>
          </a:xfrm>
          <a:prstGeom prst="rect">
            <a:avLst/>
          </a:prstGeom>
          <a:noFill/>
          <a:ln w="19050">
            <a:solidFill>
              <a:srgbClr val="0D84C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1" name="组合 20"/>
          <p:cNvGrpSpPr/>
          <p:nvPr/>
        </p:nvGrpSpPr>
        <p:grpSpPr>
          <a:xfrm>
            <a:off x="3626888" y="2497326"/>
            <a:ext cx="7492596" cy="490827"/>
            <a:chOff x="4910249" y="2570667"/>
            <a:chExt cx="4972044" cy="368120"/>
          </a:xfrm>
        </p:grpSpPr>
        <p:sp>
          <p:nvSpPr>
            <p:cNvPr id="23" name="矩形 22"/>
            <p:cNvSpPr/>
            <p:nvPr/>
          </p:nvSpPr>
          <p:spPr>
            <a:xfrm>
              <a:off x="5279618" y="2592538"/>
              <a:ext cx="4602675" cy="346249"/>
            </a:xfrm>
            <a:prstGeom prst="rect">
              <a:avLst/>
            </a:prstGeom>
          </p:spPr>
          <p:txBody>
            <a:bodyPr wrap="square">
              <a:spAutoFit/>
            </a:bodyPr>
            <a:lstStyle/>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日前完成分子数据集训练与测试的实验，并分析实验结果。</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4910249" y="2570667"/>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3626889" y="3496210"/>
            <a:ext cx="7555460" cy="489771"/>
            <a:chOff x="4910249" y="3335384"/>
            <a:chExt cx="5666595" cy="367328"/>
          </a:xfrm>
        </p:grpSpPr>
        <p:sp>
          <p:nvSpPr>
            <p:cNvPr id="32" name="文本框 31"/>
            <p:cNvSpPr txBox="1"/>
            <p:nvPr/>
          </p:nvSpPr>
          <p:spPr>
            <a:xfrm>
              <a:off x="5308748" y="3364997"/>
              <a:ext cx="5268096" cy="313643"/>
            </a:xfrm>
            <a:prstGeom prst="rect">
              <a:avLst/>
            </a:prstGeom>
            <a:noFill/>
          </p:spPr>
          <p:txBody>
            <a:bodyPr wrap="square" rtlCol="0">
              <a:spAutoFit/>
            </a:bodyPr>
            <a:lstStyle/>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30</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日前完成所提方法和现有方法在语义多样性方面的的对比实验</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4910249" y="3335384"/>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626889" y="4468071"/>
            <a:ext cx="7606260" cy="513793"/>
            <a:chOff x="4910249" y="4067974"/>
            <a:chExt cx="5704695" cy="385344"/>
          </a:xfrm>
        </p:grpSpPr>
        <p:sp>
          <p:nvSpPr>
            <p:cNvPr id="38" name="文本框 37"/>
            <p:cNvSpPr txBox="1"/>
            <p:nvPr/>
          </p:nvSpPr>
          <p:spPr>
            <a:xfrm>
              <a:off x="5346848" y="4067974"/>
              <a:ext cx="5268096" cy="313643"/>
            </a:xfrm>
            <a:prstGeom prst="rect">
              <a:avLst/>
            </a:prstGeom>
            <a:noFill/>
          </p:spPr>
          <p:txBody>
            <a:bodyPr wrap="square" rtlCol="0">
              <a:spAutoFit/>
            </a:bodyPr>
            <a:lstStyle/>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日前完成论文撰写准备投稿，同时撰写毕业论文</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4910249" y="4085990"/>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43" name="矩形 42"/>
          <p:cNvSpPr/>
          <p:nvPr/>
        </p:nvSpPr>
        <p:spPr>
          <a:xfrm>
            <a:off x="895345" y="2159001"/>
            <a:ext cx="2210250" cy="38861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200" dirty="0" smtClean="0">
                <a:latin typeface="微软雅黑" panose="020B0503020204020204" pitchFamily="34" charset="-122"/>
                <a:ea typeface="微软雅黑" panose="020B0503020204020204" pitchFamily="34" charset="-122"/>
              </a:rPr>
              <a:t>后续工作计划</a:t>
            </a:r>
            <a:endParaRPr lang="zh-CN" altLang="en-US" sz="3200" dirty="0">
              <a:latin typeface="微软雅黑" panose="020B0503020204020204" pitchFamily="34" charset="-122"/>
              <a:ea typeface="微软雅黑" panose="020B0503020204020204" pitchFamily="34" charset="-122"/>
            </a:endParaRPr>
          </a:p>
        </p:txBody>
      </p:sp>
      <p:grpSp>
        <p:nvGrpSpPr>
          <p:cNvPr id="44" name="组合 43"/>
          <p:cNvGrpSpPr/>
          <p:nvPr/>
        </p:nvGrpSpPr>
        <p:grpSpPr>
          <a:xfrm>
            <a:off x="3652289" y="5242771"/>
            <a:ext cx="7606260" cy="513793"/>
            <a:chOff x="4910249" y="4067974"/>
            <a:chExt cx="5704695" cy="385344"/>
          </a:xfrm>
        </p:grpSpPr>
        <p:sp>
          <p:nvSpPr>
            <p:cNvPr id="45" name="文本框 37"/>
            <p:cNvSpPr txBox="1"/>
            <p:nvPr/>
          </p:nvSpPr>
          <p:spPr>
            <a:xfrm>
              <a:off x="5346848" y="4067974"/>
              <a:ext cx="5268096" cy="346248"/>
            </a:xfrm>
            <a:prstGeom prst="rect">
              <a:avLst/>
            </a:prstGeom>
            <a:noFill/>
          </p:spPr>
          <p:txBody>
            <a:bodyPr wrap="square" rtlCol="0">
              <a:spAutoFit/>
            </a:bodyPr>
            <a:lstStyle/>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月底前完成毕业论文的撰写</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4910249" y="4085990"/>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a:solidFill>
                  <a:schemeClr val="bg1">
                    <a:lumMod val="95000"/>
                  </a:schemeClr>
                </a:solidFill>
                <a:latin typeface="微软雅黑" panose="020B0503020204020204" pitchFamily="34" charset="-122"/>
                <a:ea typeface="微软雅黑" panose="020B0503020204020204" pitchFamily="34" charset="-122"/>
              </a:rPr>
              <a:t>请</a:t>
            </a:r>
            <a:r>
              <a:rPr lang="zh-CN" altLang="en-US" sz="6600" b="1" dirty="0" smtClean="0">
                <a:solidFill>
                  <a:schemeClr val="bg1">
                    <a:lumMod val="95000"/>
                  </a:schemeClr>
                </a:solidFill>
                <a:latin typeface="微软雅黑" panose="020B0503020204020204" pitchFamily="34" charset="-122"/>
                <a:ea typeface="微软雅黑" panose="020B0503020204020204" pitchFamily="34" charset="-122"/>
              </a:rPr>
              <a:t>各位老师指正</a:t>
            </a:r>
            <a:endParaRPr lang="zh-CN" altLang="en-US" sz="6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6"/>
          <p:cNvSpPr txBox="1"/>
          <p:nvPr/>
        </p:nvSpPr>
        <p:spPr>
          <a:xfrm>
            <a:off x="4093771" y="5644929"/>
            <a:ext cx="1979981"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l"/>
            <a:r>
              <a:rPr lang="zh-CN" altLang="en-US" b="1" dirty="0">
                <a:solidFill>
                  <a:srgbClr val="0070C0"/>
                </a:solidFill>
                <a:latin typeface="微软雅黑" panose="020B0503020204020204" pitchFamily="34" charset="-122"/>
                <a:ea typeface="微软雅黑" panose="020B0503020204020204" pitchFamily="34" charset="-122"/>
              </a:rPr>
              <a:t>答辩</a:t>
            </a:r>
            <a:r>
              <a:rPr lang="zh-CN" altLang="en-US" b="1" dirty="0" smtClean="0">
                <a:solidFill>
                  <a:srgbClr val="0070C0"/>
                </a:solidFill>
                <a:latin typeface="微软雅黑" panose="020B0503020204020204" pitchFamily="34" charset="-122"/>
                <a:ea typeface="微软雅黑" panose="020B0503020204020204" pitchFamily="34" charset="-122"/>
              </a:rPr>
              <a:t>人</a:t>
            </a:r>
            <a:r>
              <a:rPr lang="zh-CN" altLang="en-US"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胡思宇</a:t>
            </a:r>
          </a:p>
        </p:txBody>
      </p:sp>
      <p:sp>
        <p:nvSpPr>
          <p:cNvPr id="14" name="TextBox 7"/>
          <p:cNvSpPr txBox="1"/>
          <p:nvPr/>
        </p:nvSpPr>
        <p:spPr>
          <a:xfrm>
            <a:off x="6925230" y="5644929"/>
            <a:ext cx="3081244" cy="400085"/>
          </a:xfrm>
          <a:prstGeom prst="rect">
            <a:avLst/>
          </a:prstGeom>
          <a:noFill/>
        </p:spPr>
        <p:txBody>
          <a:bodyPr wrap="none" lIns="91416" tIns="45708" rIns="91416" bIns="45708" rtlCol="0">
            <a:spAutoFit/>
          </a:bodyPr>
          <a:lstStyle/>
          <a:p>
            <a:pPr algn="l"/>
            <a:r>
              <a:rPr lang="zh-CN" altLang="en-US" sz="2000" b="1" dirty="0">
                <a:solidFill>
                  <a:srgbClr val="0070C0"/>
                </a:solidFill>
                <a:latin typeface="微软雅黑" panose="020B0503020204020204" pitchFamily="34" charset="-122"/>
                <a:ea typeface="微软雅黑" panose="020B0503020204020204" pitchFamily="34" charset="-122"/>
              </a:rPr>
              <a:t>指导老师</a:t>
            </a:r>
            <a:r>
              <a:rPr lang="zh-CN" altLang="en-US" sz="2000" dirty="0" smtClean="0">
                <a:solidFill>
                  <a:srgbClr val="0070C0"/>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吴枫、陈雪锦 </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Freeform 7"/>
          <p:cNvSpPr>
            <a:spLocks noChangeAspect="1" noEditPoints="1"/>
          </p:cNvSpPr>
          <p:nvPr/>
        </p:nvSpPr>
        <p:spPr bwMode="auto">
          <a:xfrm>
            <a:off x="3596444"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6438230" y="5611848"/>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a:noFill/>
          </a:ln>
        </p:spPr>
        <p:txBody>
          <a:bodyPr vert="horz" wrap="square" lIns="91416" tIns="45708" rIns="91416" bIns="45708" numCol="1" anchor="t" anchorCtr="0" compatLnSpc="1"/>
          <a:lstStyle/>
          <a:p>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998319"/>
            <a:ext cx="5261917" cy="286136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选题背景</a:t>
            </a:r>
            <a:endParaRPr lang="zh-CN" altLang="en-US" sz="2000" b="1" dirty="0"/>
          </a:p>
        </p:txBody>
      </p:sp>
      <p:sp>
        <p:nvSpPr>
          <p:cNvPr id="60" name="圆角矩形 59"/>
          <p:cNvSpPr/>
          <p:nvPr/>
        </p:nvSpPr>
        <p:spPr>
          <a:xfrm>
            <a:off x="6746944" y="2172502"/>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研究内容</a:t>
            </a:r>
            <a:endParaRPr lang="zh-CN" altLang="en-US" sz="2000" b="1" dirty="0"/>
          </a:p>
        </p:txBody>
      </p:sp>
      <p:sp>
        <p:nvSpPr>
          <p:cNvPr id="61" name="圆角矩形 60"/>
          <p:cNvSpPr/>
          <p:nvPr/>
        </p:nvSpPr>
        <p:spPr>
          <a:xfrm>
            <a:off x="6746944" y="3140427"/>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研究进度</a:t>
            </a:r>
            <a:endParaRPr lang="zh-CN" altLang="en-US" sz="2000" b="1" dirty="0"/>
          </a:p>
        </p:txBody>
      </p:sp>
      <p:sp>
        <p:nvSpPr>
          <p:cNvPr id="62" name="圆角矩形 61"/>
          <p:cNvSpPr/>
          <p:nvPr/>
        </p:nvSpPr>
        <p:spPr>
          <a:xfrm>
            <a:off x="6746944" y="4108352"/>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研究成果</a:t>
            </a:r>
            <a:endParaRPr lang="zh-CN" altLang="en-US" sz="2000" b="1" dirty="0"/>
          </a:p>
        </p:txBody>
      </p:sp>
      <p:sp>
        <p:nvSpPr>
          <p:cNvPr id="63" name="圆角矩形 62"/>
          <p:cNvSpPr/>
          <p:nvPr/>
        </p:nvSpPr>
        <p:spPr>
          <a:xfrm>
            <a:off x="6746944" y="5076279"/>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后续工作计划</a:t>
            </a:r>
            <a:endParaRPr lang="zh-CN" altLang="en-US" sz="2000" b="1" dirty="0"/>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 name="直接连接符 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231850"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5" name="直接连接符 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选题背景</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TextBox 7"/>
          <p:cNvSpPr txBox="1"/>
          <p:nvPr/>
        </p:nvSpPr>
        <p:spPr>
          <a:xfrm>
            <a:off x="5000548" y="190500"/>
            <a:ext cx="1533601"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研究进度</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研究意义</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243888" y="2278064"/>
            <a:ext cx="3465512" cy="2346224"/>
            <a:chOff x="8040688" y="1909764"/>
            <a:chExt cx="3465512" cy="2346224"/>
          </a:xfrm>
        </p:grpSpPr>
        <p:pic>
          <p:nvPicPr>
            <p:cNvPr id="1026" name="Picture 2"/>
            <p:cNvPicPr>
              <a:picLocks noChangeAspect="1" noChangeArrowheads="1"/>
            </p:cNvPicPr>
            <p:nvPr/>
          </p:nvPicPr>
          <p:blipFill>
            <a:blip r:embed="rId3" cstate="print"/>
            <a:srcRect/>
            <a:stretch>
              <a:fillRect/>
            </a:stretch>
          </p:blipFill>
          <p:spPr bwMode="auto">
            <a:xfrm>
              <a:off x="8040688" y="2165350"/>
              <a:ext cx="1190625" cy="11811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534525" y="1909764"/>
              <a:ext cx="1971675" cy="1925974"/>
            </a:xfrm>
            <a:prstGeom prst="rect">
              <a:avLst/>
            </a:prstGeom>
            <a:noFill/>
            <a:ln w="9525">
              <a:noFill/>
              <a:miter lim="800000"/>
              <a:headEnd/>
              <a:tailEnd/>
            </a:ln>
          </p:spPr>
        </p:pic>
        <p:sp>
          <p:nvSpPr>
            <p:cNvPr id="16" name="矩形 15"/>
            <p:cNvSpPr/>
            <p:nvPr/>
          </p:nvSpPr>
          <p:spPr>
            <a:xfrm>
              <a:off x="8166100" y="3917434"/>
              <a:ext cx="2971800" cy="338554"/>
            </a:xfrm>
            <a:prstGeom prst="rect">
              <a:avLst/>
            </a:prstGeom>
          </p:spPr>
          <p:txBody>
            <a:bodyPr wrap="square">
              <a:spAutoFit/>
            </a:bodyPr>
            <a:lstStyle/>
            <a:p>
              <a:r>
                <a:rPr lang="en-US" altLang="zh-CN" sz="1600" dirty="0" smtClean="0"/>
                <a:t>【</a:t>
              </a:r>
              <a:r>
                <a:rPr lang="en-US" altLang="zh-CN" sz="1600" dirty="0" err="1" smtClean="0"/>
                <a:t>Ecker</a:t>
              </a:r>
              <a:r>
                <a:rPr lang="en-US" altLang="zh-CN" sz="1600" dirty="0" smtClean="0"/>
                <a:t>, </a:t>
              </a:r>
              <a:r>
                <a:rPr lang="en-US" altLang="zh-CN" sz="1600" dirty="0" err="1" smtClean="0"/>
                <a:t>Ady</a:t>
              </a:r>
              <a:r>
                <a:rPr lang="en-US" altLang="zh-CN" sz="1600" dirty="0" smtClean="0"/>
                <a:t> et al. CVPR 2010】</a:t>
              </a:r>
              <a:endParaRPr lang="zh-CN" altLang="en-US" sz="1600" dirty="0"/>
            </a:p>
          </p:txBody>
        </p:sp>
      </p:grpSp>
      <p:grpSp>
        <p:nvGrpSpPr>
          <p:cNvPr id="19" name="组合 18"/>
          <p:cNvGrpSpPr/>
          <p:nvPr/>
        </p:nvGrpSpPr>
        <p:grpSpPr>
          <a:xfrm>
            <a:off x="4864100" y="2179639"/>
            <a:ext cx="3416300" cy="2457349"/>
            <a:chOff x="4864100" y="1874839"/>
            <a:chExt cx="3454400" cy="2457349"/>
          </a:xfrm>
        </p:grpSpPr>
        <p:sp>
          <p:nvSpPr>
            <p:cNvPr id="17" name="矩形 16"/>
            <p:cNvSpPr/>
            <p:nvPr/>
          </p:nvSpPr>
          <p:spPr>
            <a:xfrm>
              <a:off x="4864100" y="3993634"/>
              <a:ext cx="3454400" cy="338554"/>
            </a:xfrm>
            <a:prstGeom prst="rect">
              <a:avLst/>
            </a:prstGeom>
          </p:spPr>
          <p:txBody>
            <a:bodyPr wrap="square">
              <a:spAutoFit/>
            </a:bodyPr>
            <a:lstStyle/>
            <a:p>
              <a:r>
                <a:rPr lang="en-US" altLang="zh-CN" sz="1600" dirty="0" smtClean="0"/>
                <a:t>【Ahmed et al. CVPR 2006】</a:t>
              </a:r>
              <a:endParaRPr lang="zh-CN" altLang="en-US" sz="1600" dirty="0"/>
            </a:p>
          </p:txBody>
        </p:sp>
        <p:pic>
          <p:nvPicPr>
            <p:cNvPr id="1028" name="Picture 4"/>
            <p:cNvPicPr>
              <a:picLocks noChangeAspect="1" noChangeArrowheads="1"/>
            </p:cNvPicPr>
            <p:nvPr/>
          </p:nvPicPr>
          <p:blipFill>
            <a:blip r:embed="rId5" cstate="print"/>
            <a:srcRect/>
            <a:stretch>
              <a:fillRect/>
            </a:stretch>
          </p:blipFill>
          <p:spPr bwMode="auto">
            <a:xfrm>
              <a:off x="5270500" y="1874839"/>
              <a:ext cx="2159000" cy="2062616"/>
            </a:xfrm>
            <a:prstGeom prst="rect">
              <a:avLst/>
            </a:prstGeom>
            <a:noFill/>
            <a:ln w="9525">
              <a:noFill/>
              <a:miter lim="800000"/>
              <a:headEnd/>
              <a:tailEnd/>
            </a:ln>
          </p:spPr>
        </p:pic>
      </p:grpSp>
      <p:sp>
        <p:nvSpPr>
          <p:cNvPr id="21" name="矩形 20"/>
          <p:cNvSpPr/>
          <p:nvPr/>
        </p:nvSpPr>
        <p:spPr>
          <a:xfrm>
            <a:off x="889000" y="4298434"/>
            <a:ext cx="2578100" cy="338554"/>
          </a:xfrm>
          <a:prstGeom prst="rect">
            <a:avLst/>
          </a:prstGeom>
        </p:spPr>
        <p:txBody>
          <a:bodyPr wrap="square">
            <a:spAutoFit/>
          </a:bodyPr>
          <a:lstStyle/>
          <a:p>
            <a:r>
              <a:rPr lang="en-US" altLang="zh-CN" sz="1600" dirty="0" smtClean="0"/>
              <a:t>【B. Horn. MIT Press 1970】</a:t>
            </a:r>
            <a:endParaRPr lang="zh-CN" altLang="en-US" sz="1600" dirty="0"/>
          </a:p>
        </p:txBody>
      </p:sp>
      <p:pic>
        <p:nvPicPr>
          <p:cNvPr id="1029" name="Picture 5"/>
          <p:cNvPicPr>
            <a:picLocks noChangeAspect="1" noChangeArrowheads="1"/>
          </p:cNvPicPr>
          <p:nvPr/>
        </p:nvPicPr>
        <p:blipFill>
          <a:blip r:embed="rId6" cstate="print"/>
          <a:srcRect/>
          <a:stretch>
            <a:fillRect/>
          </a:stretch>
        </p:blipFill>
        <p:spPr bwMode="auto">
          <a:xfrm>
            <a:off x="723900" y="2668589"/>
            <a:ext cx="3538115" cy="148431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 name="直接连接符 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231850"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5" name="直接连接符 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选题背景</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TextBox 7"/>
          <p:cNvSpPr txBox="1"/>
          <p:nvPr/>
        </p:nvSpPr>
        <p:spPr>
          <a:xfrm>
            <a:off x="5000548" y="190500"/>
            <a:ext cx="1533601"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研究进度</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cstate="print"/>
          <a:srcRect/>
          <a:stretch>
            <a:fillRect/>
          </a:stretch>
        </p:blipFill>
        <p:spPr bwMode="auto">
          <a:xfrm>
            <a:off x="795339" y="2568575"/>
            <a:ext cx="3844542" cy="2016125"/>
          </a:xfrm>
          <a:prstGeom prst="rect">
            <a:avLst/>
          </a:prstGeom>
          <a:noFill/>
          <a:ln w="9525">
            <a:noFill/>
            <a:miter lim="800000"/>
            <a:headEnd/>
            <a:tailEnd/>
          </a:ln>
        </p:spPr>
      </p:pic>
      <p:sp>
        <p:nvSpPr>
          <p:cNvPr id="15" name="矩形 14"/>
          <p:cNvSpPr/>
          <p:nvPr/>
        </p:nvSpPr>
        <p:spPr>
          <a:xfrm>
            <a:off x="1270001" y="4730234"/>
            <a:ext cx="2971800" cy="369332"/>
          </a:xfrm>
          <a:prstGeom prst="rect">
            <a:avLst/>
          </a:prstGeom>
        </p:spPr>
        <p:txBody>
          <a:bodyPr wrap="square">
            <a:spAutoFit/>
          </a:bodyPr>
          <a:lstStyle/>
          <a:p>
            <a:r>
              <a:rPr lang="en-US" altLang="zh-CN" dirty="0" smtClean="0"/>
              <a:t>【Choy et al. ECCV 2016】</a:t>
            </a:r>
            <a:endParaRPr lang="zh-CN" altLang="en-US" dirty="0"/>
          </a:p>
        </p:txBody>
      </p:sp>
      <p:sp>
        <p:nvSpPr>
          <p:cNvPr id="17" name="矩形 16"/>
          <p:cNvSpPr/>
          <p:nvPr/>
        </p:nvSpPr>
        <p:spPr>
          <a:xfrm>
            <a:off x="5219701" y="4704834"/>
            <a:ext cx="2717799" cy="369332"/>
          </a:xfrm>
          <a:prstGeom prst="rect">
            <a:avLst/>
          </a:prstGeom>
        </p:spPr>
        <p:txBody>
          <a:bodyPr wrap="square">
            <a:spAutoFit/>
          </a:bodyPr>
          <a:lstStyle/>
          <a:p>
            <a:r>
              <a:rPr lang="en-US" altLang="zh-CN" dirty="0" smtClean="0"/>
              <a:t>【Fan et al. CVPR 2017】</a:t>
            </a:r>
            <a:endParaRPr lang="zh-CN" altLang="en-US" dirty="0"/>
          </a:p>
        </p:txBody>
      </p:sp>
      <p:pic>
        <p:nvPicPr>
          <p:cNvPr id="2051" name="Picture 3"/>
          <p:cNvPicPr>
            <a:picLocks noChangeAspect="1" noChangeArrowheads="1"/>
          </p:cNvPicPr>
          <p:nvPr/>
        </p:nvPicPr>
        <p:blipFill>
          <a:blip r:embed="rId3" cstate="print"/>
          <a:srcRect/>
          <a:stretch>
            <a:fillRect/>
          </a:stretch>
        </p:blipFill>
        <p:spPr bwMode="auto">
          <a:xfrm>
            <a:off x="5135563" y="2798763"/>
            <a:ext cx="2962275" cy="1590675"/>
          </a:xfrm>
          <a:prstGeom prst="rect">
            <a:avLst/>
          </a:prstGeom>
          <a:noFill/>
          <a:ln w="9525">
            <a:noFill/>
            <a:miter lim="800000"/>
            <a:headEnd/>
            <a:tailEnd/>
          </a:ln>
        </p:spPr>
      </p:pic>
      <p:sp>
        <p:nvSpPr>
          <p:cNvPr id="19" name="矩形 18"/>
          <p:cNvSpPr/>
          <p:nvPr/>
        </p:nvSpPr>
        <p:spPr>
          <a:xfrm>
            <a:off x="8597901" y="4654034"/>
            <a:ext cx="2717799" cy="369332"/>
          </a:xfrm>
          <a:prstGeom prst="rect">
            <a:avLst/>
          </a:prstGeom>
        </p:spPr>
        <p:txBody>
          <a:bodyPr wrap="square">
            <a:spAutoFit/>
          </a:bodyPr>
          <a:lstStyle/>
          <a:p>
            <a:r>
              <a:rPr lang="en-US" altLang="zh-CN" dirty="0" smtClean="0"/>
              <a:t>【Dou et al. CVPR 2017】</a:t>
            </a:r>
            <a:endParaRPr lang="zh-CN" altLang="en-US" dirty="0"/>
          </a:p>
        </p:txBody>
      </p:sp>
      <p:pic>
        <p:nvPicPr>
          <p:cNvPr id="2052" name="Picture 4"/>
          <p:cNvPicPr>
            <a:picLocks noChangeAspect="1" noChangeArrowheads="1"/>
          </p:cNvPicPr>
          <p:nvPr/>
        </p:nvPicPr>
        <p:blipFill>
          <a:blip r:embed="rId4" cstate="print"/>
          <a:srcRect/>
          <a:stretch>
            <a:fillRect/>
          </a:stretch>
        </p:blipFill>
        <p:spPr bwMode="auto">
          <a:xfrm>
            <a:off x="8564563" y="2647950"/>
            <a:ext cx="2867583" cy="1758950"/>
          </a:xfrm>
          <a:prstGeom prst="rect">
            <a:avLst/>
          </a:prstGeom>
          <a:noFill/>
          <a:ln w="9525">
            <a:noFill/>
            <a:miter lim="800000"/>
            <a:headEnd/>
            <a:tailEnd/>
          </a:ln>
        </p:spPr>
      </p:pic>
      <p:cxnSp>
        <p:nvCxnSpPr>
          <p:cNvPr id="23" name="直接连接符 22"/>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研究意义</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273019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研究针对的主要问题</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5"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66" name="直接连接符 65"/>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231850"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68" name="直接连接符 67"/>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选题背景</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0" name="TextBox 7"/>
          <p:cNvSpPr txBox="1"/>
          <p:nvPr/>
        </p:nvSpPr>
        <p:spPr>
          <a:xfrm>
            <a:off x="5000548" y="190500"/>
            <a:ext cx="1533601"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1"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研究进度</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3"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srcRect/>
          <a:stretch>
            <a:fillRect/>
          </a:stretch>
        </p:blipFill>
        <p:spPr bwMode="auto">
          <a:xfrm>
            <a:off x="1617649" y="3769643"/>
            <a:ext cx="9024951" cy="1994127"/>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235481" y="3225799"/>
            <a:ext cx="5955607" cy="444717"/>
          </a:xfrm>
          <a:prstGeom prst="rect">
            <a:avLst/>
          </a:prstGeom>
          <a:noFill/>
          <a:ln w="9525">
            <a:noFill/>
            <a:miter lim="800000"/>
            <a:headEnd/>
            <a:tailEnd/>
          </a:ln>
        </p:spPr>
      </p:pic>
      <p:sp>
        <p:nvSpPr>
          <p:cNvPr id="29" name="矩形 28"/>
          <p:cNvSpPr/>
          <p:nvPr/>
        </p:nvSpPr>
        <p:spPr>
          <a:xfrm>
            <a:off x="5484828" y="1872734"/>
            <a:ext cx="1601721" cy="369332"/>
          </a:xfrm>
          <a:prstGeom prst="rect">
            <a:avLst/>
          </a:prstGeom>
        </p:spPr>
        <p:txBody>
          <a:bodyPr wrap="none">
            <a:spAutoFit/>
          </a:bodyPr>
          <a:lstStyle/>
          <a:p>
            <a:r>
              <a:rPr lang="en-US" altLang="zh-CN" b="1" dirty="0" smtClean="0"/>
              <a:t>Chamfer </a:t>
            </a:r>
            <a:r>
              <a:rPr lang="zh-CN" altLang="en-US" b="1" dirty="0" smtClean="0"/>
              <a:t>距离</a:t>
            </a:r>
            <a:endParaRPr lang="zh-CN" altLang="en-US" b="1" dirty="0"/>
          </a:p>
        </p:txBody>
      </p:sp>
      <p:pic>
        <p:nvPicPr>
          <p:cNvPr id="30" name="Picture 6" descr="http://www.latex2png.com/output/latex_ae9e470fc1627812e70b6ed7356f0131.png"/>
          <p:cNvPicPr>
            <a:picLocks noChangeAspect="1" noChangeArrowheads="1"/>
          </p:cNvPicPr>
          <p:nvPr/>
        </p:nvPicPr>
        <p:blipFill>
          <a:blip r:embed="rId5" cstate="print"/>
          <a:srcRect/>
          <a:stretch>
            <a:fillRect/>
          </a:stretch>
        </p:blipFill>
        <p:spPr bwMode="auto">
          <a:xfrm>
            <a:off x="3660775" y="2433638"/>
            <a:ext cx="5127625" cy="501673"/>
          </a:xfrm>
          <a:prstGeom prst="rect">
            <a:avLst/>
          </a:prstGeom>
          <a:noFill/>
        </p:spPr>
      </p:pic>
      <p:sp>
        <p:nvSpPr>
          <p:cNvPr id="31" name="矩形 30"/>
          <p:cNvSpPr/>
          <p:nvPr/>
        </p:nvSpPr>
        <p:spPr>
          <a:xfrm>
            <a:off x="4914901" y="5924034"/>
            <a:ext cx="2717799" cy="369332"/>
          </a:xfrm>
          <a:prstGeom prst="rect">
            <a:avLst/>
          </a:prstGeom>
        </p:spPr>
        <p:txBody>
          <a:bodyPr wrap="square">
            <a:spAutoFit/>
          </a:bodyPr>
          <a:lstStyle/>
          <a:p>
            <a:r>
              <a:rPr lang="en-US" altLang="zh-CN" dirty="0" smtClean="0"/>
              <a:t>【Fan et al. CVPR 2017】</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273019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研究针对的主要问题</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5"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66" name="直接连接符 65"/>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231850"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68" name="直接连接符 67"/>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选题背景</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0" name="TextBox 7"/>
          <p:cNvSpPr txBox="1"/>
          <p:nvPr/>
        </p:nvSpPr>
        <p:spPr>
          <a:xfrm>
            <a:off x="5000548" y="190500"/>
            <a:ext cx="1533601"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研究内容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1"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研究进度</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3"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1691483" y="2104853"/>
            <a:ext cx="2105817" cy="489771"/>
            <a:chOff x="4910248" y="2570667"/>
            <a:chExt cx="1225841" cy="367328"/>
          </a:xfrm>
        </p:grpSpPr>
        <p:sp>
          <p:nvSpPr>
            <p:cNvPr id="76" name="学论网-专注原创-www.xuelun.me"/>
            <p:cNvSpPr/>
            <p:nvPr/>
          </p:nvSpPr>
          <p:spPr>
            <a:xfrm>
              <a:off x="5289119" y="2577098"/>
              <a:ext cx="846970" cy="346249"/>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不连续的表面</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7" name="学论网-专注原创-www.xuelun.me"/>
            <p:cNvSpPr/>
            <p:nvPr/>
          </p:nvSpPr>
          <p:spPr>
            <a:xfrm>
              <a:off x="4910248" y="2570667"/>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78" name="组合 77"/>
          <p:cNvGrpSpPr/>
          <p:nvPr/>
        </p:nvGrpSpPr>
        <p:grpSpPr>
          <a:xfrm>
            <a:off x="6337300" y="2119026"/>
            <a:ext cx="4876800" cy="528599"/>
            <a:chOff x="4910249" y="3335384"/>
            <a:chExt cx="2878381" cy="367328"/>
          </a:xfrm>
        </p:grpSpPr>
        <p:sp>
          <p:nvSpPr>
            <p:cNvPr id="79" name="学论网-专注原创-www.xuelun.me"/>
            <p:cNvSpPr txBox="1"/>
            <p:nvPr/>
          </p:nvSpPr>
          <p:spPr>
            <a:xfrm>
              <a:off x="5355222" y="3348863"/>
              <a:ext cx="2433408" cy="320815"/>
            </a:xfrm>
            <a:prstGeom prst="rect">
              <a:avLst/>
            </a:prstGeom>
            <a:noFill/>
          </p:spPr>
          <p:txBody>
            <a:bodyPr wrap="square" rtlCol="0">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多次生成结果未能展现足够的形状的多义性</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0" name="学论网-专注原创-www.xuelun.me"/>
            <p:cNvSpPr/>
            <p:nvPr/>
          </p:nvSpPr>
          <p:spPr>
            <a:xfrm>
              <a:off x="4910249" y="3335384"/>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87" name="组合 86"/>
          <p:cNvGrpSpPr/>
          <p:nvPr/>
        </p:nvGrpSpPr>
        <p:grpSpPr>
          <a:xfrm>
            <a:off x="1052513" y="3122613"/>
            <a:ext cx="3775075" cy="1916112"/>
            <a:chOff x="1027113" y="2081213"/>
            <a:chExt cx="3775075" cy="1916112"/>
          </a:xfrm>
        </p:grpSpPr>
        <p:pic>
          <p:nvPicPr>
            <p:cNvPr id="4098" name="Picture 2"/>
            <p:cNvPicPr>
              <a:picLocks noChangeAspect="1" noChangeArrowheads="1"/>
            </p:cNvPicPr>
            <p:nvPr/>
          </p:nvPicPr>
          <p:blipFill>
            <a:blip r:embed="rId3" cstate="print"/>
            <a:srcRect/>
            <a:stretch>
              <a:fillRect/>
            </a:stretch>
          </p:blipFill>
          <p:spPr bwMode="auto">
            <a:xfrm>
              <a:off x="1039813" y="2081213"/>
              <a:ext cx="3762375" cy="94297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027113" y="3063875"/>
              <a:ext cx="3762375" cy="933450"/>
            </a:xfrm>
            <a:prstGeom prst="rect">
              <a:avLst/>
            </a:prstGeom>
            <a:noFill/>
            <a:ln w="9525">
              <a:noFill/>
              <a:miter lim="800000"/>
              <a:headEnd/>
              <a:tailEnd/>
            </a:ln>
          </p:spPr>
        </p:pic>
      </p:grpSp>
      <p:pic>
        <p:nvPicPr>
          <p:cNvPr id="4101" name="Picture 5"/>
          <p:cNvPicPr>
            <a:picLocks noChangeAspect="1" noChangeArrowheads="1"/>
          </p:cNvPicPr>
          <p:nvPr/>
        </p:nvPicPr>
        <p:blipFill>
          <a:blip r:embed="rId5" cstate="print"/>
          <a:srcRect/>
          <a:stretch>
            <a:fillRect/>
          </a:stretch>
        </p:blipFill>
        <p:spPr bwMode="auto">
          <a:xfrm>
            <a:off x="6624638" y="2997199"/>
            <a:ext cx="3738562" cy="212932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smtClean="0">
                <a:solidFill>
                  <a:srgbClr val="0070C0"/>
                </a:solidFill>
                <a:latin typeface="微软雅黑" panose="020B0503020204020204" pitchFamily="34" charset="-122"/>
                <a:ea typeface="微软雅黑" panose="020B0503020204020204" pitchFamily="34" charset="-122"/>
              </a:rPr>
              <a:t>Part.02</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solidFill>
                  <a:srgbClr val="0070C0"/>
                </a:solidFill>
                <a:latin typeface="微软雅黑" panose="020B0503020204020204" pitchFamily="34" charset="-122"/>
                <a:ea typeface="微软雅黑" panose="020B0503020204020204" pitchFamily="34" charset="-122"/>
              </a:rPr>
              <a:t>研究内容</a:t>
            </a:r>
            <a:endParaRPr lang="zh-CN" altLang="en-US" sz="4000" b="1" spc="6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19598" y="215904"/>
            <a:ext cx="1476451"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研究进度</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后续工作计划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2.1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研究内容</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811067" y="1914366"/>
            <a:ext cx="3430247" cy="489773"/>
            <a:chOff x="4910249" y="2570667"/>
            <a:chExt cx="1843354" cy="367328"/>
          </a:xfrm>
        </p:grpSpPr>
        <p:sp>
          <p:nvSpPr>
            <p:cNvPr id="102" name="学论网-专注原创-www.xuelun.me"/>
            <p:cNvSpPr/>
            <p:nvPr/>
          </p:nvSpPr>
          <p:spPr>
            <a:xfrm>
              <a:off x="5289120" y="2586613"/>
              <a:ext cx="1464483" cy="346247"/>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显式地考虑表面邻域关系</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3" name="学论网-专注原创-www.xuelun.me"/>
            <p:cNvSpPr/>
            <p:nvPr/>
          </p:nvSpPr>
          <p:spPr>
            <a:xfrm>
              <a:off x="4910249" y="2570667"/>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104" name="组合 103"/>
          <p:cNvGrpSpPr/>
          <p:nvPr/>
        </p:nvGrpSpPr>
        <p:grpSpPr>
          <a:xfrm>
            <a:off x="7779658" y="4497384"/>
            <a:ext cx="4180115" cy="830997"/>
            <a:chOff x="4844094" y="3196431"/>
            <a:chExt cx="2755569" cy="623241"/>
          </a:xfrm>
        </p:grpSpPr>
        <p:sp>
          <p:nvSpPr>
            <p:cNvPr id="105" name="学论网-专注原创-www.xuelun.me"/>
            <p:cNvSpPr txBox="1"/>
            <p:nvPr/>
          </p:nvSpPr>
          <p:spPr>
            <a:xfrm>
              <a:off x="5346848" y="3196431"/>
              <a:ext cx="2252815" cy="623241"/>
            </a:xfrm>
            <a:prstGeom prst="rect">
              <a:avLst/>
            </a:prstGeom>
            <a:noFill/>
          </p:spPr>
          <p:txBody>
            <a:bodyPr wrap="square" rtlCol="0">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从网络结构上区分采样的多义性与</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物体形状在语义上的多义性</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6" name="学论网-专注原创-www.xuelun.me"/>
            <p:cNvSpPr/>
            <p:nvPr/>
          </p:nvSpPr>
          <p:spPr>
            <a:xfrm>
              <a:off x="4844094" y="3335384"/>
              <a:ext cx="415858"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a:off x="815183" y="1888966"/>
            <a:ext cx="6192771" cy="489773"/>
            <a:chOff x="4910249" y="2570667"/>
            <a:chExt cx="3612014" cy="367328"/>
          </a:xfrm>
        </p:grpSpPr>
        <p:sp>
          <p:nvSpPr>
            <p:cNvPr id="109" name="学论网-专注原创-www.xuelun.me"/>
            <p:cNvSpPr/>
            <p:nvPr/>
          </p:nvSpPr>
          <p:spPr>
            <a:xfrm>
              <a:off x="5296526" y="2586613"/>
              <a:ext cx="3225737" cy="313642"/>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新的损失函数的设计</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0" name="学论网-专注原创-www.xuelun.me"/>
            <p:cNvSpPr/>
            <p:nvPr/>
          </p:nvSpPr>
          <p:spPr>
            <a:xfrm>
              <a:off x="4910249" y="2570667"/>
              <a:ext cx="349704" cy="367328"/>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112" name="组合 111"/>
          <p:cNvGrpSpPr/>
          <p:nvPr/>
        </p:nvGrpSpPr>
        <p:grpSpPr>
          <a:xfrm>
            <a:off x="815183" y="3311366"/>
            <a:ext cx="6192771" cy="489773"/>
            <a:chOff x="4910249" y="2570667"/>
            <a:chExt cx="3612014" cy="367328"/>
          </a:xfrm>
        </p:grpSpPr>
        <p:sp>
          <p:nvSpPr>
            <p:cNvPr id="113" name="学论网-专注原创-www.xuelun.me"/>
            <p:cNvSpPr/>
            <p:nvPr/>
          </p:nvSpPr>
          <p:spPr>
            <a:xfrm>
              <a:off x="5296526" y="2586614"/>
              <a:ext cx="3225737" cy="346247"/>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对形状的新表达</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4" name="学论网-专注原创-www.xuelun.me"/>
            <p:cNvSpPr/>
            <p:nvPr/>
          </p:nvSpPr>
          <p:spPr>
            <a:xfrm>
              <a:off x="4910249" y="2570667"/>
              <a:ext cx="349704" cy="367328"/>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115" name="组合 114"/>
          <p:cNvGrpSpPr/>
          <p:nvPr/>
        </p:nvGrpSpPr>
        <p:grpSpPr>
          <a:xfrm>
            <a:off x="815183" y="4771866"/>
            <a:ext cx="6192771" cy="489773"/>
            <a:chOff x="4910249" y="2570667"/>
            <a:chExt cx="3612014" cy="367328"/>
          </a:xfrm>
        </p:grpSpPr>
        <p:sp>
          <p:nvSpPr>
            <p:cNvPr id="116" name="学论网-专注原创-www.xuelun.me"/>
            <p:cNvSpPr/>
            <p:nvPr/>
          </p:nvSpPr>
          <p:spPr>
            <a:xfrm>
              <a:off x="5296526" y="2586614"/>
              <a:ext cx="3225737" cy="313642"/>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配套的网络结构的设计</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7" name="学论网-专注原创-www.xuelun.me"/>
            <p:cNvSpPr/>
            <p:nvPr/>
          </p:nvSpPr>
          <p:spPr>
            <a:xfrm>
              <a:off x="4910249" y="2570667"/>
              <a:ext cx="349704" cy="367328"/>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119" name="右箭头 118"/>
          <p:cNvSpPr/>
          <p:nvPr/>
        </p:nvSpPr>
        <p:spPr>
          <a:xfrm rot="10800000">
            <a:off x="4347413" y="1955800"/>
            <a:ext cx="2705114" cy="41590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右箭头 119"/>
          <p:cNvSpPr/>
          <p:nvPr/>
        </p:nvSpPr>
        <p:spPr>
          <a:xfrm rot="5400000">
            <a:off x="2009181" y="2733085"/>
            <a:ext cx="794776" cy="39386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右箭头 120"/>
          <p:cNvSpPr/>
          <p:nvPr/>
        </p:nvSpPr>
        <p:spPr>
          <a:xfrm rot="10800000">
            <a:off x="4334713" y="4749800"/>
            <a:ext cx="2705114" cy="41590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学论网-专注原创-www.xuelun.me"/>
          <p:cNvSpPr/>
          <p:nvPr/>
        </p:nvSpPr>
        <p:spPr>
          <a:xfrm>
            <a:off x="2658552" y="2672227"/>
            <a:ext cx="1964248"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需要定义表面邻域</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6" name="右箭头 125"/>
          <p:cNvSpPr/>
          <p:nvPr/>
        </p:nvSpPr>
        <p:spPr>
          <a:xfrm rot="5400000">
            <a:off x="2009181" y="4180886"/>
            <a:ext cx="794776" cy="39386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1830</Words>
  <Application>Microsoft Office PowerPoint</Application>
  <PresentationFormat>自定义</PresentationFormat>
  <Paragraphs>366</Paragraphs>
  <Slides>27</Slides>
  <Notes>26</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user</cp:lastModifiedBy>
  <cp:revision>184</cp:revision>
  <dcterms:created xsi:type="dcterms:W3CDTF">2016-11-24T09:20:00Z</dcterms:created>
  <dcterms:modified xsi:type="dcterms:W3CDTF">2019-03-21T08:51:57Z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