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</p:sldIdLst>
  <p:sldSz cy="6858000" cx="12192000"/>
  <p:notesSz cx="6858000" cy="9144000"/>
  <p:embeddedFontLst>
    <p:embeddedFont>
      <p:font typeface="Robot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Roboto-regular.fntdata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Roboto-italic.fntdata"/><Relationship Id="rId12" Type="http://schemas.openxmlformats.org/officeDocument/2006/relationships/slide" Target="slides/slide8.xml"/><Relationship Id="rId34" Type="http://schemas.openxmlformats.org/officeDocument/2006/relationships/font" Target="fonts/Roboto-bold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36" Type="http://schemas.openxmlformats.org/officeDocument/2006/relationships/font" Target="fonts/Roboto-bold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2" name="Shape 17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8" name="Shape 17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4" name="Shape 18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Vertical Title and 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t with Capti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54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08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Picture with Ca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6F9FC"/>
            </a:gs>
            <a:gs pos="74000">
              <a:srgbClr val="B3D1EC"/>
            </a:gs>
            <a:gs pos="83000">
              <a:srgbClr val="B3D1EC"/>
            </a:gs>
            <a:gs pos="100000">
              <a:srgbClr val="CCE0F2"/>
            </a:gs>
          </a:gsLst>
          <a:lin ang="54000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US"/>
              <a:t>OSU HART</a:t>
            </a:r>
          </a:p>
        </p:txBody>
      </p:sp>
      <p:sp>
        <p:nvSpPr>
          <p:cNvPr id="85" name="Shape 85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US"/>
              <a:t>Michael Elliott, Samuel Hudson, Glenn Upthagrove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Pipeline Placement </a:t>
            </a:r>
          </a:p>
        </p:txBody>
      </p:sp>
      <p:pic>
        <p:nvPicPr>
          <p:cNvPr id="139" name="Shape 13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64802" y="1241118"/>
            <a:ext cx="2858398" cy="54976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Handling </a:t>
            </a: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Choice of language between C and Python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C, good for module interaction and speed, Python good for the JSON conversion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Choose to mix the two as separate processes 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handler collects data, also spawns other processes it needs to interact with.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Handling </a:t>
            </a:r>
          </a:p>
        </p:txBody>
      </p:sp>
      <p:pic>
        <p:nvPicPr>
          <p:cNvPr id="151" name="Shape 15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93961" y="1690688"/>
            <a:ext cx="6004077" cy="49507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Logging </a:t>
            </a: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Researched JSON, YAML, and Pipe Delimited formats. 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Choose JSON for readily available libraries and easy integration with other modules in the pipeline 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Logging is a module spawned form the data handling module, but sits next to the pipeline.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JSON</a:t>
            </a:r>
          </a:p>
        </p:txBody>
      </p:sp>
      <p:pic>
        <p:nvPicPr>
          <p:cNvPr id="163" name="Shape 16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1" y="2274888"/>
            <a:ext cx="12191279" cy="18297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3D Trace</a:t>
            </a:r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part of the visualization.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draws flightpath from data after collection.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time permits, it will include a near real time mode as data is collected.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researched OpenGL, WebGL, and Vulkan.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OpenGL was chosen for simplicity, familiarity, and wide support.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3D Trace</a:t>
            </a:r>
          </a:p>
        </p:txBody>
      </p:sp>
      <p:pic>
        <p:nvPicPr>
          <p:cNvPr id="175" name="Shape 17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64830" y="1760149"/>
            <a:ext cx="6462339" cy="48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Stumbling Blocks</a:t>
            </a:r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missed a few meeting times.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Raspberry Pi does not like OpenGL.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certain of code I was and was not allowed to use for 3D trace. 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ECE team wanted pipe delimited data.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client is a very busy person, so contact is sometimes hard.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Solutions and Plans</a:t>
            </a:r>
          </a:p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Other team members are great at catching me up.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Continue to work with it this break. Can change to WebGL or another machine for the ground station if need be.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Dr. Mike Bailey gave me express permission to use any and all of his provided code. 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JSON is our best option for the rest of the pipeline, but a second logging module could easily be added to accommodate other needs. 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Patience is a virtue, and emailing early is a good idea 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US"/>
              <a:t>Overview for Sam Hudson</a:t>
            </a:r>
          </a:p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228600" rtl="0">
              <a:spcBef>
                <a:spcPts val="0"/>
              </a:spcBef>
              <a:buSzPts val="2800"/>
              <a:buChar char="•"/>
            </a:pPr>
            <a:r>
              <a:rPr lang="en-US"/>
              <a:t>Sit at the end of the pipeline, after the data handler. </a:t>
            </a:r>
          </a:p>
          <a:p>
            <a:pPr indent="-228600" lvl="0" marL="228600">
              <a:spcBef>
                <a:spcPts val="0"/>
              </a:spcBef>
              <a:buSzPts val="2800"/>
              <a:buChar char="•"/>
            </a:pPr>
            <a:r>
              <a:rPr lang="en-US"/>
              <a:t>Take JSON data from the data handler and push to MongoDB</a:t>
            </a:r>
          </a:p>
          <a:p>
            <a:pPr indent="-228600" lvl="0" marL="228600">
              <a:spcBef>
                <a:spcPts val="0"/>
              </a:spcBef>
              <a:buSzPts val="2800"/>
              <a:buChar char="•"/>
            </a:pPr>
            <a:r>
              <a:rPr lang="en-US"/>
              <a:t>Build three visualizations: Speedometer, Altitude Tracker and Trajectory plotter</a:t>
            </a:r>
          </a:p>
          <a:p>
            <a:pPr indent="-228600" lvl="0" marL="228600">
              <a:spcBef>
                <a:spcPts val="0"/>
              </a:spcBef>
              <a:buSzPts val="2800"/>
              <a:buChar char="•"/>
            </a:pPr>
            <a:r>
              <a:rPr lang="en-US"/>
              <a:t>Build API for other tools to interface with data.</a:t>
            </a:r>
          </a:p>
          <a:p>
            <a:pPr indent="-228600" lvl="0" marL="228600">
              <a:spcBef>
                <a:spcPts val="0"/>
              </a:spcBef>
              <a:buSzPts val="2800"/>
              <a:buChar char="•"/>
            </a:pPr>
            <a:r>
              <a:rPr lang="en-US"/>
              <a:t>Build web application with Flask-PyMongo &amp; MaterializeCSS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Overview for </a:t>
            </a:r>
            <a:r>
              <a:rPr lang="en-US"/>
              <a:t>Michael Elliott</a:t>
            </a: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Code run on the rocket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Data collection and interpretation from the onboard sensors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Creation and transmission of data packets to the ground station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Process packets on the receiving end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US"/>
              <a:t>Pipeline</a:t>
            </a:r>
          </a:p>
        </p:txBody>
      </p:sp>
      <p:grpSp>
        <p:nvGrpSpPr>
          <p:cNvPr id="199" name="Shape 199"/>
          <p:cNvGrpSpPr/>
          <p:nvPr/>
        </p:nvGrpSpPr>
        <p:grpSpPr>
          <a:xfrm>
            <a:off x="7509568" y="1586327"/>
            <a:ext cx="4407490" cy="4643951"/>
            <a:chOff x="5632317" y="1189775"/>
            <a:chExt cx="3305700" cy="3483050"/>
          </a:xfrm>
        </p:grpSpPr>
        <p:sp>
          <p:nvSpPr>
            <p:cNvPr id="200" name="Shape 200"/>
            <p:cNvSpPr/>
            <p:nvPr/>
          </p:nvSpPr>
          <p:spPr>
            <a:xfrm>
              <a:off x="5632317" y="1189775"/>
              <a:ext cx="3305700" cy="669000"/>
            </a:xfrm>
            <a:prstGeom prst="chevron">
              <a:avLst>
                <a:gd fmla="val 50000" name="adj"/>
              </a:avLst>
            </a:prstGeom>
            <a:solidFill>
              <a:srgbClr val="4285F4"/>
            </a:solidFill>
            <a:ln>
              <a:noFill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indent="-95250" lvl="0" marL="0" algn="ctr">
                <a:spcBef>
                  <a:spcPts val="0"/>
                </a:spcBef>
                <a:buSzPts val="1500"/>
                <a:buNone/>
              </a:pPr>
              <a:r>
                <a:rPr lang="en-US" sz="1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Visulizations</a:t>
              </a:r>
            </a:p>
          </p:txBody>
        </p:sp>
        <p:sp>
          <p:nvSpPr>
            <p:cNvPr id="201" name="Shape 201"/>
            <p:cNvSpPr txBox="1"/>
            <p:nvPr/>
          </p:nvSpPr>
          <p:spPr>
            <a:xfrm>
              <a:off x="6167063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rIns="121900" wrap="square" tIns="121900">
              <a:noAutofit/>
            </a:bodyPr>
            <a:lstStyle/>
            <a:p>
              <a:pPr indent="0" lvl="0" marL="0">
                <a:lnSpc>
                  <a:spcPct val="115000"/>
                </a:lnSpc>
                <a:spcBef>
                  <a:spcPts val="0"/>
                </a:spcBef>
                <a:buNone/>
              </a:pPr>
              <a:r>
                <a:rPr lang="en-US" sz="16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At this stage data will be displayed to the users in the form of three visualizations.  The Speedometer, Altitude Tracker and Trajectory plotter. D3.JS will be used to render the visualizations. </a:t>
              </a:r>
            </a:p>
          </p:txBody>
        </p:sp>
      </p:grpSp>
      <p:grpSp>
        <p:nvGrpSpPr>
          <p:cNvPr id="202" name="Shape 202"/>
          <p:cNvGrpSpPr/>
          <p:nvPr/>
        </p:nvGrpSpPr>
        <p:grpSpPr>
          <a:xfrm>
            <a:off x="0" y="1586613"/>
            <a:ext cx="4729082" cy="4643665"/>
            <a:chOff x="0" y="1189989"/>
            <a:chExt cx="3546900" cy="3482836"/>
          </a:xfrm>
        </p:grpSpPr>
        <p:sp>
          <p:nvSpPr>
            <p:cNvPr id="203" name="Shape 203"/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fmla="val 50000" name="adj"/>
              </a:avLst>
            </a:prstGeom>
            <a:solidFill>
              <a:srgbClr val="1C3AA9"/>
            </a:solidFill>
            <a:ln>
              <a:noFill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indent="-95250" lvl="0" marL="0" algn="ctr">
                <a:spcBef>
                  <a:spcPts val="0"/>
                </a:spcBef>
                <a:buSzPts val="1500"/>
                <a:buNone/>
              </a:pPr>
              <a:r>
                <a:rPr lang="en-US" sz="1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API</a:t>
              </a:r>
            </a:p>
          </p:txBody>
        </p:sp>
        <p:sp>
          <p:nvSpPr>
            <p:cNvPr id="204" name="Shape 204"/>
            <p:cNvSpPr txBox="1"/>
            <p:nvPr/>
          </p:nvSpPr>
          <p:spPr>
            <a:xfrm>
              <a:off x="655361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rIns="121900" wrap="square" tIns="121900">
              <a:noAutofit/>
            </a:bodyPr>
            <a:lstStyle/>
            <a:p>
              <a:pPr indent="0" lvl="0" marL="0">
                <a:lnSpc>
                  <a:spcPct val="115000"/>
                </a:lnSpc>
                <a:spcBef>
                  <a:spcPts val="0"/>
                </a:spcBef>
                <a:buNone/>
              </a:pPr>
              <a:r>
                <a:rPr lang="en-US" sz="16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At this stage a the data handler will post the JSON data to MongoDB using the REST API. The REST interface will support PATCH, POST &amp; GET for each telemetry package.</a:t>
              </a:r>
            </a:p>
          </p:txBody>
        </p:sp>
      </p:grpSp>
      <p:grpSp>
        <p:nvGrpSpPr>
          <p:cNvPr id="205" name="Shape 205"/>
          <p:cNvGrpSpPr/>
          <p:nvPr/>
        </p:nvGrpSpPr>
        <p:grpSpPr>
          <a:xfrm>
            <a:off x="3925507" y="1586327"/>
            <a:ext cx="4407490" cy="4643951"/>
            <a:chOff x="2944204" y="1189775"/>
            <a:chExt cx="3305700" cy="3483050"/>
          </a:xfrm>
        </p:grpSpPr>
        <p:sp>
          <p:nvSpPr>
            <p:cNvPr id="206" name="Shape 206"/>
            <p:cNvSpPr/>
            <p:nvPr/>
          </p:nvSpPr>
          <p:spPr>
            <a:xfrm>
              <a:off x="2944204" y="1189775"/>
              <a:ext cx="3305700" cy="669000"/>
            </a:xfrm>
            <a:prstGeom prst="chevron">
              <a:avLst>
                <a:gd fmla="val 50000" name="adj"/>
              </a:avLst>
            </a:prstGeom>
            <a:solidFill>
              <a:srgbClr val="2A56C6"/>
            </a:solidFill>
            <a:ln>
              <a:noFill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indent="-95250" lvl="0" marL="0" algn="ctr">
                <a:spcBef>
                  <a:spcPts val="0"/>
                </a:spcBef>
                <a:buSzPts val="1500"/>
                <a:buNone/>
              </a:pPr>
              <a:r>
                <a:rPr lang="en-US" sz="1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Web Application</a:t>
              </a:r>
            </a:p>
          </p:txBody>
        </p:sp>
        <p:sp>
          <p:nvSpPr>
            <p:cNvPr id="207" name="Shape 207"/>
            <p:cNvSpPr txBox="1"/>
            <p:nvPr/>
          </p:nvSpPr>
          <p:spPr>
            <a:xfrm>
              <a:off x="3478949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rIns="121900" wrap="square" tIns="121900">
              <a:noAutofit/>
            </a:bodyPr>
            <a:lstStyle/>
            <a:p>
              <a:pPr indent="0" lvl="0" marL="0">
                <a:lnSpc>
                  <a:spcPct val="115000"/>
                </a:lnSpc>
                <a:spcBef>
                  <a:spcPts val="0"/>
                </a:spcBef>
                <a:buNone/>
              </a:pPr>
              <a:r>
                <a:rPr lang="en-US" sz="16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At this stage data presentation will be managed by the web application. The web application will contain five different routes: “main”, “altitude”, “speedometer”, “trajectory” and “about” these endpoints will be managed by handler functions that will be responsible for managing interactions with each page.</a:t>
              </a: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/>
              <a:t>API</a:t>
            </a:r>
          </a:p>
        </p:txBody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838200" y="1936075"/>
            <a:ext cx="10515600" cy="4709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228600" rtl="0">
              <a:spcBef>
                <a:spcPts val="0"/>
              </a:spcBef>
              <a:buSzPts val="2800"/>
              <a:buChar char="•"/>
            </a:pPr>
            <a:r>
              <a:rPr lang="en-US"/>
              <a:t>Will be built using the server-side microframework Flask.</a:t>
            </a:r>
          </a:p>
          <a:p>
            <a:pPr indent="-228600" lvl="0" marL="228600" rtl="0">
              <a:spcBef>
                <a:spcPts val="0"/>
              </a:spcBef>
              <a:buSzPts val="2800"/>
              <a:buChar char="•"/>
            </a:pPr>
            <a:r>
              <a:rPr lang="en-US"/>
              <a:t>The API will support the following verbs: POST, PATCH and GET.</a:t>
            </a:r>
          </a:p>
          <a:p>
            <a:pPr indent="-228600" lvl="0" marL="228600" rtl="0">
              <a:spcBef>
                <a:spcPts val="0"/>
              </a:spcBef>
              <a:buSzPts val="2800"/>
              <a:buChar char="•"/>
            </a:pPr>
            <a:r>
              <a:rPr lang="en-US"/>
              <a:t>The API will be used by the data handler to post telemetry JSON objects to MongoDB.</a:t>
            </a:r>
          </a:p>
          <a:p>
            <a:pPr indent="-228600" lvl="0" marL="228600" rtl="0">
              <a:spcBef>
                <a:spcPts val="0"/>
              </a:spcBef>
              <a:buSzPts val="2800"/>
              <a:buChar char="•"/>
            </a:pPr>
            <a:r>
              <a:rPr lang="en-US"/>
              <a:t>The API will also be used by the visualization widgets for asynchronous calls to the database.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/>
              <a:t>API Topology</a:t>
            </a:r>
          </a:p>
        </p:txBody>
      </p:sp>
      <p:pic>
        <p:nvPicPr>
          <p:cNvPr id="219" name="Shape 2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199" y="1690824"/>
            <a:ext cx="10940400" cy="320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/>
              <a:t>Web Application - Backend</a:t>
            </a:r>
          </a:p>
        </p:txBody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228600">
              <a:spcBef>
                <a:spcPts val="0"/>
              </a:spcBef>
              <a:buSzPts val="2800"/>
              <a:buChar char="•"/>
            </a:pPr>
            <a:r>
              <a:rPr lang="en-US"/>
              <a:t>Interfaces with API to pull data from MongoDB</a:t>
            </a:r>
          </a:p>
          <a:p>
            <a:pPr indent="-228600" lvl="0" marL="228600">
              <a:spcBef>
                <a:spcPts val="0"/>
              </a:spcBef>
              <a:buSzPts val="2800"/>
              <a:buChar char="•"/>
            </a:pPr>
            <a:r>
              <a:rPr lang="en-US"/>
              <a:t>Renders pages for users to view</a:t>
            </a:r>
          </a:p>
          <a:p>
            <a:pPr indent="-228600" lvl="0" marL="228600">
              <a:spcBef>
                <a:spcPts val="0"/>
              </a:spcBef>
              <a:buSzPts val="2800"/>
              <a:buChar char="•"/>
            </a:pPr>
            <a:r>
              <a:rPr lang="en-US"/>
              <a:t>Handles five routes: “main”, “altitude”, “speedometer”, “trajectory” and “about” </a:t>
            </a:r>
          </a:p>
          <a:p>
            <a:pPr indent="-228600" lvl="0" marL="228600" rtl="0">
              <a:spcBef>
                <a:spcPts val="0"/>
              </a:spcBef>
              <a:buSzPts val="2800"/>
              <a:buChar char="•"/>
            </a:pPr>
            <a:r>
              <a:rPr lang="en-US"/>
              <a:t>Built using the Python microframework Flask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/>
              <a:t>Web Application - Frontend</a:t>
            </a:r>
          </a:p>
        </p:txBody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228600">
              <a:spcBef>
                <a:spcPts val="0"/>
              </a:spcBef>
              <a:buSzPts val="2800"/>
              <a:buChar char="•"/>
            </a:pPr>
            <a:r>
              <a:rPr lang="en-US"/>
              <a:t>Responsible</a:t>
            </a:r>
            <a:r>
              <a:rPr lang="en-US"/>
              <a:t> for formatting and styling web pages served to clients</a:t>
            </a:r>
          </a:p>
          <a:p>
            <a:pPr indent="-228600" lvl="0" marL="228600" rtl="0">
              <a:spcBef>
                <a:spcPts val="0"/>
              </a:spcBef>
              <a:buSzPts val="2800"/>
              <a:buChar char="•"/>
            </a:pPr>
            <a:r>
              <a:rPr lang="en-US"/>
              <a:t>Responsive web pages suitable for mobile devices</a:t>
            </a:r>
          </a:p>
          <a:p>
            <a:pPr indent="-228600" lvl="0" marL="228600">
              <a:spcBef>
                <a:spcPts val="0"/>
              </a:spcBef>
              <a:buSzPts val="2800"/>
              <a:buChar char="•"/>
            </a:pPr>
            <a:r>
              <a:rPr lang="en-US"/>
              <a:t>Built using the MaterializeCSS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/>
              <a:t>Web Application - Topology</a:t>
            </a:r>
          </a:p>
        </p:txBody>
      </p:sp>
      <p:pic>
        <p:nvPicPr>
          <p:cNvPr id="237" name="Shape 2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3025" y="1690825"/>
            <a:ext cx="3332085" cy="4862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/>
              <a:t>Visulization</a:t>
            </a:r>
          </a:p>
        </p:txBody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228600">
              <a:spcBef>
                <a:spcPts val="0"/>
              </a:spcBef>
              <a:buSzPts val="2800"/>
              <a:buChar char="•"/>
            </a:pPr>
            <a:r>
              <a:rPr lang="en-US"/>
              <a:t>There will be 3 key </a:t>
            </a:r>
            <a:r>
              <a:rPr lang="en-US"/>
              <a:t>visualizations</a:t>
            </a:r>
          </a:p>
          <a:p>
            <a:pPr indent="-228600" lvl="1" marL="685800">
              <a:spcBef>
                <a:spcPts val="0"/>
              </a:spcBef>
              <a:buSzPts val="2400"/>
              <a:buChar char="•"/>
            </a:pPr>
            <a:r>
              <a:rPr lang="en-US"/>
              <a:t> A speedometer for tracking the speed of the rocket throughout its flight</a:t>
            </a:r>
          </a:p>
          <a:p>
            <a:pPr indent="-228600" lvl="1" marL="685800">
              <a:spcBef>
                <a:spcPts val="0"/>
              </a:spcBef>
              <a:buSzPts val="2400"/>
              <a:buChar char="•"/>
            </a:pPr>
            <a:r>
              <a:rPr lang="en-US"/>
              <a:t> An altitude tracker used to track the rocket’s altitude in respect to the earth’s surface</a:t>
            </a:r>
            <a:r>
              <a:rPr lang="en-US"/>
              <a:t> </a:t>
            </a:r>
          </a:p>
          <a:p>
            <a:pPr indent="-228600" lvl="1" marL="685800">
              <a:spcBef>
                <a:spcPts val="0"/>
              </a:spcBef>
              <a:buSzPts val="2400"/>
              <a:buChar char="•"/>
            </a:pPr>
            <a:r>
              <a:rPr lang="en-US"/>
              <a:t>T</a:t>
            </a:r>
            <a:r>
              <a:rPr lang="en-US"/>
              <a:t>rajectory plotter which will plot an estimate of the trajectory based on existing telemetry data</a:t>
            </a:r>
          </a:p>
          <a:p>
            <a:pPr indent="-228600" lvl="0" marL="228600" rtl="0">
              <a:spcBef>
                <a:spcPts val="0"/>
              </a:spcBef>
              <a:buSzPts val="2800"/>
              <a:buChar char="•"/>
            </a:pPr>
            <a:r>
              <a:rPr lang="en-US"/>
              <a:t>Built using the JavaScript visualizations framework D3(data driven documents)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/>
              <a:t>Issues</a:t>
            </a:r>
          </a:p>
        </p:txBody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228600">
              <a:spcBef>
                <a:spcPts val="0"/>
              </a:spcBef>
              <a:buSzPts val="2800"/>
              <a:buChar char="•"/>
            </a:pPr>
            <a:r>
              <a:rPr lang="en-US"/>
              <a:t>In the instance that packets arrive out of order a Patch call to the API will have to be made to update existing data.</a:t>
            </a:r>
          </a:p>
          <a:p>
            <a:pPr indent="-228600" lvl="0" marL="228600" rtl="0">
              <a:spcBef>
                <a:spcPts val="0"/>
              </a:spcBef>
              <a:buSzPts val="2800"/>
              <a:buChar char="•"/>
            </a:pPr>
            <a:r>
              <a:rPr lang="en-US"/>
              <a:t>Will need to ensure that we can create a local network at the ground station for users to be able to access the web application and for each module (API, web application and database) can talk to each other.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/>
              <a:t>Summary</a:t>
            </a:r>
          </a:p>
        </p:txBody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228600">
              <a:spcBef>
                <a:spcPts val="0"/>
              </a:spcBef>
              <a:buSzPts val="2800"/>
              <a:buChar char="•"/>
            </a:pPr>
            <a:r>
              <a:rPr lang="en-US"/>
              <a:t>Components are Web API, Web Application and 3D </a:t>
            </a:r>
            <a:r>
              <a:rPr lang="en-US"/>
              <a:t>Visualization</a:t>
            </a:r>
          </a:p>
          <a:p>
            <a:pPr indent="-228600" lvl="0" marL="228600">
              <a:spcBef>
                <a:spcPts val="0"/>
              </a:spcBef>
              <a:buSzPts val="2800"/>
              <a:buChar char="•"/>
            </a:pPr>
            <a:r>
              <a:rPr lang="en-US"/>
              <a:t>The web API is responsible for managing interactions with the MongoDB.</a:t>
            </a:r>
          </a:p>
          <a:p>
            <a:pPr indent="-228600" lvl="0" marL="228600">
              <a:spcBef>
                <a:spcPts val="0"/>
              </a:spcBef>
              <a:buSzPts val="2800"/>
              <a:buChar char="•"/>
            </a:pPr>
            <a:r>
              <a:rPr lang="en-US"/>
              <a:t>The web application is responsible for serving web pages</a:t>
            </a:r>
          </a:p>
          <a:p>
            <a:pPr indent="-228600" lvl="1" marL="685800">
              <a:spcBef>
                <a:spcPts val="0"/>
              </a:spcBef>
              <a:buSzPts val="2400"/>
              <a:buChar char="•"/>
            </a:pPr>
            <a:r>
              <a:rPr lang="en-US"/>
              <a:t>“main”, “altitude”, “speedometer”, “trajectory” and “about”</a:t>
            </a:r>
          </a:p>
          <a:p>
            <a:pPr indent="-228600" lvl="0" marL="228600">
              <a:spcBef>
                <a:spcPts val="0"/>
              </a:spcBef>
              <a:buSzPts val="2800"/>
              <a:buChar char="•"/>
            </a:pPr>
            <a:r>
              <a:rPr lang="en-US"/>
              <a:t>The 3D visualization tool to create interactive visualizations.</a:t>
            </a:r>
          </a:p>
          <a:p>
            <a:pPr indent="-228600" lvl="1" marL="685800" rtl="0">
              <a:spcBef>
                <a:spcPts val="0"/>
              </a:spcBef>
              <a:buSzPts val="2400"/>
              <a:buChar char="•"/>
            </a:pPr>
            <a:r>
              <a:rPr lang="en-US"/>
              <a:t>“speedometer”,  “altitude tracker” and “trajectory plotter” 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Rocket Sensors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GPS: location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Barometer: atmospheric pressure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Accelerometer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Magnetometer: orientation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Gyroscope: angular velocity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Kalman Filter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Used to eliminate noise from sensor readings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Linear quadratic estimation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Predictions based on model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Weights inputs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Goal: accurate final values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Transmission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Potential for high packet loss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Limited resources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Redundancy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Send data at regular interval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Goal: efficient transmission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Packet Design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Small packets - 20 bytes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Minimizes CPU impact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L</a:t>
            </a:r>
            <a:r>
              <a:rPr lang="en-US"/>
              <a:t>atitude, longitude, altitude, velocity, timestamp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Packet Processing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Orders packets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Sanity checks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Predictive interpolation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Quadratic best fit line for position &amp; derivative for speed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Goal: usable values from potentially sparse provided data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Issues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Proper testing plan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Language decisions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Code correctness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Hardware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Overview for Glenn Upthagrove: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Sit in the middle of the pipeline, between data collection and visualization 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Collect data on ground station side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Pack data into a JSON format 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 data 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a 3D trace of the flight path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