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59" r:id="rId5"/>
    <p:sldId id="280" r:id="rId6"/>
    <p:sldId id="274" r:id="rId7"/>
    <p:sldId id="273" r:id="rId8"/>
    <p:sldId id="272" r:id="rId9"/>
    <p:sldId id="281" r:id="rId10"/>
    <p:sldId id="282" r:id="rId11"/>
    <p:sldId id="258" r:id="rId12"/>
    <p:sldId id="267" r:id="rId13"/>
    <p:sldId id="284" r:id="rId14"/>
    <p:sldId id="268" r:id="rId15"/>
    <p:sldId id="269" r:id="rId16"/>
    <p:sldId id="283" r:id="rId17"/>
    <p:sldId id="277" r:id="rId18"/>
    <p:sldId id="278" r:id="rId19"/>
    <p:sldId id="270" r:id="rId20"/>
    <p:sldId id="276" r:id="rId21"/>
    <p:sldId id="285" r:id="rId22"/>
    <p:sldId id="28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27" autoAdjust="0"/>
    <p:restoredTop sz="96357" autoAdjust="0"/>
  </p:normalViewPr>
  <p:slideViewPr>
    <p:cSldViewPr snapToGrid="0" showGuides="1">
      <p:cViewPr varScale="1">
        <p:scale>
          <a:sx n="90" d="100"/>
          <a:sy n="90" d="100"/>
        </p:scale>
        <p:origin x="48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7A0-3223-4FB7-B116-BDF8C302450D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F1EF-3C3C-470B-A6FD-6D8E3FEB3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03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7A0-3223-4FB7-B116-BDF8C302450D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F1EF-3C3C-470B-A6FD-6D8E3FEB3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02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7A0-3223-4FB7-B116-BDF8C302450D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F1EF-3C3C-470B-A6FD-6D8E3FEB3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5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7A0-3223-4FB7-B116-BDF8C302450D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F1EF-3C3C-470B-A6FD-6D8E3FEB3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9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7A0-3223-4FB7-B116-BDF8C302450D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F1EF-3C3C-470B-A6FD-6D8E3FEB3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17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7A0-3223-4FB7-B116-BDF8C302450D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F1EF-3C3C-470B-A6FD-6D8E3FEB3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8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7A0-3223-4FB7-B116-BDF8C302450D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F1EF-3C3C-470B-A6FD-6D8E3FEB3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98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7A0-3223-4FB7-B116-BDF8C302450D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F1EF-3C3C-470B-A6FD-6D8E3FEB3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93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7A0-3223-4FB7-B116-BDF8C302450D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F1EF-3C3C-470B-A6FD-6D8E3FEB3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8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7A0-3223-4FB7-B116-BDF8C302450D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F1EF-3C3C-470B-A6FD-6D8E3FEB3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8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7A0-3223-4FB7-B116-BDF8C302450D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F1EF-3C3C-470B-A6FD-6D8E3FEB3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3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6E7A0-3223-4FB7-B116-BDF8C302450D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DF1EF-3C3C-470B-A6FD-6D8E3FEB3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1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30000"/>
        </a:lnSpc>
        <a:spcBef>
          <a:spcPts val="6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30000"/>
        </a:lnSpc>
        <a:spcBef>
          <a:spcPts val="6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3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3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3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62817-8E4E-46F3-8BD4-05DE33363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출생지별 인구구조 변화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431507-9C04-4457-95B7-BC9C932936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중간보고</a:t>
            </a:r>
            <a:r>
              <a:rPr lang="en-US" altLang="ko-KR" dirty="0"/>
              <a:t> | 2025. 8. 29.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246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D9CDE-256B-473B-A099-68C6A270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연구의 함의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787D0-8407-400D-851E-537F19F91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출생지역별 인구구조 분석의 효용성</a:t>
            </a:r>
            <a:endParaRPr lang="en-US" altLang="ko-KR" dirty="0"/>
          </a:p>
          <a:p>
            <a:pPr lvl="1"/>
            <a:r>
              <a:rPr lang="ko-KR" altLang="en-US" dirty="0"/>
              <a:t>지역 불균형과 인구변동의 차별성 시각화 </a:t>
            </a:r>
            <a:endParaRPr lang="en-US" altLang="ko-KR" dirty="0"/>
          </a:p>
          <a:p>
            <a:pPr lvl="1"/>
            <a:r>
              <a:rPr lang="ko-KR" altLang="en-US" dirty="0"/>
              <a:t>지방소멸</a:t>
            </a:r>
            <a:r>
              <a:rPr lang="en-US" altLang="ko-KR" dirty="0"/>
              <a:t>, </a:t>
            </a:r>
            <a:r>
              <a:rPr lang="ko-KR" altLang="en-US" dirty="0"/>
              <a:t>수도권 집중 대응을 위한 기초 자료</a:t>
            </a:r>
            <a:endParaRPr lang="en-US" altLang="ko-KR" dirty="0"/>
          </a:p>
          <a:p>
            <a:r>
              <a:rPr lang="ko-KR" altLang="en-US" dirty="0"/>
              <a:t>출생지역</a:t>
            </a:r>
            <a:r>
              <a:rPr lang="en-US" altLang="ko-KR" dirty="0"/>
              <a:t>, </a:t>
            </a:r>
            <a:r>
              <a:rPr lang="ko-KR" altLang="en-US" dirty="0"/>
              <a:t>국내이동과 지역별 인구구조 변화의 관계</a:t>
            </a:r>
            <a:endParaRPr lang="en-US" altLang="ko-KR" dirty="0"/>
          </a:p>
          <a:p>
            <a:r>
              <a:rPr lang="ko-KR" altLang="en-US" dirty="0"/>
              <a:t>시기별 또는 세대별 출생지역 효과 </a:t>
            </a:r>
          </a:p>
        </p:txBody>
      </p:sp>
    </p:spTree>
    <p:extLst>
      <p:ext uri="{BB962C8B-B14F-4D97-AF65-F5344CB8AC3E}">
        <p14:creationId xmlns:p14="http://schemas.microsoft.com/office/powerpoint/2010/main" val="31096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62817-8E4E-46F3-8BD4-05DE33363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출생지역별 출산 수준 및 변화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431507-9C04-4457-95B7-BC9C932936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중간보고</a:t>
            </a:r>
            <a:r>
              <a:rPr lang="en-US" altLang="ko-KR" dirty="0"/>
              <a:t> | 2025. 8. 29.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85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EA2A2-16BB-4E59-9FD4-24FFF3E9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연구배경 및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254D0-3285-408F-A206-DB9C419B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지속되는 </a:t>
            </a:r>
            <a:r>
              <a:rPr lang="ko-KR" altLang="en-US" sz="2400" dirty="0" err="1"/>
              <a:t>초저출산</a:t>
            </a:r>
            <a:r>
              <a:rPr lang="en-US" altLang="ko-KR" sz="2400" dirty="0"/>
              <a:t>: </a:t>
            </a:r>
            <a:r>
              <a:rPr lang="ko-KR" altLang="en-US" sz="2400" dirty="0"/>
              <a:t>새로운 시각과 논의 필요 </a:t>
            </a:r>
            <a:endParaRPr lang="en-US" altLang="ko-KR" sz="2400" dirty="0"/>
          </a:p>
          <a:p>
            <a:r>
              <a:rPr lang="ko-KR" altLang="en-US" sz="2400" dirty="0"/>
              <a:t>출생지역</a:t>
            </a:r>
            <a:r>
              <a:rPr lang="en-US" altLang="ko-KR" sz="2400" dirty="0"/>
              <a:t>(place of birth): </a:t>
            </a:r>
          </a:p>
          <a:p>
            <a:pPr lvl="1"/>
            <a:r>
              <a:rPr lang="ko-KR" altLang="en-US" sz="2000" dirty="0"/>
              <a:t>개인의 초기 사회화 맥락</a:t>
            </a:r>
            <a:r>
              <a:rPr lang="en-US" altLang="ko-KR" sz="2000" dirty="0"/>
              <a:t>, </a:t>
            </a:r>
            <a:r>
              <a:rPr lang="ko-KR" altLang="en-US" sz="2000" dirty="0"/>
              <a:t>문화적 규범 반영 </a:t>
            </a:r>
            <a:endParaRPr lang="en-US" altLang="ko-KR" sz="2000" dirty="0"/>
          </a:p>
          <a:p>
            <a:pPr lvl="1"/>
            <a:r>
              <a:rPr lang="ko-KR" altLang="en-US" sz="2000" dirty="0"/>
              <a:t>수도권 집중과 국내 인구이동에 따른 출산 수준과 변화 분석 </a:t>
            </a:r>
            <a:endParaRPr lang="en-US" altLang="ko-KR" sz="2000" dirty="0"/>
          </a:p>
          <a:p>
            <a:r>
              <a:rPr lang="ko-KR" altLang="en-US" sz="2400" dirty="0"/>
              <a:t>지역별 인구구조 변화와 저출산 양상의 기제 이해 </a:t>
            </a:r>
            <a:endParaRPr lang="en-US" altLang="ko-KR" sz="2400" dirty="0"/>
          </a:p>
          <a:p>
            <a:pPr lvl="1"/>
            <a:r>
              <a:rPr lang="ko-KR" altLang="en-US" sz="2000" dirty="0"/>
              <a:t>지역 토박이 </a:t>
            </a:r>
            <a:r>
              <a:rPr lang="en-US" altLang="ko-KR" sz="2000" dirty="0"/>
              <a:t>VS </a:t>
            </a:r>
            <a:r>
              <a:rPr lang="ko-KR" altLang="en-US" sz="2000" dirty="0"/>
              <a:t>국내이주 여성의 </a:t>
            </a:r>
            <a:r>
              <a:rPr lang="ko-KR" altLang="en-US" sz="2000" dirty="0" err="1"/>
              <a:t>출산력</a:t>
            </a:r>
            <a:r>
              <a:rPr lang="ko-KR" altLang="en-US" sz="2000" dirty="0"/>
              <a:t> 비교</a:t>
            </a:r>
            <a:endParaRPr lang="en-US" altLang="ko-KR" sz="2000" dirty="0"/>
          </a:p>
          <a:p>
            <a:pPr lvl="1"/>
            <a:r>
              <a:rPr lang="ko-KR" altLang="en-US" sz="2000" dirty="0"/>
              <a:t>수도권 집중이 기간 </a:t>
            </a:r>
            <a:r>
              <a:rPr lang="ko-KR" altLang="en-US" sz="2000" dirty="0" err="1"/>
              <a:t>출산력</a:t>
            </a:r>
            <a:r>
              <a:rPr lang="ko-KR" altLang="en-US" sz="2000" dirty="0"/>
              <a:t> 또는 코호트 </a:t>
            </a:r>
            <a:r>
              <a:rPr lang="ko-KR" altLang="en-US" sz="2000" dirty="0" err="1"/>
              <a:t>출산력에</a:t>
            </a:r>
            <a:r>
              <a:rPr lang="ko-KR" altLang="en-US" sz="2000" dirty="0"/>
              <a:t> 미친 영향</a:t>
            </a:r>
            <a:r>
              <a:rPr lang="en-US" altLang="ko-KR" sz="2000" dirty="0"/>
              <a:t> </a:t>
            </a:r>
            <a:r>
              <a:rPr lang="ko-KR" altLang="en-US" sz="2000" dirty="0"/>
              <a:t>분석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인구총조사</a:t>
            </a:r>
            <a:r>
              <a:rPr lang="ko-KR" altLang="en-US" sz="2000" dirty="0"/>
              <a:t> 표본조사 활용 출생지 및 거주지별 출산 양상 추세 분석</a:t>
            </a:r>
            <a:endParaRPr lang="en-US" altLang="ko-KR" sz="20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574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16FBA-604E-44D2-B4BE-F1A97A48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이론적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54AB5-89EA-410D-827C-03660E98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생애과정 관점 </a:t>
            </a:r>
            <a:r>
              <a:rPr lang="en-US" altLang="ko-KR" sz="2400" dirty="0"/>
              <a:t>(Life course perspective): </a:t>
            </a:r>
          </a:p>
          <a:p>
            <a:pPr lvl="1"/>
            <a:r>
              <a:rPr lang="ko-KR" altLang="en-US" sz="2000" dirty="0"/>
              <a:t>초기 사회화 환경</a:t>
            </a:r>
            <a:r>
              <a:rPr lang="en-US" altLang="ko-KR" sz="2000" dirty="0"/>
              <a:t>(</a:t>
            </a:r>
            <a:r>
              <a:rPr lang="ko-KR" altLang="en-US" sz="2000" dirty="0"/>
              <a:t>출생지역</a:t>
            </a:r>
            <a:r>
              <a:rPr lang="en-US" altLang="ko-KR" sz="2000" dirty="0"/>
              <a:t>)</a:t>
            </a:r>
            <a:r>
              <a:rPr lang="ko-KR" altLang="en-US" sz="2000" dirty="0"/>
              <a:t>이 혼인 및 출산행태에 장기적으로 영향을 미침</a:t>
            </a:r>
            <a:endParaRPr lang="en-US" altLang="ko-KR" sz="2000" dirty="0"/>
          </a:p>
          <a:p>
            <a:r>
              <a:rPr lang="ko-KR" altLang="en-US" sz="2400" dirty="0"/>
              <a:t>이주와 적응</a:t>
            </a:r>
            <a:r>
              <a:rPr lang="en-US" altLang="ko-KR" sz="2400" dirty="0"/>
              <a:t>, </a:t>
            </a:r>
            <a:r>
              <a:rPr lang="ko-KR" altLang="en-US" sz="2400" dirty="0"/>
              <a:t>지역 맥락 효과 </a:t>
            </a:r>
            <a:r>
              <a:rPr lang="en-US" altLang="ko-KR" sz="2400" dirty="0"/>
              <a:t>(Migration, adaption, &amp; contextual Effect): </a:t>
            </a:r>
          </a:p>
          <a:p>
            <a:pPr lvl="1"/>
            <a:r>
              <a:rPr lang="ko-KR" altLang="en-US" sz="2000" dirty="0"/>
              <a:t>이주 방향과 농촌</a:t>
            </a:r>
            <a:r>
              <a:rPr lang="en-US" altLang="ko-KR" sz="2000" dirty="0"/>
              <a:t>/</a:t>
            </a:r>
            <a:r>
              <a:rPr lang="ko-KR" altLang="en-US" sz="2000" dirty="0"/>
              <a:t>도시 출생자의 혼인 및 출산규범 차이</a:t>
            </a:r>
            <a:endParaRPr lang="en-US" altLang="ko-KR" sz="2000" dirty="0"/>
          </a:p>
          <a:p>
            <a:r>
              <a:rPr lang="ko-KR" altLang="en-US" sz="2400" dirty="0"/>
              <a:t>개인 특성</a:t>
            </a:r>
            <a:r>
              <a:rPr lang="en-US" altLang="ko-KR" sz="2400" dirty="0"/>
              <a:t>(Characteristics) </a:t>
            </a:r>
          </a:p>
          <a:p>
            <a:pPr lvl="1"/>
            <a:r>
              <a:rPr lang="ko-KR" altLang="en-US" sz="2000" dirty="0"/>
              <a:t>혼인여부와 혼인연령</a:t>
            </a:r>
            <a:r>
              <a:rPr lang="en-US" altLang="ko-KR" sz="2000" dirty="0"/>
              <a:t>, </a:t>
            </a:r>
            <a:r>
              <a:rPr lang="ko-KR" altLang="en-US" sz="2000" dirty="0"/>
              <a:t>교육수준 등 경제</a:t>
            </a:r>
            <a:r>
              <a:rPr lang="en-US" altLang="ko-KR" sz="2000" dirty="0"/>
              <a:t>·</a:t>
            </a:r>
            <a:r>
              <a:rPr lang="ko-KR" altLang="en-US" sz="2000" dirty="0"/>
              <a:t>교육 자원의 차이가 출산 결과에 반영</a:t>
            </a:r>
          </a:p>
        </p:txBody>
      </p:sp>
    </p:spTree>
    <p:extLst>
      <p:ext uri="{BB962C8B-B14F-4D97-AF65-F5344CB8AC3E}">
        <p14:creationId xmlns:p14="http://schemas.microsoft.com/office/powerpoint/2010/main" val="1996950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FC508-C13D-4650-9056-5FD29E64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및 분석대상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F2AFE-01D6-42FD-B7A8-C1481F61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1990, 2000, 2010, 2015, 2020 </a:t>
            </a:r>
            <a:r>
              <a:rPr lang="ko-KR" altLang="en-US" dirty="0" err="1"/>
              <a:t>인구총조사</a:t>
            </a:r>
            <a:r>
              <a:rPr lang="ko-KR" altLang="en-US" dirty="0"/>
              <a:t> </a:t>
            </a:r>
            <a:r>
              <a:rPr lang="en-US" altLang="ko-KR" dirty="0"/>
              <a:t>2% </a:t>
            </a:r>
            <a:r>
              <a:rPr lang="ko-KR" altLang="en-US" dirty="0"/>
              <a:t>표본 </a:t>
            </a:r>
            <a:r>
              <a:rPr lang="en-US" altLang="ko-KR" dirty="0"/>
              <a:t>(</a:t>
            </a:r>
            <a:r>
              <a:rPr lang="ko-KR" altLang="en-US" dirty="0"/>
              <a:t>가중치 적용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1995</a:t>
            </a:r>
            <a:r>
              <a:rPr lang="ko-KR" altLang="en-US" dirty="0"/>
              <a:t>년 출생아 정보 부재</a:t>
            </a:r>
            <a:r>
              <a:rPr lang="en-US" altLang="ko-KR" dirty="0"/>
              <a:t>, 2005</a:t>
            </a:r>
            <a:r>
              <a:rPr lang="ko-KR" altLang="en-US" dirty="0"/>
              <a:t>년 출생지역 부재</a:t>
            </a:r>
            <a:endParaRPr lang="en-US" altLang="ko-KR" dirty="0"/>
          </a:p>
          <a:p>
            <a:pPr lvl="1"/>
            <a:r>
              <a:rPr lang="ko-KR" altLang="en-US" dirty="0"/>
              <a:t>여성의 </a:t>
            </a:r>
            <a:r>
              <a:rPr lang="ko-KR" altLang="en-US" dirty="0" err="1"/>
              <a:t>총출생아수</a:t>
            </a:r>
            <a:r>
              <a:rPr lang="en-US" altLang="ko-KR" dirty="0"/>
              <a:t> + </a:t>
            </a:r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교육수준</a:t>
            </a:r>
            <a:r>
              <a:rPr lang="en-US" altLang="ko-KR" dirty="0"/>
              <a:t>, </a:t>
            </a:r>
            <a:r>
              <a:rPr lang="ko-KR" altLang="en-US" dirty="0"/>
              <a:t>혼인상태</a:t>
            </a:r>
            <a:r>
              <a:rPr lang="en-US" altLang="ko-KR" dirty="0"/>
              <a:t>, </a:t>
            </a:r>
            <a:r>
              <a:rPr lang="ko-KR" altLang="en-US" dirty="0"/>
              <a:t>초혼연령</a:t>
            </a:r>
            <a:r>
              <a:rPr lang="en-US" altLang="ko-KR" dirty="0"/>
              <a:t>, </a:t>
            </a:r>
            <a:r>
              <a:rPr lang="ko-KR" altLang="en-US" dirty="0"/>
              <a:t>출생지</a:t>
            </a:r>
            <a:r>
              <a:rPr lang="en-US" altLang="ko-KR" dirty="0"/>
              <a:t>, </a:t>
            </a:r>
            <a:r>
              <a:rPr lang="ko-KR" altLang="en-US" dirty="0"/>
              <a:t>거주지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세 간격 연령별 여성의 누적 출산율</a:t>
            </a:r>
            <a:r>
              <a:rPr lang="en-US" altLang="ko-KR" dirty="0"/>
              <a:t>, </a:t>
            </a:r>
            <a:r>
              <a:rPr lang="ko-KR" altLang="en-US" dirty="0"/>
              <a:t>완결출산율 </a:t>
            </a:r>
            <a:endParaRPr lang="en-US" altLang="ko-KR" dirty="0"/>
          </a:p>
          <a:p>
            <a:r>
              <a:rPr lang="ko-KR" altLang="en-US" dirty="0"/>
              <a:t>출생지 및 거주지별 코호트 출산율 비교</a:t>
            </a:r>
            <a:endParaRPr lang="en-US" altLang="ko-KR" dirty="0"/>
          </a:p>
          <a:p>
            <a:r>
              <a:rPr lang="ko-KR" altLang="en-US" dirty="0"/>
              <a:t>출산율 수준 및 변화의 분해분석</a:t>
            </a:r>
            <a:endParaRPr lang="en-US" altLang="ko-KR" dirty="0"/>
          </a:p>
          <a:p>
            <a:pPr lvl="1"/>
            <a:r>
              <a:rPr lang="ko-KR" altLang="en-US" dirty="0"/>
              <a:t>인구학적 분해분석 또는</a:t>
            </a:r>
            <a:r>
              <a:rPr lang="en-US" altLang="ko-KR" dirty="0"/>
              <a:t> Nonlinear Oaxaca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022636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5A4BB-8A47-4667-BC71-071F82BA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인구총조사</a:t>
            </a:r>
            <a:r>
              <a:rPr lang="ko-KR" altLang="en-US" sz="3200" dirty="0"/>
              <a:t> 표본 정보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E2F02E4-BCE3-4369-912F-66E0FBE0A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859202"/>
              </p:ext>
            </p:extLst>
          </p:nvPr>
        </p:nvGraphicFramePr>
        <p:xfrm>
          <a:off x="838199" y="1828800"/>
          <a:ext cx="10515600" cy="422307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64341359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386113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114129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75306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759142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15364882"/>
                    </a:ext>
                  </a:extLst>
                </a:gridCol>
              </a:tblGrid>
              <a:tr h="3016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연도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 err="1">
                          <a:effectLst/>
                        </a:rPr>
                        <a:t>사례수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출생지 정보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초혼연령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 err="1">
                          <a:effectLst/>
                        </a:rPr>
                        <a:t>총출생아수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분석대상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23448699"/>
                  </a:ext>
                </a:extLst>
              </a:tr>
              <a:tr h="3016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1960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498600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48023055"/>
                  </a:ext>
                </a:extLst>
              </a:tr>
              <a:tr h="3016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1966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583137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0332947"/>
                  </a:ext>
                </a:extLst>
              </a:tr>
              <a:tr h="3016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1970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614954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9998329"/>
                  </a:ext>
                </a:extLst>
              </a:tr>
              <a:tr h="3016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1975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675451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2432157"/>
                  </a:ext>
                </a:extLst>
              </a:tr>
              <a:tr h="3016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1980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710119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8229931"/>
                  </a:ext>
                </a:extLst>
              </a:tr>
              <a:tr h="3016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1985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789153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3355713"/>
                  </a:ext>
                </a:extLst>
              </a:tr>
              <a:tr h="3016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1990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811940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471452"/>
                  </a:ext>
                </a:extLst>
              </a:tr>
              <a:tr h="3016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1995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869812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7954461"/>
                  </a:ext>
                </a:extLst>
              </a:tr>
              <a:tr h="3016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2000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881591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8580848"/>
                  </a:ext>
                </a:extLst>
              </a:tr>
              <a:tr h="3016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2005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892009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1215102"/>
                  </a:ext>
                </a:extLst>
              </a:tr>
              <a:tr h="3016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2010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933846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80701507"/>
                  </a:ext>
                </a:extLst>
              </a:tr>
              <a:tr h="3016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2015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927843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6907310"/>
                  </a:ext>
                </a:extLst>
              </a:tr>
              <a:tr h="3016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2020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926967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87443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2CCE1C9-BBBB-4731-8113-5D3919A57712}"/>
              </a:ext>
            </a:extLst>
          </p:cNvPr>
          <p:cNvSpPr txBox="1"/>
          <p:nvPr/>
        </p:nvSpPr>
        <p:spPr>
          <a:xfrm>
            <a:off x="1024467" y="6172198"/>
            <a:ext cx="507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주</a:t>
            </a:r>
            <a:r>
              <a:rPr lang="en-US" altLang="ko-KR" dirty="0"/>
              <a:t>: 2005</a:t>
            </a:r>
            <a:r>
              <a:rPr lang="ko-KR" altLang="en-US" dirty="0"/>
              <a:t>년 </a:t>
            </a:r>
            <a:r>
              <a:rPr lang="en-US" altLang="ko-KR" dirty="0"/>
              <a:t>20% </a:t>
            </a:r>
            <a:r>
              <a:rPr lang="ko-KR" altLang="en-US" dirty="0"/>
              <a:t>표본 </a:t>
            </a:r>
            <a:r>
              <a:rPr lang="ko-KR" altLang="en-US" dirty="0" err="1"/>
              <a:t>원자료</a:t>
            </a:r>
            <a:r>
              <a:rPr lang="ko-KR" altLang="en-US" dirty="0"/>
              <a:t> </a:t>
            </a:r>
            <a:r>
              <a:rPr lang="ko-KR" altLang="en-US" dirty="0" err="1"/>
              <a:t>출생아수</a:t>
            </a:r>
            <a:r>
              <a:rPr lang="ko-KR" altLang="en-US" dirty="0"/>
              <a:t> 정보 없음</a:t>
            </a:r>
          </a:p>
        </p:txBody>
      </p:sp>
    </p:spTree>
    <p:extLst>
      <p:ext uri="{BB962C8B-B14F-4D97-AF65-F5344CB8AC3E}">
        <p14:creationId xmlns:p14="http://schemas.microsoft.com/office/powerpoint/2010/main" val="170966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B3DED17-F3F3-45B7-95EE-0AB178B2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 results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3B6A08-8B88-40D4-B0AE-D03C9AD5E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226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314B0-B326-4E09-BDCD-FA0777ED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거주지별 여성의 코호트 완결출산율</a:t>
            </a:r>
            <a:br>
              <a:rPr lang="en-US" altLang="ko-KR" sz="3600" dirty="0"/>
            </a:b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A664022-716C-47AB-BAC2-D002AC45D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290727"/>
            <a:ext cx="9042400" cy="5421134"/>
          </a:xfrm>
        </p:spPr>
      </p:pic>
    </p:spTree>
    <p:extLst>
      <p:ext uri="{BB962C8B-B14F-4D97-AF65-F5344CB8AC3E}">
        <p14:creationId xmlns:p14="http://schemas.microsoft.com/office/powerpoint/2010/main" val="2909093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8BAFB-BBC4-4677-ACFF-AF41C0B9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출생지별 여성의 코호트 완결출산율</a:t>
            </a:r>
            <a:br>
              <a:rPr lang="en-US" altLang="ko-KR" sz="3600" dirty="0"/>
            </a:b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2A98CC2-58B4-481F-9FE4-3DA6475A5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290727"/>
            <a:ext cx="9042400" cy="5421134"/>
          </a:xfrm>
        </p:spPr>
      </p:pic>
    </p:spTree>
    <p:extLst>
      <p:ext uri="{BB962C8B-B14F-4D97-AF65-F5344CB8AC3E}">
        <p14:creationId xmlns:p14="http://schemas.microsoft.com/office/powerpoint/2010/main" val="2627883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EBAAD-E21F-4AB5-8883-8D0EC800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현 거주지별 및 출생지별 여성의 코호트 완결출산율</a:t>
            </a:r>
            <a:br>
              <a:rPr lang="en-US" altLang="ko-KR" sz="3600" dirty="0"/>
            </a:br>
            <a:endParaRPr lang="ko-KR" altLang="en-US" sz="3600" dirty="0"/>
          </a:p>
        </p:txBody>
      </p:sp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49314135-18DF-44AB-B490-8378AD1E3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24" y="1144588"/>
            <a:ext cx="9522352" cy="5713412"/>
          </a:xfrm>
        </p:spPr>
      </p:pic>
    </p:spTree>
    <p:extLst>
      <p:ext uri="{BB962C8B-B14F-4D97-AF65-F5344CB8AC3E}">
        <p14:creationId xmlns:p14="http://schemas.microsoft.com/office/powerpoint/2010/main" val="135076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BDB8F-105C-45D4-8AE5-F7E366F6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/>
              <a:t>연구배경 및 문제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F8FBB1-7F6E-4FB6-B7DF-79EE21F65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/>
              <a:t>인구구조의 분포의 변화 </a:t>
            </a:r>
            <a:endParaRPr lang="en-US" altLang="ko-KR" sz="2000" dirty="0"/>
          </a:p>
          <a:p>
            <a:pPr lvl="1"/>
            <a:r>
              <a:rPr lang="ko-KR" altLang="en-US" sz="1800" dirty="0" err="1"/>
              <a:t>초저출산과</a:t>
            </a:r>
            <a:r>
              <a:rPr lang="ko-KR" altLang="en-US" sz="1800" dirty="0"/>
              <a:t> 고령화</a:t>
            </a:r>
            <a:endParaRPr lang="en-US" altLang="ko-KR" sz="1800" dirty="0"/>
          </a:p>
          <a:p>
            <a:pPr lvl="1"/>
            <a:r>
              <a:rPr lang="ko-KR" altLang="en-US" sz="1800" dirty="0"/>
              <a:t>수도권 집중 및 지방소멸 논의 </a:t>
            </a:r>
            <a:endParaRPr lang="en-US" altLang="ko-KR" sz="1800" dirty="0"/>
          </a:p>
          <a:p>
            <a:r>
              <a:rPr lang="ko-KR" altLang="en-US" sz="2000" dirty="0"/>
              <a:t>출생지역</a:t>
            </a:r>
            <a:r>
              <a:rPr lang="en-US" altLang="ko-KR" sz="2000" dirty="0"/>
              <a:t>(place of birth) </a:t>
            </a:r>
            <a:r>
              <a:rPr lang="ko-KR" altLang="en-US" sz="2000" dirty="0"/>
              <a:t>관점의 필요성</a:t>
            </a:r>
            <a:endParaRPr lang="en-US" altLang="ko-KR" sz="2000" dirty="0"/>
          </a:p>
          <a:p>
            <a:pPr lvl="1"/>
            <a:r>
              <a:rPr lang="ko-KR" altLang="en-US" sz="1800" dirty="0"/>
              <a:t>인구 구조와 구성에 관한 이해 </a:t>
            </a:r>
            <a:endParaRPr lang="en-US" altLang="ko-KR" sz="1800" dirty="0"/>
          </a:p>
          <a:p>
            <a:pPr lvl="1"/>
            <a:r>
              <a:rPr lang="ko-KR" altLang="en-US" sz="1800" dirty="0"/>
              <a:t>국내 인구이동과 이질성</a:t>
            </a:r>
            <a:r>
              <a:rPr lang="en-US" altLang="ko-KR" sz="1800" dirty="0"/>
              <a:t>, </a:t>
            </a:r>
            <a:r>
              <a:rPr lang="ko-KR" altLang="en-US" sz="1800" dirty="0"/>
              <a:t>통합에 관한 논의 </a:t>
            </a:r>
            <a:endParaRPr lang="en-US" altLang="ko-KR" sz="1800" dirty="0"/>
          </a:p>
          <a:p>
            <a:r>
              <a:rPr lang="ko-KR" altLang="en-US" sz="2000" dirty="0"/>
              <a:t>연구문제</a:t>
            </a:r>
            <a:endParaRPr lang="en-US" altLang="ko-KR" sz="2000" dirty="0"/>
          </a:p>
          <a:p>
            <a:pPr lvl="1"/>
            <a:r>
              <a:rPr lang="ko-KR" altLang="en-US" sz="1800" dirty="0"/>
              <a:t>출생지역별 인구구조의 차이는 어떻게 나타나는가</a:t>
            </a:r>
            <a:r>
              <a:rPr lang="en-US" altLang="ko-KR" sz="1800" dirty="0"/>
              <a:t>?</a:t>
            </a:r>
          </a:p>
          <a:p>
            <a:pPr lvl="1"/>
            <a:r>
              <a:rPr lang="ko-KR" altLang="en-US" sz="1800" dirty="0"/>
              <a:t>출생지역별 인구구조는 국내 인구이동과 어떤 관련이 있는가</a:t>
            </a:r>
            <a:r>
              <a:rPr lang="en-US" altLang="ko-KR" sz="1800" dirty="0"/>
              <a:t>?</a:t>
            </a:r>
          </a:p>
          <a:p>
            <a:pPr lvl="1"/>
            <a:r>
              <a:rPr lang="ko-KR" altLang="en-US" sz="1800" dirty="0"/>
              <a:t>인구정책 논의에 어떤 함의를 제공하는가</a:t>
            </a:r>
            <a:r>
              <a:rPr lang="en-US" altLang="ko-KR" sz="1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86092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7329F-E2E2-4964-8A71-E7914478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출생지별 및 거주지별 여성의 코호트 완결출산율</a:t>
            </a:r>
            <a:br>
              <a:rPr lang="en-US" altLang="ko-KR" sz="3600" dirty="0"/>
            </a:br>
            <a:endParaRPr lang="ko-KR" altLang="en-US" sz="3600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959EB7F0-0E1D-43D7-BFE1-45E7F5840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33" y="1176814"/>
            <a:ext cx="9414934" cy="5648960"/>
          </a:xfrm>
        </p:spPr>
      </p:pic>
    </p:spTree>
    <p:extLst>
      <p:ext uri="{BB962C8B-B14F-4D97-AF65-F5344CB8AC3E}">
        <p14:creationId xmlns:p14="http://schemas.microsoft.com/office/powerpoint/2010/main" val="378504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098D5-E6CD-49DB-A369-D0F85BEC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작업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D3B8B-0B6B-42A0-ADD0-BB2CD0C78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출생지별 출산율 세부 분석</a:t>
            </a:r>
            <a:endParaRPr lang="en-US" altLang="ko-KR" dirty="0"/>
          </a:p>
          <a:p>
            <a:pPr lvl="1"/>
            <a:r>
              <a:rPr lang="ko-KR" altLang="en-US" dirty="0"/>
              <a:t>연령별</a:t>
            </a:r>
            <a:r>
              <a:rPr lang="en-US" altLang="ko-KR" dirty="0"/>
              <a:t>, </a:t>
            </a:r>
            <a:r>
              <a:rPr lang="ko-KR" altLang="en-US" dirty="0"/>
              <a:t>혼인상태</a:t>
            </a:r>
            <a:r>
              <a:rPr lang="en-US" altLang="ko-KR" dirty="0"/>
              <a:t>, </a:t>
            </a:r>
            <a:r>
              <a:rPr lang="ko-KR" altLang="en-US" dirty="0"/>
              <a:t>혼인연령</a:t>
            </a:r>
            <a:r>
              <a:rPr lang="en-US" altLang="ko-KR" dirty="0"/>
              <a:t>, </a:t>
            </a:r>
            <a:r>
              <a:rPr lang="ko-KR" altLang="en-US" dirty="0"/>
              <a:t>교육수준 등</a:t>
            </a:r>
            <a:endParaRPr lang="en-US" altLang="ko-KR" dirty="0"/>
          </a:p>
          <a:p>
            <a:pPr lvl="1"/>
            <a:r>
              <a:rPr lang="ko-KR" altLang="en-US" dirty="0" err="1"/>
              <a:t>코호트별</a:t>
            </a:r>
            <a:r>
              <a:rPr lang="ko-KR" altLang="en-US" dirty="0"/>
              <a:t> 평균 </a:t>
            </a:r>
            <a:r>
              <a:rPr lang="ko-KR" altLang="en-US" dirty="0" err="1"/>
              <a:t>출생아수</a:t>
            </a:r>
            <a:r>
              <a:rPr lang="ko-KR" altLang="en-US" dirty="0"/>
              <a:t> 변화 분석</a:t>
            </a:r>
            <a:endParaRPr lang="en-US" altLang="ko-KR" dirty="0"/>
          </a:p>
          <a:p>
            <a:pPr lvl="1"/>
            <a:r>
              <a:rPr lang="ko-KR" altLang="en-US" dirty="0"/>
              <a:t>기간별 평균 </a:t>
            </a:r>
            <a:r>
              <a:rPr lang="ko-KR" altLang="en-US" dirty="0" err="1"/>
              <a:t>출생아수</a:t>
            </a:r>
            <a:r>
              <a:rPr lang="ko-KR" altLang="en-US" dirty="0"/>
              <a:t> 변화 분석</a:t>
            </a:r>
            <a:endParaRPr lang="en-US" altLang="ko-KR" dirty="0"/>
          </a:p>
          <a:p>
            <a:r>
              <a:rPr lang="ko-KR" altLang="en-US" dirty="0"/>
              <a:t>출산율 분해 분석  </a:t>
            </a:r>
            <a:endParaRPr lang="en-US" altLang="ko-KR" dirty="0"/>
          </a:p>
          <a:p>
            <a:pPr lvl="1"/>
            <a:r>
              <a:rPr lang="en-US" altLang="ko-KR" dirty="0"/>
              <a:t>Demographic decomposition </a:t>
            </a:r>
          </a:p>
          <a:p>
            <a:pPr lvl="1"/>
            <a:r>
              <a:rPr lang="en-US" altLang="ko-KR" dirty="0"/>
              <a:t>Nonlinear Oaxaca decomposition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134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95F3A-B7B3-4034-A9ED-DBB1DDAA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3A010-03ED-4209-A173-1E1AE1F08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출산 연구를 </a:t>
            </a:r>
            <a:r>
              <a:rPr lang="en-US" altLang="ko-KR" dirty="0"/>
              <a:t>‘</a:t>
            </a:r>
            <a:r>
              <a:rPr lang="ko-KR" altLang="en-US" dirty="0"/>
              <a:t>현 거주지</a:t>
            </a:r>
            <a:r>
              <a:rPr lang="en-US" altLang="ko-KR" dirty="0"/>
              <a:t>’ </a:t>
            </a:r>
            <a:r>
              <a:rPr lang="ko-KR" altLang="en-US" dirty="0"/>
              <a:t>기준이 아닌 출생지 맥락까지 확장</a:t>
            </a:r>
            <a:endParaRPr lang="en-US" altLang="ko-KR" dirty="0"/>
          </a:p>
          <a:p>
            <a:r>
              <a:rPr lang="ko-KR" altLang="en-US" dirty="0"/>
              <a:t>지역 균형발전 및 인구정책 논의에 기여</a:t>
            </a:r>
            <a:endParaRPr lang="en-US" altLang="ko-KR" dirty="0"/>
          </a:p>
          <a:p>
            <a:pPr lvl="1"/>
            <a:r>
              <a:rPr lang="ko-KR" altLang="en-US" dirty="0"/>
              <a:t>인구이동 유형과 방향에 따른 실제 출산율 수준과 변화 확인</a:t>
            </a:r>
            <a:endParaRPr lang="en-US" altLang="ko-KR" dirty="0"/>
          </a:p>
          <a:p>
            <a:pPr lvl="1"/>
            <a:r>
              <a:rPr lang="ko-KR" altLang="en-US" dirty="0"/>
              <a:t>출생지별 또는 거주지별 규범 및 문화적 요인 효과 확인 </a:t>
            </a:r>
            <a:endParaRPr lang="en-US" altLang="ko-KR" dirty="0"/>
          </a:p>
          <a:p>
            <a:r>
              <a:rPr lang="ko-KR" altLang="en-US" dirty="0"/>
              <a:t>한국의 저출산 논의에서 출생지 기반의 불평등 논의 제시 </a:t>
            </a:r>
          </a:p>
        </p:txBody>
      </p:sp>
    </p:spTree>
    <p:extLst>
      <p:ext uri="{BB962C8B-B14F-4D97-AF65-F5344CB8AC3E}">
        <p14:creationId xmlns:p14="http://schemas.microsoft.com/office/powerpoint/2010/main" val="154142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CE297-666D-4036-ADCB-FDA0784F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이론적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F8221-F7AC-4BBB-89FD-EC6928C9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인구변동과 지역별 차별성</a:t>
            </a:r>
            <a:endParaRPr lang="en-US" altLang="ko-KR" sz="2400" dirty="0"/>
          </a:p>
          <a:p>
            <a:pPr lvl="1"/>
            <a:r>
              <a:rPr lang="ko-KR" altLang="en-US" sz="2000" dirty="0"/>
              <a:t>전국적인 저출산</a:t>
            </a:r>
            <a:r>
              <a:rPr lang="en-US" altLang="ko-KR" sz="2000" dirty="0"/>
              <a:t>, </a:t>
            </a:r>
            <a:r>
              <a:rPr lang="ko-KR" altLang="en-US" sz="2000" dirty="0"/>
              <a:t>고령화</a:t>
            </a:r>
            <a:endParaRPr lang="en-US" altLang="ko-KR" sz="2000" dirty="0"/>
          </a:p>
          <a:p>
            <a:pPr lvl="1"/>
            <a:r>
              <a:rPr lang="ko-KR" altLang="en-US" sz="2000" dirty="0"/>
              <a:t>시도별 상이한 전환 과정과 양상</a:t>
            </a:r>
            <a:endParaRPr lang="en-US" altLang="ko-KR" sz="2000" dirty="0"/>
          </a:p>
          <a:p>
            <a:r>
              <a:rPr lang="ko-KR" altLang="en-US" sz="2400" dirty="0"/>
              <a:t>국내 인구이동과 인구 재편</a:t>
            </a:r>
            <a:endParaRPr lang="en-US" altLang="ko-KR" sz="2400" dirty="0"/>
          </a:p>
          <a:p>
            <a:pPr lvl="1"/>
            <a:r>
              <a:rPr lang="ko-KR" altLang="en-US" sz="2000" dirty="0"/>
              <a:t>인구이동 유형과 청년층의 수도권 이동 </a:t>
            </a:r>
            <a:endParaRPr lang="en-US" altLang="ko-KR" sz="2000" dirty="0"/>
          </a:p>
          <a:p>
            <a:r>
              <a:rPr lang="ko-KR" altLang="en-US" sz="2400" dirty="0"/>
              <a:t>결과</a:t>
            </a:r>
            <a:r>
              <a:rPr lang="en-US" altLang="ko-KR" sz="2400" dirty="0"/>
              <a:t>: </a:t>
            </a:r>
            <a:r>
              <a:rPr lang="ko-KR" altLang="en-US" sz="2400" dirty="0"/>
              <a:t>출생지역별 인구구조의 불균등 및 불균형 </a:t>
            </a:r>
          </a:p>
        </p:txBody>
      </p:sp>
    </p:spTree>
    <p:extLst>
      <p:ext uri="{BB962C8B-B14F-4D97-AF65-F5344CB8AC3E}">
        <p14:creationId xmlns:p14="http://schemas.microsoft.com/office/powerpoint/2010/main" val="287846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C4FFD-56CF-464B-9ACB-82783761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및 분석방법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5F6DF-6D2C-4DD2-941E-64C71A650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2000, 2010, 2015, 2020 </a:t>
            </a:r>
            <a:r>
              <a:rPr lang="ko-KR" altLang="en-US" dirty="0" err="1"/>
              <a:t>인구총조사</a:t>
            </a:r>
            <a:r>
              <a:rPr lang="ko-KR" altLang="en-US" dirty="0"/>
              <a:t> 표본 자료</a:t>
            </a:r>
            <a:r>
              <a:rPr lang="en-US" altLang="ko-KR" dirty="0"/>
              <a:t>(20% </a:t>
            </a:r>
            <a:r>
              <a:rPr lang="ko-KR" altLang="en-US" dirty="0"/>
              <a:t>또는 </a:t>
            </a:r>
            <a:r>
              <a:rPr lang="en-US" altLang="ko-KR" dirty="0"/>
              <a:t>2%)</a:t>
            </a:r>
          </a:p>
          <a:p>
            <a:pPr lvl="1"/>
            <a:r>
              <a:rPr lang="ko-KR" altLang="en-US" dirty="0"/>
              <a:t>가중치 적용 </a:t>
            </a:r>
            <a:endParaRPr lang="en-US" altLang="ko-KR" dirty="0"/>
          </a:p>
          <a:p>
            <a:r>
              <a:rPr lang="ko-KR" altLang="en-US" dirty="0"/>
              <a:t>지역 구분</a:t>
            </a:r>
            <a:r>
              <a:rPr lang="en-US" altLang="ko-KR" dirty="0"/>
              <a:t>: Place of birth VS. Place of residence</a:t>
            </a:r>
          </a:p>
          <a:p>
            <a:pPr lvl="1"/>
            <a:r>
              <a:rPr lang="ko-KR" altLang="en-US" dirty="0"/>
              <a:t>시도 단위 행정구역 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개 지역 구분</a:t>
            </a:r>
            <a:r>
              <a:rPr lang="en-US" altLang="ko-KR" dirty="0"/>
              <a:t>: Seoul, Rest Capital, Metros, Provinces, Abroad </a:t>
            </a:r>
          </a:p>
          <a:p>
            <a:r>
              <a:rPr lang="ko-KR" altLang="en-US" dirty="0"/>
              <a:t>분석방법 </a:t>
            </a:r>
            <a:endParaRPr lang="en-US" altLang="ko-KR" dirty="0"/>
          </a:p>
          <a:p>
            <a:pPr lvl="1"/>
            <a:r>
              <a:rPr lang="ko-KR" altLang="en-US" dirty="0"/>
              <a:t>출생지역별 인구 피라미드 작성 </a:t>
            </a:r>
            <a:endParaRPr lang="en-US" altLang="ko-KR" dirty="0"/>
          </a:p>
          <a:p>
            <a:pPr lvl="1"/>
            <a:r>
              <a:rPr lang="ko-KR" altLang="en-US" dirty="0"/>
              <a:t>출생지</a:t>
            </a:r>
            <a:r>
              <a:rPr lang="en-US" altLang="ko-KR" dirty="0"/>
              <a:t>-</a:t>
            </a:r>
            <a:r>
              <a:rPr lang="ko-KR" altLang="en-US" dirty="0"/>
              <a:t>현 거주지 교차분석으로 이동 패턴 확인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416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B3DED17-F3F3-45B7-95EE-0AB178B2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 results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3B6A08-8B88-40D4-B0AE-D03C9AD5E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1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9FD0F-BD31-4502-A261-FF8C3305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나눔고딕"/>
                <a:cs typeface="+mj-cs"/>
              </a:rPr>
              <a:t>2020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나눔고딕"/>
                <a:cs typeface="+mj-cs"/>
              </a:rPr>
              <a:t>년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나눔고딕"/>
                <a:cs typeface="+mj-cs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Arial"/>
                <a:ea typeface="나눔고딕"/>
              </a:rPr>
              <a:t>지역별 인구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나눔고딕"/>
                <a:cs typeface="+mj-cs"/>
              </a:rPr>
              <a:t>VS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나눔고딕"/>
                <a:cs typeface="+mj-cs"/>
              </a:rPr>
              <a:t>출생지별 인구</a:t>
            </a:r>
            <a:b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나눔고딕"/>
                <a:cs typeface="+mj-cs"/>
              </a:rPr>
            </a:br>
            <a:b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나눔고딕"/>
                <a:cs typeface="+mj-cs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00172A8-8539-45AA-9EA0-520E8F6E2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23" y="1144588"/>
            <a:ext cx="9522354" cy="5713412"/>
          </a:xfrm>
        </p:spPr>
      </p:pic>
    </p:spTree>
    <p:extLst>
      <p:ext uri="{BB962C8B-B14F-4D97-AF65-F5344CB8AC3E}">
        <p14:creationId xmlns:p14="http://schemas.microsoft.com/office/powerpoint/2010/main" val="133824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B79FE-6258-445F-A61F-E0422977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2020</a:t>
            </a:r>
            <a:r>
              <a:rPr lang="ko-KR" altLang="en-US" sz="2800" dirty="0"/>
              <a:t>년 서울 출생 현 거주지 </a:t>
            </a:r>
            <a:r>
              <a:rPr lang="en-US" altLang="ko-KR" sz="2800" dirty="0"/>
              <a:t>VS </a:t>
            </a:r>
            <a:r>
              <a:rPr lang="ko-KR" altLang="en-US" sz="2800" dirty="0"/>
              <a:t>서울 주민 출생지</a:t>
            </a:r>
            <a:br>
              <a:rPr lang="en-US" altLang="ko-KR" sz="2800" dirty="0"/>
            </a:br>
            <a:br>
              <a:rPr lang="ko-KR" altLang="en-US" sz="2800" dirty="0"/>
            </a:br>
            <a:endParaRPr lang="ko-KR" altLang="en-US" sz="2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FDDA983-AF39-4C62-A3A6-B95DC2313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95" y="1142591"/>
            <a:ext cx="9529010" cy="5717406"/>
          </a:xfrm>
        </p:spPr>
      </p:pic>
    </p:spTree>
    <p:extLst>
      <p:ext uri="{BB962C8B-B14F-4D97-AF65-F5344CB8AC3E}">
        <p14:creationId xmlns:p14="http://schemas.microsoft.com/office/powerpoint/2010/main" val="303790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D7DF4-5ED0-4F81-9508-05001C83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2020</a:t>
            </a:r>
            <a:r>
              <a:rPr lang="ko-KR" altLang="en-US" sz="2800" dirty="0"/>
              <a:t>년</a:t>
            </a:r>
            <a:r>
              <a:rPr lang="en-US" altLang="ko-KR" sz="2800" dirty="0"/>
              <a:t> </a:t>
            </a:r>
            <a:r>
              <a:rPr lang="ko-KR" altLang="en-US" sz="2800" dirty="0"/>
              <a:t>전남</a:t>
            </a:r>
            <a:r>
              <a:rPr lang="en-US" altLang="ko-KR" sz="2800" dirty="0"/>
              <a:t> </a:t>
            </a:r>
            <a:r>
              <a:rPr lang="ko-KR" altLang="en-US" sz="2800" dirty="0"/>
              <a:t>출생 현 거주지 </a:t>
            </a:r>
            <a:r>
              <a:rPr lang="en-US" altLang="ko-KR" sz="2800" dirty="0"/>
              <a:t>VS </a:t>
            </a:r>
            <a:r>
              <a:rPr lang="ko-KR" altLang="en-US" sz="2800" dirty="0"/>
              <a:t>전남 주민 출생지</a:t>
            </a:r>
            <a:br>
              <a:rPr lang="en-US" altLang="ko-KR" sz="2800" dirty="0"/>
            </a:b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C787411-9CF5-4A2A-B717-C461715D8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95" y="1142591"/>
            <a:ext cx="9529010" cy="5717406"/>
          </a:xfrm>
        </p:spPr>
      </p:pic>
    </p:spTree>
    <p:extLst>
      <p:ext uri="{BB962C8B-B14F-4D97-AF65-F5344CB8AC3E}">
        <p14:creationId xmlns:p14="http://schemas.microsoft.com/office/powerpoint/2010/main" val="222496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3D925-98EE-4770-A640-302B3B50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작업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A00F6-449C-4F39-9B02-29D71DE09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2000</a:t>
            </a:r>
            <a:r>
              <a:rPr lang="ko-KR" altLang="en-US" dirty="0"/>
              <a:t>년 이후 시계열 변화 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개 지역 구분에 따른 분석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개 지역 구분</a:t>
            </a:r>
            <a:r>
              <a:rPr lang="en-US" altLang="ko-KR" dirty="0"/>
              <a:t>: Seoul, Rest Capital, Metros, Provinces, Abroad </a:t>
            </a:r>
          </a:p>
          <a:p>
            <a:pPr lvl="1"/>
            <a:r>
              <a:rPr lang="ko-KR" altLang="en-US" dirty="0"/>
              <a:t>인구피라미드 단순화 </a:t>
            </a:r>
            <a:endParaRPr lang="en-US" altLang="ko-KR" dirty="0"/>
          </a:p>
          <a:p>
            <a:pPr lvl="1"/>
            <a:r>
              <a:rPr lang="en-US" altLang="ko-KR" dirty="0"/>
              <a:t>O-D matrix </a:t>
            </a:r>
          </a:p>
        </p:txBody>
      </p:sp>
    </p:spTree>
    <p:extLst>
      <p:ext uri="{BB962C8B-B14F-4D97-AF65-F5344CB8AC3E}">
        <p14:creationId xmlns:p14="http://schemas.microsoft.com/office/powerpoint/2010/main" val="175575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3678</TotalTime>
  <Words>653</Words>
  <Application>Microsoft Office PowerPoint</Application>
  <PresentationFormat>와이드스크린</PresentationFormat>
  <Paragraphs>153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Wingdings</vt:lpstr>
      <vt:lpstr>Office 테마</vt:lpstr>
      <vt:lpstr>출생지별 인구구조 변화 분석</vt:lpstr>
      <vt:lpstr>연구배경 및 문제</vt:lpstr>
      <vt:lpstr>이론적 배경</vt:lpstr>
      <vt:lpstr>자료 및 분석방법</vt:lpstr>
      <vt:lpstr>Preliminary results</vt:lpstr>
      <vt:lpstr>2020년 지역별 인구 VS 출생지별 인구  </vt:lpstr>
      <vt:lpstr>2020년 서울 출생 현 거주지 VS 서울 주민 출생지  </vt:lpstr>
      <vt:lpstr>2020년 전남 출생 현 거주지 VS 전남 주민 출생지  </vt:lpstr>
      <vt:lpstr>추후 작업 </vt:lpstr>
      <vt:lpstr>연구의 함의</vt:lpstr>
      <vt:lpstr>출생지역별 출산 수준 및 변화 분석</vt:lpstr>
      <vt:lpstr>연구배경 및 목적</vt:lpstr>
      <vt:lpstr>이론적 배경</vt:lpstr>
      <vt:lpstr>자료 및 분석대상</vt:lpstr>
      <vt:lpstr>인구총조사 표본 정보</vt:lpstr>
      <vt:lpstr>Preliminary results</vt:lpstr>
      <vt:lpstr>거주지별 여성의 코호트 완결출산율 </vt:lpstr>
      <vt:lpstr>출생지별 여성의 코호트 완결출산율 </vt:lpstr>
      <vt:lpstr>현 거주지별 및 출생지별 여성의 코호트 완결출산율 </vt:lpstr>
      <vt:lpstr>출생지별 및 거주지별 여성의 코호트 완결출산율 </vt:lpstr>
      <vt:lpstr>추후 작업 </vt:lpstr>
      <vt:lpstr>함의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SHY</dc:creator>
  <cp:lastModifiedBy>Sam</cp:lastModifiedBy>
  <cp:revision>49</cp:revision>
  <dcterms:created xsi:type="dcterms:W3CDTF">2025-07-10T06:54:13Z</dcterms:created>
  <dcterms:modified xsi:type="dcterms:W3CDTF">2025-08-25T07:37:43Z</dcterms:modified>
</cp:coreProperties>
</file>