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69" r:id="rId2"/>
    <p:sldId id="268" r:id="rId3"/>
    <p:sldId id="282" r:id="rId4"/>
    <p:sldId id="265" r:id="rId5"/>
    <p:sldId id="266" r:id="rId6"/>
    <p:sldId id="267" r:id="rId7"/>
    <p:sldId id="270" r:id="rId8"/>
    <p:sldId id="289" r:id="rId9"/>
    <p:sldId id="301" r:id="rId10"/>
    <p:sldId id="299" r:id="rId11"/>
    <p:sldId id="277" r:id="rId12"/>
    <p:sldId id="286" r:id="rId13"/>
    <p:sldId id="287" r:id="rId14"/>
    <p:sldId id="295" r:id="rId15"/>
    <p:sldId id="278" r:id="rId16"/>
    <p:sldId id="259" r:id="rId17"/>
    <p:sldId id="297" r:id="rId18"/>
    <p:sldId id="279" r:id="rId19"/>
    <p:sldId id="298" r:id="rId20"/>
    <p:sldId id="302" r:id="rId21"/>
    <p:sldId id="281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CCFF"/>
    <a:srgbClr val="DDDDDD"/>
    <a:srgbClr val="F2F2F2"/>
    <a:srgbClr val="FFFF66"/>
    <a:srgbClr val="33CCCC"/>
    <a:srgbClr val="00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173" autoAdjust="0"/>
    <p:restoredTop sz="89608" autoAdjust="0"/>
  </p:normalViewPr>
  <p:slideViewPr>
    <p:cSldViewPr>
      <p:cViewPr varScale="1">
        <p:scale>
          <a:sx n="59" d="100"/>
          <a:sy n="59" d="100"/>
        </p:scale>
        <p:origin x="-14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44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B760B-163D-48E2-BD1C-6344CB3E0D49}" type="datetimeFigureOut">
              <a:rPr lang="fr-FR" smtClean="0"/>
              <a:pPr/>
              <a:t>28/05/2013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F5444-0A37-466A-8AE2-DB5F18B73D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2342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Dans le cadre de </a:t>
            </a:r>
            <a:r>
              <a:rPr lang="fr-FR" sz="1200" kern="1200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Projet de conception et développement nous allons vous présenter notre</a:t>
            </a:r>
            <a:r>
              <a:rPr lang="fr-FR" sz="1200" kern="1200" baseline="0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 travail dont le sujet est:</a:t>
            </a:r>
            <a:endParaRPr lang="fr-FR" sz="1200" kern="1200" dirty="0" smtClean="0">
              <a:solidFill>
                <a:schemeClr val="accent1">
                  <a:lumMod val="50000"/>
                </a:schemeClr>
              </a:solidFill>
              <a:latin typeface="+mn-lt"/>
              <a:ea typeface="Verdana" pitchFamily="34" charset="0"/>
              <a:cs typeface="Verdana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5444-0A37-466A-8AE2-DB5F18B73D99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68507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l’utilisateur demande la détection de communautés dans le graphe. l’ application récupère les données à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partir du fichier XML qui leurs est associées, elle lancera l’algorithme de détection. Puis elle fera appel à la modularité pour optimiser la qualité des communautés trouvées. Enfin, notre système affiche le nouveau graphe partitionné en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communautés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5444-0A37-466A-8AE2-DB5F18B73D99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Je cède la parole à</a:t>
            </a:r>
            <a:r>
              <a:rPr lang="fr-FR" baseline="0" dirty="0" smtClean="0"/>
              <a:t> ma camarade Amal  qui va nous présenter la partie  conception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5444-0A37-466A-8AE2-DB5F18B73D99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5444-0A37-466A-8AE2-DB5F18B73D99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Passons ainsi la chapitre réalisation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5444-0A37-466A-8AE2-DB5F18B73D99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Affin</a:t>
            </a:r>
            <a:r>
              <a:rPr lang="fr-FR" baseline="0" dirty="0" smtClean="0"/>
              <a:t> de réaliser notre application nous avons fait recours à l’ utilisation de et </a:t>
            </a:r>
            <a:br>
              <a:rPr lang="fr-FR" baseline="0" dirty="0" smtClean="0"/>
            </a:br>
            <a:r>
              <a:rPr lang="fr-FR" baseline="0" dirty="0" smtClean="0"/>
              <a:t>le langage de programmation Java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5444-0A37-466A-8AE2-DB5F18B73D99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Nous</a:t>
            </a:r>
            <a:r>
              <a:rPr lang="fr-FR" baseline="0" dirty="0" smtClean="0"/>
              <a:t> allons présenter maintenant une vidéo qui démontre le déroulement de notre application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5444-0A37-466A-8AE2-DB5F18B73D99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25150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Finissons</a:t>
            </a:r>
            <a:r>
              <a:rPr lang="fr-FR" baseline="0" dirty="0" smtClean="0"/>
              <a:t> par la conclusion et perspectives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5444-0A37-466A-8AE2-DB5F18B73D99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5444-0A37-466A-8AE2-DB5F18B73D99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2515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réseau social peut être aussi une</a:t>
            </a:r>
            <a:r>
              <a:rPr lang="fr-FR" baseline="0" dirty="0" smtClean="0"/>
              <a:t> </a:t>
            </a:r>
            <a:r>
              <a:rPr lang="fr-FR" dirty="0" smtClean="0"/>
              <a:t>source permettant l’élaboration de recommandations : trouver un expert dans</a:t>
            </a:r>
          </a:p>
          <a:p>
            <a:r>
              <a:rPr lang="fr-FR" dirty="0" smtClean="0"/>
              <a:t>un domaine donné, suggérer des produits à vendre, proposer un ami, </a:t>
            </a:r>
            <a:r>
              <a:rPr lang="fr-FR" dirty="0" err="1" smtClean="0"/>
              <a:t>etc</a:t>
            </a:r>
            <a:endParaRPr lang="fr-FR" dirty="0" smtClean="0"/>
          </a:p>
          <a:p>
            <a:r>
              <a:rPr lang="fr-FR" dirty="0" smtClean="0"/>
              <a:t>La compression</a:t>
            </a:r>
            <a:r>
              <a:rPr lang="fr-FR" baseline="0" dirty="0" smtClean="0"/>
              <a:t> en réduisant la taille d’un réseau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5444-0A37-466A-8AE2-DB5F18B73D99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Passant au plan :</a:t>
            </a:r>
          </a:p>
          <a:p>
            <a:r>
              <a:rPr lang="fr-FR" dirty="0" smtClean="0"/>
              <a:t>Nous</a:t>
            </a:r>
            <a:r>
              <a:rPr lang="fr-FR" baseline="0" dirty="0" smtClean="0"/>
              <a:t> </a:t>
            </a:r>
            <a:r>
              <a:rPr lang="fr-FR" dirty="0" smtClean="0"/>
              <a:t> commencerons par introduire notre projet puis nous</a:t>
            </a:r>
            <a:r>
              <a:rPr lang="fr-FR" baseline="0" dirty="0" smtClean="0"/>
              <a:t> allons passé à la partie spécification on suite nous allons attaqué la conception ,la réalisation sera la partie qui suit et nous allons finir par la conclusion et les perspectives.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5444-0A37-466A-8AE2-DB5F18B73D99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5444-0A37-466A-8AE2-DB5F18B73D99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</a:t>
            </a:r>
            <a:r>
              <a:rPr lang="fr-FR" baseline="0" dirty="0" smtClean="0"/>
              <a:t> zones sont fortement connectées entre eux et faiblement connectés avec les autres nœuds</a:t>
            </a:r>
            <a:br>
              <a:rPr lang="fr-FR" baseline="0" dirty="0" smtClean="0"/>
            </a:br>
            <a:endParaRPr lang="fr-FR" baseline="0" dirty="0" smtClean="0"/>
          </a:p>
          <a:p>
            <a:r>
              <a:rPr lang="fr-FR" baseline="0" dirty="0" smtClean="0"/>
              <a:t> tel que la sociologie ,géographie, réseau sociaux…</a:t>
            </a:r>
          </a:p>
          <a:p>
            <a:r>
              <a:rPr lang="fr-FR" baseline="0" dirty="0" smtClean="0"/>
              <a:t>Dans notre projet nous nous’ intéressons sur la détection de communautés dans les réseaux sociaux tel que fb </a:t>
            </a:r>
            <a:r>
              <a:rPr lang="fr-FR" baseline="0" dirty="0" err="1" smtClean="0"/>
              <a:t>twiter</a:t>
            </a:r>
            <a:r>
              <a:rPr lang="fr-FR" baseline="0" dirty="0" smtClean="0"/>
              <a:t> 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5444-0A37-466A-8AE2-DB5F18B73D99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 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Aujourd’hui, les internautes migrent d’un réseau à un autre simplement pour l’attrait de la nouveauté. Ces réseaux nous offrent des nombreux services parmi lesquels les suggestions ……Dans ce contexte, s’intercale notre problématique 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5444-0A37-466A-8AE2-DB5F18B73D99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25150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 répondre à cette problématique ,notre</a:t>
            </a:r>
            <a:r>
              <a:rPr lang="fr-FR" baseline="0" dirty="0" smtClean="0"/>
              <a:t> objectif consiste à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5444-0A37-466A-8AE2-DB5F18B73D99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Je cède la parole à</a:t>
            </a:r>
            <a:r>
              <a:rPr lang="fr-FR" baseline="0" dirty="0" smtClean="0"/>
              <a:t> ma collègue pour </a:t>
            </a:r>
            <a:r>
              <a:rPr lang="fr-FR" dirty="0" smtClean="0"/>
              <a:t>nous</a:t>
            </a:r>
            <a:r>
              <a:rPr lang="fr-FR" baseline="0" dirty="0" smtClean="0"/>
              <a:t> expliquer la partie spécification, passons donc à la partie spécification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5444-0A37-466A-8AE2-DB5F18B73D99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Dans </a:t>
            </a:r>
            <a:r>
              <a:rPr lang="fr-FR" baseline="0" dirty="0" smtClean="0"/>
              <a:t>notre application nous avons un seul utilisateur</a:t>
            </a:r>
          </a:p>
          <a:p>
            <a:r>
              <a:rPr lang="fr-FR" baseline="0" dirty="0" smtClean="0"/>
              <a:t>Commençons par citer les besoins fonctionnels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Notre application doit permettre à l’utilisateur de: 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pourra notamment ajouter, supprimer ou modifier un sommet.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pourra ajouter, supprimer ou modifier un arc.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L’affichage du graphe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5444-0A37-466A-8AE2-DB5F18B73D99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Passons ensuite aux</a:t>
            </a:r>
            <a:r>
              <a:rPr lang="fr-FR" baseline="0" dirty="0" smtClean="0"/>
              <a:t> besoins non fonctionnels que notre application doit respecter Citons tout d’abord que 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*portabilité;:L’application doit être indépendante de son environnement d’exécution.</a:t>
            </a:r>
            <a:endParaRPr lang="fr-FR" baseline="0" dirty="0" smtClean="0"/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*L’application doit assurer une rapidité de réponse en optimisant la gestion de mémoire et le temps d’accès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*d’extensibilité :L’application doit faciliter l’extensibilité grâce à une architecture simple se basant sur des modules autonomes.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*De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meme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elle  doit fournir une interface simple et attirante pour l’utilisateur afin de faciliter l’exploitation des services offerts.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*Contrainte d’interopérabilité :L’application doit assurer l’interopérabilité en utilisant le standard ouvert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</a:t>
            </a:r>
            <a:endParaRPr lang="fr-F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5444-0A37-466A-8AE2-DB5F18B73D99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5EF1-58F3-4E21-956E-A310EE7B1132}" type="datetimeFigureOut">
              <a:rPr lang="fr-FR" smtClean="0"/>
              <a:pPr/>
              <a:t>28/05/2013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9E2E-9944-4677-ADE5-D1FCA8936D8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68502769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5EF1-58F3-4E21-956E-A310EE7B1132}" type="datetimeFigureOut">
              <a:rPr lang="fr-FR" smtClean="0"/>
              <a:pPr/>
              <a:t>28/05/2013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9E2E-9944-4677-ADE5-D1FCA8936D8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92812339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5EF1-58F3-4E21-956E-A310EE7B1132}" type="datetimeFigureOut">
              <a:rPr lang="fr-FR" smtClean="0"/>
              <a:pPr/>
              <a:t>28/05/2013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9E2E-9944-4677-ADE5-D1FCA8936D8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1089619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5EF1-58F3-4E21-956E-A310EE7B1132}" type="datetimeFigureOut">
              <a:rPr lang="fr-FR" smtClean="0"/>
              <a:pPr/>
              <a:t>28/05/2013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9E2E-9944-4677-ADE5-D1FCA8936D8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543498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5EF1-58F3-4E21-956E-A310EE7B1132}" type="datetimeFigureOut">
              <a:rPr lang="fr-FR" smtClean="0"/>
              <a:pPr/>
              <a:t>28/05/2013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9E2E-9944-4677-ADE5-D1FCA8936D8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48511064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5EF1-58F3-4E21-956E-A310EE7B1132}" type="datetimeFigureOut">
              <a:rPr lang="fr-FR" smtClean="0"/>
              <a:pPr/>
              <a:t>28/05/2013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9E2E-9944-4677-ADE5-D1FCA8936D8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17695284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5EF1-58F3-4E21-956E-A310EE7B1132}" type="datetimeFigureOut">
              <a:rPr lang="fr-FR" smtClean="0"/>
              <a:pPr/>
              <a:t>28/05/2013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9E2E-9944-4677-ADE5-D1FCA8936D8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02126874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5EF1-58F3-4E21-956E-A310EE7B1132}" type="datetimeFigureOut">
              <a:rPr lang="fr-FR" smtClean="0"/>
              <a:pPr/>
              <a:t>28/05/2013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9E2E-9944-4677-ADE5-D1FCA8936D8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75113987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5EF1-58F3-4E21-956E-A310EE7B1132}" type="datetimeFigureOut">
              <a:rPr lang="fr-FR" smtClean="0"/>
              <a:pPr/>
              <a:t>28/05/2013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9E2E-9944-4677-ADE5-D1FCA8936D8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32580754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5EF1-58F3-4E21-956E-A310EE7B1132}" type="datetimeFigureOut">
              <a:rPr lang="fr-FR" smtClean="0"/>
              <a:pPr/>
              <a:t>28/05/2013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9E2E-9944-4677-ADE5-D1FCA8936D8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61548240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5EF1-58F3-4E21-956E-A310EE7B1132}" type="datetimeFigureOut">
              <a:rPr lang="fr-FR" smtClean="0"/>
              <a:pPr/>
              <a:t>28/05/2013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9E2E-9944-4677-ADE5-D1FCA8936D8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86551602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C5EF1-58F3-4E21-956E-A310EE7B1132}" type="datetimeFigureOut">
              <a:rPr lang="fr-FR" smtClean="0"/>
              <a:pPr/>
              <a:t>28/05/2013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19E2E-9944-4677-ADE5-D1FCA8936D8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1579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PC\Desktop\clip0018.avi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44624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dirty="0" smtClean="0">
                <a:latin typeface="+mj-lt"/>
                <a:cs typeface="Times New Roman" pitchFamily="18" charset="0"/>
              </a:rPr>
              <a:t>Ecole Nationale des Sciences de l’Informatique</a:t>
            </a:r>
            <a:endParaRPr lang="fr-FR" dirty="0">
              <a:latin typeface="+mj-lt"/>
            </a:endParaRPr>
          </a:p>
        </p:txBody>
      </p:sp>
      <p:pic>
        <p:nvPicPr>
          <p:cNvPr id="3" name="Picture 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642918"/>
            <a:ext cx="1658327" cy="12888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611560" y="2000240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Projet de conception et développement</a:t>
            </a:r>
          </a:p>
          <a:p>
            <a:pPr algn="ctr"/>
            <a:r>
              <a:rPr lang="fr-FR" sz="36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Sujet:</a:t>
            </a:r>
          </a:p>
          <a:p>
            <a:pPr algn="ctr"/>
            <a:r>
              <a:rPr lang="fr-FR" sz="36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Conception et développement d’un outil de détection de communautés dans les</a:t>
            </a:r>
          </a:p>
          <a:p>
            <a:pPr algn="ctr"/>
            <a:r>
              <a:rPr lang="fr-FR" sz="36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réseaux sociaux</a:t>
            </a:r>
            <a:r>
              <a:rPr lang="fr-FR" sz="36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331640" y="5000637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Encadré par:</a:t>
            </a:r>
          </a:p>
          <a:p>
            <a:pPr algn="ctr"/>
            <a:r>
              <a:rPr lang="fr-FR" sz="2000" dirty="0" smtClean="0"/>
              <a:t>Mme </a:t>
            </a:r>
            <a:r>
              <a:rPr lang="fr-FR" sz="2000" dirty="0" err="1" smtClean="0"/>
              <a:t>Nesrine</a:t>
            </a:r>
            <a:r>
              <a:rPr lang="fr-FR" sz="2000" dirty="0" smtClean="0"/>
              <a:t> BEN YAHYA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804248" y="4929198"/>
            <a:ext cx="2016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Réalisé par:</a:t>
            </a:r>
          </a:p>
          <a:p>
            <a:pPr algn="ctr"/>
            <a:r>
              <a:rPr lang="fr-FR" sz="2000" dirty="0" err="1" smtClean="0"/>
              <a:t>Amira</a:t>
            </a:r>
            <a:r>
              <a:rPr lang="fr-FR" sz="2000" dirty="0" smtClean="0"/>
              <a:t> CHRAIGUI</a:t>
            </a:r>
          </a:p>
          <a:p>
            <a:pPr algn="ctr"/>
            <a:r>
              <a:rPr lang="fr-FR" sz="2000" dirty="0" smtClean="0"/>
              <a:t>Amal REJEB</a:t>
            </a:r>
          </a:p>
          <a:p>
            <a:pPr algn="ctr"/>
            <a:endParaRPr lang="fr-FR" sz="2000" dirty="0"/>
          </a:p>
        </p:txBody>
      </p:sp>
      <p:sp>
        <p:nvSpPr>
          <p:cNvPr id="8" name="ZoneTexte 7"/>
          <p:cNvSpPr txBox="1"/>
          <p:nvPr/>
        </p:nvSpPr>
        <p:spPr>
          <a:xfrm>
            <a:off x="3923928" y="638132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2012/2013</a:t>
            </a:r>
            <a:endParaRPr lang="fr-FR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260649"/>
            <a:ext cx="9144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7524328" y="116632"/>
            <a:ext cx="1296144" cy="1152128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395536" y="214290"/>
            <a:ext cx="65339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Spécification (3/3)</a:t>
            </a:r>
          </a:p>
          <a:p>
            <a:r>
              <a:rPr lang="fr-FR" sz="24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Diagramme de séquence</a:t>
            </a:r>
            <a:endParaRPr lang="fr-FR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8244408" y="6021288"/>
            <a:ext cx="648072" cy="576064"/>
          </a:xfrm>
          <a:prstGeom prst="ellipse">
            <a:avLst/>
          </a:prstGeom>
          <a:scene3d>
            <a:camera prst="perspectiveHeroicExtremeRigh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316416" y="609329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9</a:t>
            </a:r>
            <a:endParaRPr lang="fr-FR" sz="2000" b="1" dirty="0"/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1538" y="2000240"/>
            <a:ext cx="1187114" cy="964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à coins arrondis 7"/>
          <p:cNvSpPr/>
          <p:nvPr/>
        </p:nvSpPr>
        <p:spPr>
          <a:xfrm>
            <a:off x="6500826" y="1857364"/>
            <a:ext cx="1584176" cy="95632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 rot="5400000">
            <a:off x="-1469" y="4716321"/>
            <a:ext cx="3597004" cy="2223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rot="5400000">
            <a:off x="5465769" y="4679165"/>
            <a:ext cx="3642544" cy="794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857356" y="3071810"/>
            <a:ext cx="5436604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699792" y="2730406"/>
            <a:ext cx="3443844" cy="341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Demander la détection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Parenthèse fermante 23"/>
          <p:cNvSpPr/>
          <p:nvPr/>
        </p:nvSpPr>
        <p:spPr>
          <a:xfrm>
            <a:off x="7286644" y="4357694"/>
            <a:ext cx="285752" cy="214314"/>
          </a:xfrm>
          <a:prstGeom prst="rightBracke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7500958" y="4214818"/>
            <a:ext cx="1436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détecter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Parenthèse fermante 25"/>
          <p:cNvSpPr/>
          <p:nvPr/>
        </p:nvSpPr>
        <p:spPr>
          <a:xfrm>
            <a:off x="7286644" y="3643314"/>
            <a:ext cx="214314" cy="285752"/>
          </a:xfrm>
          <a:prstGeom prst="rightBracke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7500958" y="3500438"/>
            <a:ext cx="1436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Récupérer les donnés 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1785918" y="5929330"/>
            <a:ext cx="5500726" cy="158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3156992" y="5572140"/>
            <a:ext cx="3443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Afficher le nouveau graphe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683568" y="1268761"/>
            <a:ext cx="7817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Scénario « détecter »</a:t>
            </a:r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Parenthèse fermante 31"/>
          <p:cNvSpPr/>
          <p:nvPr/>
        </p:nvSpPr>
        <p:spPr>
          <a:xfrm>
            <a:off x="7286644" y="5072074"/>
            <a:ext cx="285752" cy="214314"/>
          </a:xfrm>
          <a:prstGeom prst="rightBracke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7500958" y="4929198"/>
            <a:ext cx="1436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Faire appel à la modularité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906231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7"/>
          <p:cNvSpPr/>
          <p:nvPr/>
        </p:nvSpPr>
        <p:spPr>
          <a:xfrm>
            <a:off x="1475657" y="1628800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fr-FR" sz="2200" kern="1200" dirty="0" smtClean="0"/>
              <a:t> </a:t>
            </a:r>
            <a:endParaRPr lang="en-US" sz="2200" kern="1200" dirty="0"/>
          </a:p>
        </p:txBody>
      </p:sp>
      <p:sp>
        <p:nvSpPr>
          <p:cNvPr id="3" name="Freeform 37"/>
          <p:cNvSpPr/>
          <p:nvPr/>
        </p:nvSpPr>
        <p:spPr>
          <a:xfrm>
            <a:off x="1691681" y="2420888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kern="1200" dirty="0" smtClean="0"/>
              <a:t>Spécification</a:t>
            </a:r>
            <a:r>
              <a:rPr lang="en-US" sz="2200" kern="1200" dirty="0" smtClean="0"/>
              <a:t> </a:t>
            </a:r>
            <a:endParaRPr lang="en-US" sz="2200" kern="1200" dirty="0"/>
          </a:p>
        </p:txBody>
      </p:sp>
      <p:sp>
        <p:nvSpPr>
          <p:cNvPr id="4" name="Freeform 37"/>
          <p:cNvSpPr/>
          <p:nvPr/>
        </p:nvSpPr>
        <p:spPr>
          <a:xfrm>
            <a:off x="1835697" y="3284984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Conception</a:t>
            </a:r>
            <a:endParaRPr lang="en-US" sz="2200" kern="1200" dirty="0">
              <a:solidFill>
                <a:schemeClr val="bg1"/>
              </a:solidFill>
            </a:endParaRPr>
          </a:p>
        </p:txBody>
      </p:sp>
      <p:sp>
        <p:nvSpPr>
          <p:cNvPr id="5" name="Freeform 37"/>
          <p:cNvSpPr/>
          <p:nvPr/>
        </p:nvSpPr>
        <p:spPr>
          <a:xfrm>
            <a:off x="1763689" y="4077073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Réalisation </a:t>
            </a:r>
            <a:r>
              <a:rPr lang="fr-FR" sz="2200" kern="1200" dirty="0" smtClean="0"/>
              <a:t> </a:t>
            </a:r>
            <a:endParaRPr lang="en-US" sz="2200" kern="1200" dirty="0"/>
          </a:p>
        </p:txBody>
      </p:sp>
      <p:sp>
        <p:nvSpPr>
          <p:cNvPr id="6" name="Freeform 37"/>
          <p:cNvSpPr/>
          <p:nvPr/>
        </p:nvSpPr>
        <p:spPr>
          <a:xfrm>
            <a:off x="1475657" y="4797152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Conclusion </a:t>
            </a:r>
            <a:r>
              <a:rPr lang="fr-FR" sz="2200" kern="1200" dirty="0" smtClean="0">
                <a:latin typeface="Times New Roman" pitchFamily="18" charset="0"/>
                <a:cs typeface="Times New Roman" pitchFamily="18" charset="0"/>
              </a:rPr>
              <a:t> et perspectives </a:t>
            </a:r>
            <a:endParaRPr lang="en-US" sz="2200" kern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Block Arc 35"/>
          <p:cNvSpPr/>
          <p:nvPr/>
        </p:nvSpPr>
        <p:spPr>
          <a:xfrm>
            <a:off x="-3492896" y="764704"/>
            <a:ext cx="5472816" cy="5472816"/>
          </a:xfrm>
          <a:prstGeom prst="blockArc">
            <a:avLst>
              <a:gd name="adj1" fmla="val 18900000"/>
              <a:gd name="adj2" fmla="val 2700000"/>
              <a:gd name="adj3" fmla="val 395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8" name="Oval 38"/>
          <p:cNvSpPr/>
          <p:nvPr/>
        </p:nvSpPr>
        <p:spPr>
          <a:xfrm>
            <a:off x="1187624" y="1556792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9" name="ZoneTexte 8"/>
          <p:cNvSpPr txBox="1"/>
          <p:nvPr/>
        </p:nvSpPr>
        <p:spPr>
          <a:xfrm>
            <a:off x="1331640" y="162880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38"/>
          <p:cNvSpPr/>
          <p:nvPr/>
        </p:nvSpPr>
        <p:spPr>
          <a:xfrm>
            <a:off x="1475657" y="2348880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1" name="Oval 38"/>
          <p:cNvSpPr/>
          <p:nvPr/>
        </p:nvSpPr>
        <p:spPr>
          <a:xfrm>
            <a:off x="1588906" y="3212976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2" name="Oval 38"/>
          <p:cNvSpPr/>
          <p:nvPr/>
        </p:nvSpPr>
        <p:spPr>
          <a:xfrm>
            <a:off x="1516898" y="4005064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3" name="Oval 38"/>
          <p:cNvSpPr/>
          <p:nvPr/>
        </p:nvSpPr>
        <p:spPr>
          <a:xfrm>
            <a:off x="1259633" y="4725144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4" name="ZoneTexte 13"/>
          <p:cNvSpPr txBox="1"/>
          <p:nvPr/>
        </p:nvSpPr>
        <p:spPr>
          <a:xfrm>
            <a:off x="1619672" y="328498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331641" y="4797152"/>
            <a:ext cx="3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339752" y="9087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547664" y="24208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547664" y="40770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260649"/>
            <a:ext cx="9144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7524328" y="116632"/>
            <a:ext cx="1296144" cy="1152128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395536" y="332656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Plan</a:t>
            </a:r>
            <a:endParaRPr lang="fr-FR" sz="2800" b="1" dirty="0"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8244408" y="6021288"/>
            <a:ext cx="648072" cy="576064"/>
          </a:xfrm>
          <a:prstGeom prst="ellipse">
            <a:avLst/>
          </a:prstGeom>
          <a:scene3d>
            <a:camera prst="perspectiveHeroicExtremeRigh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8316416" y="609329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10</a:t>
            </a:r>
            <a:endParaRPr lang="fr-FR" sz="2000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496944" cy="6048672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Conception globale de l’application </a:t>
            </a: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fr-FR" dirty="0" smtClean="0"/>
              <a:t>                    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0" y="260649"/>
            <a:ext cx="9144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7524328" y="116632"/>
            <a:ext cx="1296144" cy="1152128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395536" y="33265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Conception (1/3)</a:t>
            </a:r>
            <a:endParaRPr lang="fr-F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8244408" y="6021288"/>
            <a:ext cx="648072" cy="576064"/>
          </a:xfrm>
          <a:prstGeom prst="ellipse">
            <a:avLst/>
          </a:prstGeom>
          <a:scene3d>
            <a:camera prst="perspectiveHeroicExtremeRigh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8316416" y="609329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11</a:t>
            </a:r>
            <a:endParaRPr lang="fr-FR" sz="2000" b="1" dirty="0"/>
          </a:p>
        </p:txBody>
      </p:sp>
      <p:sp>
        <p:nvSpPr>
          <p:cNvPr id="40" name="Rectangle 39"/>
          <p:cNvSpPr/>
          <p:nvPr/>
        </p:nvSpPr>
        <p:spPr>
          <a:xfrm>
            <a:off x="5429256" y="3286124"/>
            <a:ext cx="1785950" cy="18573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Logique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57356" y="3286124"/>
            <a:ext cx="1785950" cy="18573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Graphique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57356" y="3000372"/>
            <a:ext cx="928694" cy="28575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429256" y="3000372"/>
            <a:ext cx="928694" cy="28575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/>
          <p:cNvCxnSpPr>
            <a:stCxn id="42" idx="3"/>
          </p:cNvCxnSpPr>
          <p:nvPr/>
        </p:nvCxnSpPr>
        <p:spPr>
          <a:xfrm>
            <a:off x="3643306" y="4214818"/>
            <a:ext cx="1785950" cy="15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3686899" y="3857628"/>
            <a:ext cx="1749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afficher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xmlns="" val="33635113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ous-titre 2"/>
          <p:cNvSpPr txBox="1">
            <a:spLocks/>
          </p:cNvSpPr>
          <p:nvPr/>
        </p:nvSpPr>
        <p:spPr>
          <a:xfrm>
            <a:off x="323528" y="188640"/>
            <a:ext cx="8496944" cy="60486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/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Diagramme de classes du paquet graphique 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0" y="260649"/>
            <a:ext cx="9144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8" name="Ellipse 117"/>
          <p:cNvSpPr/>
          <p:nvPr/>
        </p:nvSpPr>
        <p:spPr>
          <a:xfrm>
            <a:off x="7524328" y="116632"/>
            <a:ext cx="1296144" cy="1152128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ZoneTexte 118"/>
          <p:cNvSpPr txBox="1"/>
          <p:nvPr/>
        </p:nvSpPr>
        <p:spPr>
          <a:xfrm>
            <a:off x="395536" y="33265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Conception (2/3)</a:t>
            </a:r>
            <a:endParaRPr lang="fr-F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0" name="Ellipse 119"/>
          <p:cNvSpPr/>
          <p:nvPr/>
        </p:nvSpPr>
        <p:spPr>
          <a:xfrm>
            <a:off x="8495928" y="6232383"/>
            <a:ext cx="648072" cy="576064"/>
          </a:xfrm>
          <a:prstGeom prst="ellipse">
            <a:avLst/>
          </a:prstGeom>
          <a:scene3d>
            <a:camera prst="perspectiveHeroicExtremeRigh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ZoneTexte 120"/>
          <p:cNvSpPr txBox="1"/>
          <p:nvPr/>
        </p:nvSpPr>
        <p:spPr>
          <a:xfrm>
            <a:off x="8552004" y="6312022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12</a:t>
            </a:r>
            <a:endParaRPr lang="fr-FR" sz="2000" b="1" dirty="0"/>
          </a:p>
        </p:txBody>
      </p:sp>
      <p:sp>
        <p:nvSpPr>
          <p:cNvPr id="122" name="Rectangle 121"/>
          <p:cNvSpPr/>
          <p:nvPr/>
        </p:nvSpPr>
        <p:spPr>
          <a:xfrm>
            <a:off x="357158" y="4357694"/>
            <a:ext cx="1571636" cy="5000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InterSommet</a:t>
            </a:r>
            <a:endParaRPr lang="fr-F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57158" y="4857760"/>
            <a:ext cx="1571636" cy="7143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5" name="Connecteur droit avec flèche 124"/>
          <p:cNvCxnSpPr>
            <a:endCxn id="141" idx="1"/>
          </p:cNvCxnSpPr>
          <p:nvPr/>
        </p:nvCxnSpPr>
        <p:spPr>
          <a:xfrm>
            <a:off x="5286380" y="2000240"/>
            <a:ext cx="1714512" cy="3571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>
            <a:endCxn id="138" idx="3"/>
          </p:cNvCxnSpPr>
          <p:nvPr/>
        </p:nvCxnSpPr>
        <p:spPr>
          <a:xfrm rot="10800000">
            <a:off x="2143108" y="2786058"/>
            <a:ext cx="1643074" cy="107157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>
            <a:stCxn id="147" idx="0"/>
            <a:endCxn id="140" idx="2"/>
          </p:cNvCxnSpPr>
          <p:nvPr/>
        </p:nvCxnSpPr>
        <p:spPr>
          <a:xfrm rot="5400000" flipH="1" flipV="1">
            <a:off x="4071934" y="3429000"/>
            <a:ext cx="857256" cy="158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/>
          <p:cNvCxnSpPr>
            <a:stCxn id="130" idx="1"/>
          </p:cNvCxnSpPr>
          <p:nvPr/>
        </p:nvCxnSpPr>
        <p:spPr>
          <a:xfrm rot="10800000" flipH="1" flipV="1">
            <a:off x="5286380" y="2393148"/>
            <a:ext cx="1714512" cy="125016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Losange 129"/>
          <p:cNvSpPr/>
          <p:nvPr/>
        </p:nvSpPr>
        <p:spPr>
          <a:xfrm>
            <a:off x="5286380" y="2285992"/>
            <a:ext cx="142876" cy="214314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Losange 130"/>
          <p:cNvSpPr/>
          <p:nvPr/>
        </p:nvSpPr>
        <p:spPr>
          <a:xfrm>
            <a:off x="5286380" y="1857364"/>
            <a:ext cx="142876" cy="214314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/>
          <p:cNvSpPr txBox="1"/>
          <p:nvPr/>
        </p:nvSpPr>
        <p:spPr>
          <a:xfrm>
            <a:off x="2357422" y="4000504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appelle 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ZoneTexte 132"/>
          <p:cNvSpPr txBox="1"/>
          <p:nvPr/>
        </p:nvSpPr>
        <p:spPr>
          <a:xfrm>
            <a:off x="2786050" y="3000373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 appelle_1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4500562" y="3286124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inclut 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ZoneTexte 135"/>
          <p:cNvSpPr txBox="1"/>
          <p:nvPr/>
        </p:nvSpPr>
        <p:spPr>
          <a:xfrm>
            <a:off x="3500430" y="3857628"/>
            <a:ext cx="214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71472" y="1928802"/>
            <a:ext cx="1571636" cy="5000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InterArc</a:t>
            </a: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fr-F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571472" y="2428868"/>
            <a:ext cx="1571636" cy="7143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714744" y="1785926"/>
            <a:ext cx="1571636" cy="5000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Graphe </a:t>
            </a:r>
            <a:endParaRPr lang="fr-F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714744" y="2285992"/>
            <a:ext cx="1571636" cy="7143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7000892" y="1785926"/>
            <a:ext cx="1571636" cy="5000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Sommet</a:t>
            </a:r>
            <a:endParaRPr lang="fr-F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7000892" y="2285992"/>
            <a:ext cx="1571636" cy="7143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7000892" y="3214686"/>
            <a:ext cx="1571636" cy="5000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 </a:t>
            </a:r>
            <a:endParaRPr lang="fr-F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7000892" y="3714752"/>
            <a:ext cx="1571636" cy="7143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6072198" y="5357826"/>
            <a:ext cx="1571636" cy="5000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BarreOutil</a:t>
            </a:r>
            <a:endParaRPr lang="fr-F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072198" y="5857892"/>
            <a:ext cx="1571636" cy="7143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3714744" y="3857628"/>
            <a:ext cx="1571636" cy="5000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Interface </a:t>
            </a:r>
            <a:endParaRPr lang="fr-F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3714744" y="4357694"/>
            <a:ext cx="1571636" cy="7143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ZoneTexte 148"/>
          <p:cNvSpPr txBox="1"/>
          <p:nvPr/>
        </p:nvSpPr>
        <p:spPr>
          <a:xfrm>
            <a:off x="1928794" y="4286256"/>
            <a:ext cx="214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ZoneTexte 149"/>
          <p:cNvSpPr txBox="1"/>
          <p:nvPr/>
        </p:nvSpPr>
        <p:spPr>
          <a:xfrm>
            <a:off x="3643306" y="3500438"/>
            <a:ext cx="214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ZoneTexte 151"/>
          <p:cNvSpPr txBox="1"/>
          <p:nvPr/>
        </p:nvSpPr>
        <p:spPr>
          <a:xfrm>
            <a:off x="4500562" y="3571876"/>
            <a:ext cx="214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" name="ZoneTexte 153"/>
          <p:cNvSpPr txBox="1"/>
          <p:nvPr/>
        </p:nvSpPr>
        <p:spPr>
          <a:xfrm>
            <a:off x="6500826" y="3071810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0..*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5" name="ZoneTexte 154"/>
          <p:cNvSpPr txBox="1"/>
          <p:nvPr/>
        </p:nvSpPr>
        <p:spPr>
          <a:xfrm>
            <a:off x="5429256" y="2285992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0..1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ZoneTexte 155"/>
          <p:cNvSpPr txBox="1"/>
          <p:nvPr/>
        </p:nvSpPr>
        <p:spPr>
          <a:xfrm>
            <a:off x="5429256" y="1714488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0..1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ZoneTexte 156"/>
          <p:cNvSpPr txBox="1"/>
          <p:nvPr/>
        </p:nvSpPr>
        <p:spPr>
          <a:xfrm>
            <a:off x="6500826" y="1714488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0..*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2357422" y="5357826"/>
            <a:ext cx="1571636" cy="5000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BarreMenu</a:t>
            </a:r>
            <a:endParaRPr lang="fr-F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2357422" y="5857892"/>
            <a:ext cx="1571636" cy="7143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7" name="Connecteur droit avec flèche 176"/>
          <p:cNvCxnSpPr>
            <a:stCxn id="147" idx="1"/>
            <a:endCxn id="122" idx="3"/>
          </p:cNvCxnSpPr>
          <p:nvPr/>
        </p:nvCxnSpPr>
        <p:spPr>
          <a:xfrm rot="10800000" flipV="1">
            <a:off x="1928794" y="4107661"/>
            <a:ext cx="1785950" cy="50006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avec flèche 181"/>
          <p:cNvCxnSpPr>
            <a:stCxn id="183" idx="1"/>
          </p:cNvCxnSpPr>
          <p:nvPr/>
        </p:nvCxnSpPr>
        <p:spPr>
          <a:xfrm rot="10800000" flipH="1" flipV="1">
            <a:off x="5214942" y="4286256"/>
            <a:ext cx="1357322" cy="107156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Losange 182"/>
          <p:cNvSpPr/>
          <p:nvPr/>
        </p:nvSpPr>
        <p:spPr>
          <a:xfrm>
            <a:off x="5214942" y="4179100"/>
            <a:ext cx="142876" cy="214314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ZoneTexte 183"/>
          <p:cNvSpPr txBox="1"/>
          <p:nvPr/>
        </p:nvSpPr>
        <p:spPr>
          <a:xfrm>
            <a:off x="6429388" y="4964918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0..*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5357818" y="4179100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0..1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7" name="Connecteur droit avec flèche 186"/>
          <p:cNvCxnSpPr>
            <a:stCxn id="188" idx="1"/>
            <a:endCxn id="169" idx="0"/>
          </p:cNvCxnSpPr>
          <p:nvPr/>
        </p:nvCxnSpPr>
        <p:spPr>
          <a:xfrm rot="10800000" flipV="1">
            <a:off x="3143240" y="4357694"/>
            <a:ext cx="500066" cy="100013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Losange 187"/>
          <p:cNvSpPr/>
          <p:nvPr/>
        </p:nvSpPr>
        <p:spPr>
          <a:xfrm>
            <a:off x="3643306" y="4250538"/>
            <a:ext cx="142876" cy="214314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ZoneTexte 188"/>
          <p:cNvSpPr txBox="1"/>
          <p:nvPr/>
        </p:nvSpPr>
        <p:spPr>
          <a:xfrm>
            <a:off x="2786050" y="5000636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0..*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0" name="ZoneTexte 189"/>
          <p:cNvSpPr txBox="1"/>
          <p:nvPr/>
        </p:nvSpPr>
        <p:spPr>
          <a:xfrm>
            <a:off x="3214678" y="4214818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0..1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3" name="ZoneTexte 192"/>
          <p:cNvSpPr txBox="1"/>
          <p:nvPr/>
        </p:nvSpPr>
        <p:spPr>
          <a:xfrm>
            <a:off x="2143108" y="2500306"/>
            <a:ext cx="214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" name="ZoneTexte 193"/>
          <p:cNvSpPr txBox="1"/>
          <p:nvPr/>
        </p:nvSpPr>
        <p:spPr>
          <a:xfrm>
            <a:off x="4500562" y="3000372"/>
            <a:ext cx="214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24537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/>
          <p:cNvSpPr txBox="1">
            <a:spLocks/>
          </p:cNvSpPr>
          <p:nvPr/>
        </p:nvSpPr>
        <p:spPr>
          <a:xfrm>
            <a:off x="323528" y="188640"/>
            <a:ext cx="8496944" cy="60486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/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Diagramme de classes du paquet Logique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260649"/>
            <a:ext cx="9144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7524328" y="116632"/>
            <a:ext cx="1296144" cy="1152128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395536" y="33265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Conception (3/3)</a:t>
            </a:r>
            <a:endParaRPr lang="fr-F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8495928" y="6232383"/>
            <a:ext cx="648072" cy="576064"/>
          </a:xfrm>
          <a:prstGeom prst="ellipse">
            <a:avLst/>
          </a:prstGeom>
          <a:scene3d>
            <a:camera prst="perspectiveHeroicExtremeRigh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8552004" y="6312022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13</a:t>
            </a:r>
            <a:endParaRPr lang="fr-FR" sz="2000" b="1" dirty="0"/>
          </a:p>
        </p:txBody>
      </p:sp>
      <p:sp>
        <p:nvSpPr>
          <p:cNvPr id="93" name="Rectangle 92"/>
          <p:cNvSpPr/>
          <p:nvPr/>
        </p:nvSpPr>
        <p:spPr>
          <a:xfrm>
            <a:off x="642910" y="4071942"/>
            <a:ext cx="1571636" cy="5000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Modularite</a:t>
            </a: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fr-F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42910" y="4572008"/>
            <a:ext cx="1571636" cy="7143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4" name="Connecteur droit avec flèche 113"/>
          <p:cNvCxnSpPr>
            <a:stCxn id="88" idx="0"/>
          </p:cNvCxnSpPr>
          <p:nvPr/>
        </p:nvCxnSpPr>
        <p:spPr>
          <a:xfrm rot="5400000" flipH="1" flipV="1">
            <a:off x="2464579" y="3964785"/>
            <a:ext cx="1857388" cy="92869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endCxn id="84" idx="1"/>
          </p:cNvCxnSpPr>
          <p:nvPr/>
        </p:nvCxnSpPr>
        <p:spPr>
          <a:xfrm>
            <a:off x="5214942" y="2571744"/>
            <a:ext cx="1714512" cy="3571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flipV="1">
            <a:off x="2143108" y="2643182"/>
            <a:ext cx="1500198" cy="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stCxn id="80" idx="2"/>
            <a:endCxn id="93" idx="0"/>
          </p:cNvCxnSpPr>
          <p:nvPr/>
        </p:nvCxnSpPr>
        <p:spPr>
          <a:xfrm rot="5400000">
            <a:off x="892943" y="3536157"/>
            <a:ext cx="1071570" cy="158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>
            <a:stCxn id="90" idx="0"/>
          </p:cNvCxnSpPr>
          <p:nvPr/>
        </p:nvCxnSpPr>
        <p:spPr>
          <a:xfrm rot="16200000" flipV="1">
            <a:off x="4929191" y="3786191"/>
            <a:ext cx="1857388" cy="128588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5214942" y="2928934"/>
            <a:ext cx="1714512" cy="128588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osange 42"/>
          <p:cNvSpPr/>
          <p:nvPr/>
        </p:nvSpPr>
        <p:spPr>
          <a:xfrm>
            <a:off x="5214942" y="2857496"/>
            <a:ext cx="142876" cy="214314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Losange 44"/>
          <p:cNvSpPr/>
          <p:nvPr/>
        </p:nvSpPr>
        <p:spPr>
          <a:xfrm>
            <a:off x="5214942" y="2428868"/>
            <a:ext cx="142876" cy="214314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2786050" y="3857628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restaure 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2285984" y="2285992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1     utilise    1 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5572132" y="4071942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enregistre 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642910" y="3357562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 appelle                    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1428728" y="3000372"/>
            <a:ext cx="214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42910" y="1785926"/>
            <a:ext cx="1571636" cy="5000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Detection</a:t>
            </a: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fr-F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42910" y="2285992"/>
            <a:ext cx="1571636" cy="7143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643306" y="2357430"/>
            <a:ext cx="1571636" cy="5000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Reseau</a:t>
            </a: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fr-F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643306" y="2857496"/>
            <a:ext cx="1571636" cy="7143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929454" y="2357430"/>
            <a:ext cx="1571636" cy="5000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Abonne</a:t>
            </a:r>
            <a:endParaRPr lang="fr-F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929454" y="2857496"/>
            <a:ext cx="1571636" cy="7143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929454" y="3786190"/>
            <a:ext cx="1571636" cy="5000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Relation </a:t>
            </a:r>
            <a:endParaRPr lang="fr-F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929454" y="4286256"/>
            <a:ext cx="1571636" cy="7143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43108" y="5357826"/>
            <a:ext cx="1571636" cy="5000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OuvrirJDOM</a:t>
            </a:r>
            <a:endParaRPr lang="fr-F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143108" y="5857892"/>
            <a:ext cx="1571636" cy="7143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572132" y="5357826"/>
            <a:ext cx="1857388" cy="4286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EnregistrerJDOM</a:t>
            </a:r>
            <a:endParaRPr lang="fr-F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572132" y="5786454"/>
            <a:ext cx="1857388" cy="7143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1428728" y="3714752"/>
            <a:ext cx="214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3857620" y="3571876"/>
            <a:ext cx="214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2714612" y="5000636"/>
            <a:ext cx="214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4929190" y="3571876"/>
            <a:ext cx="214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5929322" y="5000636"/>
            <a:ext cx="214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6429388" y="3643314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0..*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ZoneTexte 115"/>
          <p:cNvSpPr txBox="1"/>
          <p:nvPr/>
        </p:nvSpPr>
        <p:spPr>
          <a:xfrm>
            <a:off x="5357818" y="2857496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0..1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5357818" y="2285992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0..1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6429388" y="2285992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0..*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24537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7"/>
          <p:cNvSpPr/>
          <p:nvPr/>
        </p:nvSpPr>
        <p:spPr>
          <a:xfrm>
            <a:off x="1475657" y="1628800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fr-FR" sz="2200" kern="1200" dirty="0" smtClean="0"/>
              <a:t> </a:t>
            </a:r>
            <a:endParaRPr lang="en-US" sz="2200" kern="1200" dirty="0"/>
          </a:p>
        </p:txBody>
      </p:sp>
      <p:sp>
        <p:nvSpPr>
          <p:cNvPr id="3" name="Freeform 37"/>
          <p:cNvSpPr/>
          <p:nvPr/>
        </p:nvSpPr>
        <p:spPr>
          <a:xfrm>
            <a:off x="1691681" y="2420888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Specification </a:t>
            </a:r>
            <a:endParaRPr lang="en-US" sz="2200" kern="1200" dirty="0"/>
          </a:p>
        </p:txBody>
      </p:sp>
      <p:sp>
        <p:nvSpPr>
          <p:cNvPr id="4" name="Freeform 37"/>
          <p:cNvSpPr/>
          <p:nvPr/>
        </p:nvSpPr>
        <p:spPr>
          <a:xfrm>
            <a:off x="1835697" y="3284984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Conception</a:t>
            </a:r>
            <a:endParaRPr lang="en-US" sz="2200" kern="1200" dirty="0"/>
          </a:p>
        </p:txBody>
      </p:sp>
      <p:sp>
        <p:nvSpPr>
          <p:cNvPr id="5" name="Freeform 37"/>
          <p:cNvSpPr/>
          <p:nvPr/>
        </p:nvSpPr>
        <p:spPr>
          <a:xfrm>
            <a:off x="1763689" y="4077073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Réalisation </a:t>
            </a:r>
            <a:r>
              <a:rPr lang="fr-FR" sz="2200" kern="1200" dirty="0" smtClean="0">
                <a:solidFill>
                  <a:schemeClr val="bg1"/>
                </a:solidFill>
              </a:rPr>
              <a:t> </a:t>
            </a:r>
            <a:endParaRPr lang="en-US" sz="2200" kern="1200" dirty="0">
              <a:solidFill>
                <a:schemeClr val="bg1"/>
              </a:solidFill>
            </a:endParaRPr>
          </a:p>
        </p:txBody>
      </p:sp>
      <p:sp>
        <p:nvSpPr>
          <p:cNvPr id="6" name="Freeform 37"/>
          <p:cNvSpPr/>
          <p:nvPr/>
        </p:nvSpPr>
        <p:spPr>
          <a:xfrm>
            <a:off x="1475657" y="4797152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Conclusion </a:t>
            </a:r>
            <a:r>
              <a:rPr lang="fr-FR" sz="2200" kern="1200" dirty="0" smtClean="0">
                <a:latin typeface="Times New Roman" pitchFamily="18" charset="0"/>
                <a:cs typeface="Times New Roman" pitchFamily="18" charset="0"/>
              </a:rPr>
              <a:t> et perspectives </a:t>
            </a:r>
            <a:endParaRPr lang="en-US" sz="2200" kern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Block Arc 35"/>
          <p:cNvSpPr/>
          <p:nvPr/>
        </p:nvSpPr>
        <p:spPr>
          <a:xfrm>
            <a:off x="-3492896" y="764704"/>
            <a:ext cx="5472816" cy="5472816"/>
          </a:xfrm>
          <a:prstGeom prst="blockArc">
            <a:avLst>
              <a:gd name="adj1" fmla="val 18900000"/>
              <a:gd name="adj2" fmla="val 2700000"/>
              <a:gd name="adj3" fmla="val 395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8" name="Oval 38"/>
          <p:cNvSpPr/>
          <p:nvPr/>
        </p:nvSpPr>
        <p:spPr>
          <a:xfrm>
            <a:off x="1187624" y="1556792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9" name="ZoneTexte 8"/>
          <p:cNvSpPr txBox="1"/>
          <p:nvPr/>
        </p:nvSpPr>
        <p:spPr>
          <a:xfrm>
            <a:off x="1331640" y="162880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38"/>
          <p:cNvSpPr/>
          <p:nvPr/>
        </p:nvSpPr>
        <p:spPr>
          <a:xfrm>
            <a:off x="1475657" y="2348880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1" name="Oval 38"/>
          <p:cNvSpPr/>
          <p:nvPr/>
        </p:nvSpPr>
        <p:spPr>
          <a:xfrm>
            <a:off x="1547665" y="3212976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2" name="Oval 38"/>
          <p:cNvSpPr/>
          <p:nvPr/>
        </p:nvSpPr>
        <p:spPr>
          <a:xfrm>
            <a:off x="1475657" y="4005064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3" name="Oval 38"/>
          <p:cNvSpPr/>
          <p:nvPr/>
        </p:nvSpPr>
        <p:spPr>
          <a:xfrm>
            <a:off x="1259633" y="4725144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4" name="ZoneTexte 13"/>
          <p:cNvSpPr txBox="1"/>
          <p:nvPr/>
        </p:nvSpPr>
        <p:spPr>
          <a:xfrm>
            <a:off x="1619672" y="328498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331641" y="4797152"/>
            <a:ext cx="3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339752" y="9087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547664" y="24208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547664" y="40770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260649"/>
            <a:ext cx="9144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7524328" y="116632"/>
            <a:ext cx="1296144" cy="1152128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395536" y="332656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Plan</a:t>
            </a:r>
            <a:endParaRPr lang="fr-FR" sz="2800" b="1" dirty="0"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8244408" y="6021288"/>
            <a:ext cx="648072" cy="576064"/>
          </a:xfrm>
          <a:prstGeom prst="ellipse">
            <a:avLst/>
          </a:prstGeom>
          <a:scene3d>
            <a:camera prst="perspectiveHeroicExtremeRigh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8316416" y="609329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14</a:t>
            </a:r>
            <a:endParaRPr lang="fr-FR" sz="2000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260649"/>
            <a:ext cx="9144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Ellipse 37"/>
          <p:cNvSpPr/>
          <p:nvPr/>
        </p:nvSpPr>
        <p:spPr>
          <a:xfrm>
            <a:off x="7524328" y="116632"/>
            <a:ext cx="1296144" cy="1152128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395536" y="332656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Réalisation (1/2)</a:t>
            </a:r>
            <a:endParaRPr lang="fr-F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47666" y="2967335"/>
            <a:ext cx="1919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 smtClean="0"/>
              <a:t>NetBeans</a:t>
            </a:r>
            <a:r>
              <a:rPr lang="fr-FR" sz="2400" dirty="0" smtClean="0"/>
              <a:t>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7.1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539552" y="2319263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Outils de développement 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611560" y="3933056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Langages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7" name="Rectangle 46"/>
          <p:cNvSpPr/>
          <p:nvPr/>
        </p:nvSpPr>
        <p:spPr>
          <a:xfrm>
            <a:off x="1547665" y="4437113"/>
            <a:ext cx="946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fr-FR" dirty="0" smtClean="0"/>
              <a:t> </a:t>
            </a:r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1475656" y="3147366"/>
            <a:ext cx="108000" cy="108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1475656" y="4617144"/>
            <a:ext cx="108000" cy="108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467544" y="2535286"/>
            <a:ext cx="108000" cy="108000"/>
          </a:xfrm>
          <a:prstGeom prst="ellipse">
            <a:avLst/>
          </a:prstGeom>
          <a:solidFill>
            <a:srgbClr val="FFFF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539552" y="4185096"/>
            <a:ext cx="108000" cy="108000"/>
          </a:xfrm>
          <a:prstGeom prst="ellipse">
            <a:avLst/>
          </a:prstGeom>
          <a:solidFill>
            <a:srgbClr val="FFFF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8244408" y="6021288"/>
            <a:ext cx="648072" cy="576064"/>
          </a:xfrm>
          <a:prstGeom prst="ellipse">
            <a:avLst/>
          </a:prstGeom>
          <a:scene3d>
            <a:camera prst="perspectiveHeroicExtremeRigh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8316416" y="609329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/>
          <p:cNvSpPr/>
          <p:nvPr/>
        </p:nvSpPr>
        <p:spPr>
          <a:xfrm>
            <a:off x="8244408" y="6021288"/>
            <a:ext cx="648072" cy="576064"/>
          </a:xfrm>
          <a:prstGeom prst="ellipse">
            <a:avLst/>
          </a:prstGeom>
          <a:scene3d>
            <a:camera prst="perspectiveHeroicExtremeRigh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8286776" y="6093296"/>
            <a:ext cx="461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16</a:t>
            </a:r>
            <a:endParaRPr lang="fr-FR" sz="2000" b="1" dirty="0"/>
          </a:p>
        </p:txBody>
      </p:sp>
      <p:sp>
        <p:nvSpPr>
          <p:cNvPr id="21" name="Rectangle 20"/>
          <p:cNvSpPr/>
          <p:nvPr/>
        </p:nvSpPr>
        <p:spPr>
          <a:xfrm>
            <a:off x="1214414" y="2500306"/>
            <a:ext cx="65008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2800" dirty="0"/>
          </a:p>
        </p:txBody>
      </p:sp>
      <p:sp>
        <p:nvSpPr>
          <p:cNvPr id="7" name="Rectangle 6"/>
          <p:cNvSpPr/>
          <p:nvPr/>
        </p:nvSpPr>
        <p:spPr>
          <a:xfrm>
            <a:off x="0" y="260649"/>
            <a:ext cx="9144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7524328" y="116632"/>
            <a:ext cx="1296144" cy="1152128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95536" y="332656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Réalisation (2/2)</a:t>
            </a:r>
            <a:endParaRPr lang="fr-FR" sz="2800" b="1" dirty="0"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1" name="clip0018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214414" y="1500174"/>
            <a:ext cx="6667500" cy="47625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21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7"/>
          <p:cNvSpPr/>
          <p:nvPr/>
        </p:nvSpPr>
        <p:spPr>
          <a:xfrm>
            <a:off x="1475657" y="1628800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fr-FR" sz="2200" kern="1200" dirty="0" smtClean="0"/>
              <a:t> </a:t>
            </a:r>
            <a:endParaRPr lang="en-US" sz="2200" kern="1200" dirty="0"/>
          </a:p>
        </p:txBody>
      </p:sp>
      <p:sp>
        <p:nvSpPr>
          <p:cNvPr id="3" name="Freeform 37"/>
          <p:cNvSpPr/>
          <p:nvPr/>
        </p:nvSpPr>
        <p:spPr>
          <a:xfrm>
            <a:off x="1691681" y="2420888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Specification </a:t>
            </a:r>
            <a:endParaRPr lang="en-US" sz="2200" kern="1200" dirty="0"/>
          </a:p>
        </p:txBody>
      </p:sp>
      <p:sp>
        <p:nvSpPr>
          <p:cNvPr id="4" name="Freeform 37"/>
          <p:cNvSpPr/>
          <p:nvPr/>
        </p:nvSpPr>
        <p:spPr>
          <a:xfrm>
            <a:off x="1835697" y="3284984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Conception</a:t>
            </a:r>
            <a:endParaRPr lang="en-US" sz="2200" kern="1200" dirty="0"/>
          </a:p>
        </p:txBody>
      </p:sp>
      <p:sp>
        <p:nvSpPr>
          <p:cNvPr id="5" name="Freeform 37"/>
          <p:cNvSpPr/>
          <p:nvPr/>
        </p:nvSpPr>
        <p:spPr>
          <a:xfrm>
            <a:off x="1763689" y="4077073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Réalisation </a:t>
            </a:r>
            <a:r>
              <a:rPr lang="fr-FR" sz="2200" kern="1200" dirty="0" smtClean="0"/>
              <a:t> </a:t>
            </a:r>
            <a:endParaRPr lang="en-US" sz="2200" kern="1200" dirty="0"/>
          </a:p>
        </p:txBody>
      </p:sp>
      <p:sp>
        <p:nvSpPr>
          <p:cNvPr id="6" name="Freeform 37"/>
          <p:cNvSpPr/>
          <p:nvPr/>
        </p:nvSpPr>
        <p:spPr>
          <a:xfrm>
            <a:off x="1475657" y="4797152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 </a:t>
            </a:r>
            <a:r>
              <a:rPr lang="fr-FR" sz="2200" kern="1200" dirty="0" smtClean="0">
                <a:solidFill>
                  <a:schemeClr val="bg1">
                    <a:lumMod val="95000"/>
                  </a:schemeClr>
                </a:solidFill>
              </a:rPr>
              <a:t> et perspectives </a:t>
            </a:r>
            <a:endParaRPr lang="en-US" sz="2200" kern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Block Arc 35"/>
          <p:cNvSpPr/>
          <p:nvPr/>
        </p:nvSpPr>
        <p:spPr>
          <a:xfrm>
            <a:off x="-3492896" y="764704"/>
            <a:ext cx="5472816" cy="5472816"/>
          </a:xfrm>
          <a:prstGeom prst="blockArc">
            <a:avLst>
              <a:gd name="adj1" fmla="val 18900000"/>
              <a:gd name="adj2" fmla="val 2700000"/>
              <a:gd name="adj3" fmla="val 395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8" name="Oval 38"/>
          <p:cNvSpPr/>
          <p:nvPr/>
        </p:nvSpPr>
        <p:spPr>
          <a:xfrm>
            <a:off x="1187624" y="1556792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9" name="ZoneTexte 8"/>
          <p:cNvSpPr txBox="1"/>
          <p:nvPr/>
        </p:nvSpPr>
        <p:spPr>
          <a:xfrm>
            <a:off x="1331640" y="162880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38"/>
          <p:cNvSpPr/>
          <p:nvPr/>
        </p:nvSpPr>
        <p:spPr>
          <a:xfrm>
            <a:off x="1475657" y="2348880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1" name="Oval 38"/>
          <p:cNvSpPr/>
          <p:nvPr/>
        </p:nvSpPr>
        <p:spPr>
          <a:xfrm>
            <a:off x="1547665" y="3212976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2" name="Oval 38"/>
          <p:cNvSpPr/>
          <p:nvPr/>
        </p:nvSpPr>
        <p:spPr>
          <a:xfrm>
            <a:off x="1475657" y="4005064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3" name="Oval 38"/>
          <p:cNvSpPr/>
          <p:nvPr/>
        </p:nvSpPr>
        <p:spPr>
          <a:xfrm>
            <a:off x="1259633" y="4725144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4" name="ZoneTexte 13"/>
          <p:cNvSpPr txBox="1"/>
          <p:nvPr/>
        </p:nvSpPr>
        <p:spPr>
          <a:xfrm>
            <a:off x="1619672" y="328498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331641" y="4797152"/>
            <a:ext cx="3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339752" y="9087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547664" y="24208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547664" y="40770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260649"/>
            <a:ext cx="9144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7524328" y="116632"/>
            <a:ext cx="1296144" cy="1152128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395536" y="332656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Plan</a:t>
            </a:r>
            <a:endParaRPr lang="fr-FR" sz="2800" b="1" dirty="0"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8244408" y="6021288"/>
            <a:ext cx="648072" cy="576064"/>
          </a:xfrm>
          <a:prstGeom prst="ellipse">
            <a:avLst/>
          </a:prstGeom>
          <a:scene3d>
            <a:camera prst="perspectiveHeroicExtremeRigh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8316416" y="609329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17</a:t>
            </a:r>
            <a:endParaRPr lang="fr-FR" sz="2000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0649"/>
            <a:ext cx="9144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95536" y="142852"/>
            <a:ext cx="60338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Conclusion  et perspectives(1/2) 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Conclusion</a:t>
            </a:r>
            <a:endParaRPr lang="fr-FR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4" name="Flèche courbée vers la droite 13"/>
          <p:cNvSpPr/>
          <p:nvPr/>
        </p:nvSpPr>
        <p:spPr>
          <a:xfrm>
            <a:off x="1000100" y="3571876"/>
            <a:ext cx="714380" cy="785818"/>
          </a:xfrm>
          <a:prstGeom prst="curvedRigh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835696" y="3714753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La détection de communautés dans les réseaux sociaux.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8244408" y="6021288"/>
            <a:ext cx="648072" cy="576064"/>
          </a:xfrm>
          <a:prstGeom prst="ellipse">
            <a:avLst/>
          </a:prstGeom>
          <a:scene3d>
            <a:camera prst="perspectiveHeroicExtremeRigh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8286776" y="6093296"/>
            <a:ext cx="461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18</a:t>
            </a:r>
            <a:endParaRPr lang="fr-FR" sz="2000" b="1" dirty="0"/>
          </a:p>
        </p:txBody>
      </p:sp>
      <p:sp>
        <p:nvSpPr>
          <p:cNvPr id="20" name="Ellipse 19"/>
          <p:cNvSpPr/>
          <p:nvPr/>
        </p:nvSpPr>
        <p:spPr>
          <a:xfrm>
            <a:off x="7524328" y="116632"/>
            <a:ext cx="1296144" cy="1152128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214414" y="2500306"/>
            <a:ext cx="65008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La mise en place de cette application assure:</a:t>
            </a:r>
            <a:endParaRPr lang="fr-FR" sz="2800" dirty="0"/>
          </a:p>
        </p:txBody>
      </p:sp>
      <p:sp>
        <p:nvSpPr>
          <p:cNvPr id="22" name="Ellipse 21"/>
          <p:cNvSpPr/>
          <p:nvPr/>
        </p:nvSpPr>
        <p:spPr>
          <a:xfrm>
            <a:off x="1071538" y="2714620"/>
            <a:ext cx="108000" cy="108000"/>
          </a:xfrm>
          <a:prstGeom prst="ellipse">
            <a:avLst/>
          </a:prstGeom>
          <a:solidFill>
            <a:srgbClr val="FFFF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0649"/>
            <a:ext cx="9144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7524328" y="116632"/>
            <a:ext cx="1296144" cy="1152128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95536" y="332656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Plan</a:t>
            </a:r>
            <a:endParaRPr lang="fr-FR" sz="2800" b="1" dirty="0"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Freeform 37"/>
          <p:cNvSpPr/>
          <p:nvPr/>
        </p:nvSpPr>
        <p:spPr>
          <a:xfrm>
            <a:off x="1667549" y="1916624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fr-FR" sz="2200" kern="1200" dirty="0" smtClean="0"/>
              <a:t> </a:t>
            </a:r>
            <a:endParaRPr lang="en-US" sz="2200" kern="1200" dirty="0"/>
          </a:p>
        </p:txBody>
      </p:sp>
      <p:sp>
        <p:nvSpPr>
          <p:cNvPr id="8" name="Freeform 37"/>
          <p:cNvSpPr/>
          <p:nvPr/>
        </p:nvSpPr>
        <p:spPr>
          <a:xfrm>
            <a:off x="1883573" y="2708713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kern="1200" dirty="0" smtClean="0">
                <a:latin typeface="Times New Roman" pitchFamily="18" charset="0"/>
                <a:cs typeface="Times New Roman" pitchFamily="18" charset="0"/>
              </a:rPr>
              <a:t>Spécification</a:t>
            </a:r>
            <a:r>
              <a:rPr lang="en-US" sz="2200" kern="1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kern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reeform 37"/>
          <p:cNvSpPr/>
          <p:nvPr/>
        </p:nvSpPr>
        <p:spPr>
          <a:xfrm>
            <a:off x="2027589" y="3572809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Conception</a:t>
            </a:r>
            <a:endParaRPr lang="en-US" sz="2200" kern="1200" dirty="0"/>
          </a:p>
        </p:txBody>
      </p:sp>
      <p:sp>
        <p:nvSpPr>
          <p:cNvPr id="10" name="Freeform 37"/>
          <p:cNvSpPr/>
          <p:nvPr/>
        </p:nvSpPr>
        <p:spPr>
          <a:xfrm>
            <a:off x="1955581" y="4364897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Réalisation </a:t>
            </a:r>
            <a:r>
              <a:rPr lang="fr-FR" sz="2200" kern="1200" dirty="0" smtClean="0"/>
              <a:t> </a:t>
            </a:r>
            <a:endParaRPr lang="en-US" sz="2200" kern="1200" dirty="0"/>
          </a:p>
        </p:txBody>
      </p:sp>
      <p:sp>
        <p:nvSpPr>
          <p:cNvPr id="11" name="Freeform 37"/>
          <p:cNvSpPr/>
          <p:nvPr/>
        </p:nvSpPr>
        <p:spPr>
          <a:xfrm>
            <a:off x="1667549" y="5084977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Conclusion </a:t>
            </a:r>
            <a:r>
              <a:rPr lang="fr-FR" sz="2200" kern="1200" dirty="0" smtClean="0"/>
              <a:t> et perspectives </a:t>
            </a:r>
            <a:endParaRPr lang="en-US" sz="2200" kern="1200" dirty="0"/>
          </a:p>
        </p:txBody>
      </p:sp>
      <p:sp>
        <p:nvSpPr>
          <p:cNvPr id="12" name="Block Arc 35"/>
          <p:cNvSpPr/>
          <p:nvPr/>
        </p:nvSpPr>
        <p:spPr>
          <a:xfrm>
            <a:off x="-3301004" y="1052528"/>
            <a:ext cx="5472816" cy="5472816"/>
          </a:xfrm>
          <a:prstGeom prst="blockArc">
            <a:avLst>
              <a:gd name="adj1" fmla="val 18900000"/>
              <a:gd name="adj2" fmla="val 2700000"/>
              <a:gd name="adj3" fmla="val 395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13" name="Oval 38"/>
          <p:cNvSpPr/>
          <p:nvPr/>
        </p:nvSpPr>
        <p:spPr>
          <a:xfrm>
            <a:off x="1379517" y="1844616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4" name="ZoneTexte 13"/>
          <p:cNvSpPr txBox="1"/>
          <p:nvPr/>
        </p:nvSpPr>
        <p:spPr>
          <a:xfrm>
            <a:off x="1523532" y="191662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38"/>
          <p:cNvSpPr/>
          <p:nvPr/>
        </p:nvSpPr>
        <p:spPr>
          <a:xfrm>
            <a:off x="1667549" y="2636704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6" name="Oval 38"/>
          <p:cNvSpPr/>
          <p:nvPr/>
        </p:nvSpPr>
        <p:spPr>
          <a:xfrm>
            <a:off x="1739557" y="3500800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7" name="Oval 38"/>
          <p:cNvSpPr/>
          <p:nvPr/>
        </p:nvSpPr>
        <p:spPr>
          <a:xfrm>
            <a:off x="1667549" y="4292888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8" name="Oval 38"/>
          <p:cNvSpPr/>
          <p:nvPr/>
        </p:nvSpPr>
        <p:spPr>
          <a:xfrm>
            <a:off x="1451525" y="5012968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9" name="ZoneTexte 18"/>
          <p:cNvSpPr txBox="1"/>
          <p:nvPr/>
        </p:nvSpPr>
        <p:spPr>
          <a:xfrm>
            <a:off x="1811564" y="357280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523533" y="5084976"/>
            <a:ext cx="3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531644" y="11965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1739556" y="27087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739556" y="436489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8244408" y="6021288"/>
            <a:ext cx="648072" cy="576064"/>
          </a:xfrm>
          <a:prstGeom prst="ellipse">
            <a:avLst/>
          </a:prstGeom>
          <a:scene3d>
            <a:camera prst="perspectiveHeroicExtremeRigh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8388424" y="6093296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1</a:t>
            </a:r>
            <a:endParaRPr lang="fr-FR" sz="2000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0649"/>
            <a:ext cx="9144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7524328" y="116632"/>
            <a:ext cx="1296144" cy="1152128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79512" y="142852"/>
            <a:ext cx="553549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Conclusion  et perspectives(2/2) 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Perspectives</a:t>
            </a:r>
            <a:endParaRPr lang="fr-FR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8244408" y="6021288"/>
            <a:ext cx="648072" cy="576064"/>
          </a:xfrm>
          <a:prstGeom prst="ellipse">
            <a:avLst/>
          </a:prstGeom>
          <a:scene3d>
            <a:camera prst="perspectiveHeroicExtremeRigh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8316416" y="609329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19</a:t>
            </a:r>
            <a:endParaRPr lang="fr-FR" sz="2000" b="1" dirty="0"/>
          </a:p>
        </p:txBody>
      </p:sp>
      <p:sp>
        <p:nvSpPr>
          <p:cNvPr id="10" name=" 3"/>
          <p:cNvSpPr/>
          <p:nvPr/>
        </p:nvSpPr>
        <p:spPr>
          <a:xfrm>
            <a:off x="1214414" y="1643050"/>
            <a:ext cx="6096000" cy="3810000"/>
          </a:xfrm>
          <a:prstGeom prst="swooshArrow">
            <a:avLst>
              <a:gd name="adj1" fmla="val 25000"/>
              <a:gd name="adj2" fmla="val 25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Ellipse 12"/>
          <p:cNvSpPr/>
          <p:nvPr/>
        </p:nvSpPr>
        <p:spPr>
          <a:xfrm>
            <a:off x="2643174" y="3500438"/>
            <a:ext cx="286512" cy="28651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Ellipse 14"/>
          <p:cNvSpPr/>
          <p:nvPr/>
        </p:nvSpPr>
        <p:spPr>
          <a:xfrm>
            <a:off x="5067517" y="2487929"/>
            <a:ext cx="396240" cy="39624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6" name="Groupe 15"/>
          <p:cNvGrpSpPr/>
          <p:nvPr/>
        </p:nvGrpSpPr>
        <p:grpSpPr>
          <a:xfrm>
            <a:off x="1285852" y="3929066"/>
            <a:ext cx="6143667" cy="1695745"/>
            <a:chOff x="-739849" y="-2518095"/>
            <a:chExt cx="7148051" cy="6455094"/>
          </a:xfrm>
        </p:grpSpPr>
        <p:sp>
          <p:nvSpPr>
            <p:cNvPr id="17" name="Rectangle 16"/>
            <p:cNvSpPr/>
            <p:nvPr/>
          </p:nvSpPr>
          <p:spPr>
            <a:xfrm>
              <a:off x="2538111" y="1289049"/>
              <a:ext cx="3870091" cy="264795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-739849" y="-2518095"/>
              <a:ext cx="3870090" cy="2647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9959" tIns="0" rIns="0" bIns="0" numCol="1" spcCol="1270" anchor="t" anchorCtr="0">
              <a:noAutofit/>
            </a:bodyPr>
            <a:lstStyle/>
            <a:p>
              <a:pPr lvl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400" b="1" kern="1200" dirty="0" smtClean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La compression</a:t>
              </a:r>
              <a:endParaRPr lang="fr-FR" sz="2400" b="1" kern="1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4010020" y="2938458"/>
            <a:ext cx="3571899" cy="838489"/>
            <a:chOff x="2252359" y="1289049"/>
            <a:chExt cx="4155843" cy="3191827"/>
          </a:xfrm>
        </p:grpSpPr>
        <p:sp>
          <p:nvSpPr>
            <p:cNvPr id="24" name="Rectangle 23"/>
            <p:cNvSpPr/>
            <p:nvPr/>
          </p:nvSpPr>
          <p:spPr>
            <a:xfrm>
              <a:off x="2538111" y="1289049"/>
              <a:ext cx="3870091" cy="264795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2252359" y="1832927"/>
              <a:ext cx="3870090" cy="2647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9959" tIns="0" rIns="0" bIns="0" numCol="1" spcCol="1270" anchor="t" anchorCtr="0">
              <a:noAutofit/>
            </a:bodyPr>
            <a:lstStyle/>
            <a:p>
              <a:pPr lvl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400" b="1" kern="1200" dirty="0" smtClean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La recommandation</a:t>
              </a:r>
              <a:endParaRPr lang="fr-FR" sz="2400" b="1" kern="1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3568" y="2458631"/>
            <a:ext cx="77048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dirty="0" smtClean="0">
                <a:solidFill>
                  <a:schemeClr val="tx2">
                    <a:lumMod val="75000"/>
                  </a:schemeClr>
                </a:solidFill>
                <a:latin typeface="Monotype Corsiva" pitchFamily="66" charset="0"/>
              </a:rPr>
              <a:t>Merci Pour Votre Attention</a:t>
            </a:r>
            <a:endParaRPr lang="fr-FR" sz="8000" dirty="0">
              <a:solidFill>
                <a:schemeClr val="tx2">
                  <a:lumMod val="75000"/>
                </a:schemeClr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0649"/>
            <a:ext cx="9144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7524328" y="116632"/>
            <a:ext cx="1296144" cy="1152128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395536" y="332656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Plan</a:t>
            </a:r>
            <a:endParaRPr lang="fr-FR" sz="2800" b="1" dirty="0"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Freeform 37"/>
          <p:cNvSpPr/>
          <p:nvPr/>
        </p:nvSpPr>
        <p:spPr>
          <a:xfrm>
            <a:off x="1667549" y="1916624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fr-FR" sz="2200" kern="1200" dirty="0" smtClean="0">
                <a:solidFill>
                  <a:schemeClr val="bg1"/>
                </a:solidFill>
              </a:rPr>
              <a:t> </a:t>
            </a:r>
            <a:endParaRPr lang="en-US" sz="2200" kern="1200" dirty="0">
              <a:solidFill>
                <a:schemeClr val="bg1"/>
              </a:solidFill>
            </a:endParaRPr>
          </a:p>
        </p:txBody>
      </p:sp>
      <p:sp>
        <p:nvSpPr>
          <p:cNvPr id="6" name="Freeform 37"/>
          <p:cNvSpPr/>
          <p:nvPr/>
        </p:nvSpPr>
        <p:spPr>
          <a:xfrm>
            <a:off x="1883573" y="2708713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kern="1200" dirty="0" smtClean="0">
                <a:latin typeface="Times New Roman" pitchFamily="18" charset="0"/>
                <a:cs typeface="Times New Roman" pitchFamily="18" charset="0"/>
              </a:rPr>
              <a:t>Spécification</a:t>
            </a:r>
            <a:r>
              <a:rPr lang="en-US" sz="2200" kern="1200" dirty="0" smtClean="0"/>
              <a:t> </a:t>
            </a:r>
            <a:endParaRPr lang="en-US" sz="2200" kern="1200" dirty="0"/>
          </a:p>
        </p:txBody>
      </p:sp>
      <p:sp>
        <p:nvSpPr>
          <p:cNvPr id="7" name="Freeform 37"/>
          <p:cNvSpPr/>
          <p:nvPr/>
        </p:nvSpPr>
        <p:spPr>
          <a:xfrm>
            <a:off x="2027589" y="3572809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Conception</a:t>
            </a:r>
            <a:endParaRPr lang="en-US" sz="2200" kern="1200" dirty="0"/>
          </a:p>
        </p:txBody>
      </p:sp>
      <p:sp>
        <p:nvSpPr>
          <p:cNvPr id="8" name="Freeform 37"/>
          <p:cNvSpPr/>
          <p:nvPr/>
        </p:nvSpPr>
        <p:spPr>
          <a:xfrm>
            <a:off x="1955581" y="4364897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Réalisation </a:t>
            </a:r>
            <a:r>
              <a:rPr lang="fr-FR" sz="2200" kern="1200" dirty="0" smtClean="0"/>
              <a:t> </a:t>
            </a:r>
            <a:endParaRPr lang="en-US" sz="2200" kern="1200" dirty="0"/>
          </a:p>
        </p:txBody>
      </p:sp>
      <p:sp>
        <p:nvSpPr>
          <p:cNvPr id="9" name="Freeform 37"/>
          <p:cNvSpPr/>
          <p:nvPr/>
        </p:nvSpPr>
        <p:spPr>
          <a:xfrm>
            <a:off x="1667549" y="5084977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Conclusion </a:t>
            </a:r>
            <a:r>
              <a:rPr lang="fr-FR" sz="2200" kern="1200" dirty="0" smtClean="0">
                <a:latin typeface="Times New Roman" pitchFamily="18" charset="0"/>
                <a:cs typeface="Times New Roman" pitchFamily="18" charset="0"/>
              </a:rPr>
              <a:t> et perspectives </a:t>
            </a:r>
            <a:endParaRPr lang="en-US" sz="2200" kern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Block Arc 35"/>
          <p:cNvSpPr/>
          <p:nvPr/>
        </p:nvSpPr>
        <p:spPr>
          <a:xfrm>
            <a:off x="-3301004" y="1052528"/>
            <a:ext cx="5472816" cy="5472816"/>
          </a:xfrm>
          <a:prstGeom prst="blockArc">
            <a:avLst>
              <a:gd name="adj1" fmla="val 18900000"/>
              <a:gd name="adj2" fmla="val 2700000"/>
              <a:gd name="adj3" fmla="val 395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11" name="Oval 38"/>
          <p:cNvSpPr/>
          <p:nvPr/>
        </p:nvSpPr>
        <p:spPr>
          <a:xfrm>
            <a:off x="1379517" y="1844616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2" name="ZoneTexte 11"/>
          <p:cNvSpPr txBox="1"/>
          <p:nvPr/>
        </p:nvSpPr>
        <p:spPr>
          <a:xfrm>
            <a:off x="1523532" y="191662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38"/>
          <p:cNvSpPr/>
          <p:nvPr/>
        </p:nvSpPr>
        <p:spPr>
          <a:xfrm>
            <a:off x="1667549" y="2636704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4" name="Oval 38"/>
          <p:cNvSpPr/>
          <p:nvPr/>
        </p:nvSpPr>
        <p:spPr>
          <a:xfrm>
            <a:off x="1739557" y="3500800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5" name="Oval 38"/>
          <p:cNvSpPr/>
          <p:nvPr/>
        </p:nvSpPr>
        <p:spPr>
          <a:xfrm>
            <a:off x="1667549" y="4292888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6" name="Oval 38"/>
          <p:cNvSpPr/>
          <p:nvPr/>
        </p:nvSpPr>
        <p:spPr>
          <a:xfrm>
            <a:off x="1451525" y="5012968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7" name="ZoneTexte 16"/>
          <p:cNvSpPr txBox="1"/>
          <p:nvPr/>
        </p:nvSpPr>
        <p:spPr>
          <a:xfrm>
            <a:off x="1811564" y="357280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523533" y="5084976"/>
            <a:ext cx="3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531644" y="11965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1739556" y="27087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739556" y="436489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8244408" y="6021288"/>
            <a:ext cx="648072" cy="576064"/>
          </a:xfrm>
          <a:prstGeom prst="ellipse">
            <a:avLst/>
          </a:prstGeom>
          <a:scene3d>
            <a:camera prst="perspectiveHeroicExtremeRigh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8388424" y="6093296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2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0649"/>
            <a:ext cx="9144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7524328" y="116632"/>
            <a:ext cx="1296144" cy="1152128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95536" y="21429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Introduction (1/3</a:t>
            </a:r>
            <a:r>
              <a:rPr lang="fr-FR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fr-FR" sz="2800" b="1" dirty="0"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1071538" y="3786190"/>
            <a:ext cx="108000" cy="108000"/>
          </a:xfrm>
          <a:prstGeom prst="ellipse">
            <a:avLst/>
          </a:prstGeom>
          <a:solidFill>
            <a:srgbClr val="FFFF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8244408" y="6021288"/>
            <a:ext cx="648072" cy="576064"/>
          </a:xfrm>
          <a:prstGeom prst="ellipse">
            <a:avLst/>
          </a:prstGeom>
          <a:scene3d>
            <a:camera prst="perspectiveHeroicExtremeRigh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8388424" y="6093296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3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331640" y="1785926"/>
            <a:ext cx="6312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La détection de communautés est le faite de partitionner un réseau en un ensemble des zones.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500166" y="3571876"/>
            <a:ext cx="6312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La détection de communautés fait l’objet de beaucoup de domaines.</a:t>
            </a:r>
          </a:p>
        </p:txBody>
      </p:sp>
      <p:sp>
        <p:nvSpPr>
          <p:cNvPr id="13" name="Ellipse 12"/>
          <p:cNvSpPr/>
          <p:nvPr/>
        </p:nvSpPr>
        <p:spPr>
          <a:xfrm>
            <a:off x="1000100" y="2071678"/>
            <a:ext cx="108000" cy="108000"/>
          </a:xfrm>
          <a:prstGeom prst="ellipse">
            <a:avLst/>
          </a:prstGeom>
          <a:solidFill>
            <a:srgbClr val="FFFF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0649"/>
            <a:ext cx="9144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7524328" y="116632"/>
            <a:ext cx="1296144" cy="1152128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95536" y="142852"/>
            <a:ext cx="41044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Introduction (2/3)</a:t>
            </a:r>
            <a:br>
              <a:rPr lang="fr-FR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Verdana" pitchFamily="34" charset="0"/>
                <a:cs typeface="Times New Roman" pitchFamily="18" charset="0"/>
              </a:rPr>
            </a:b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Problématique</a:t>
            </a:r>
            <a:endParaRPr lang="fr-FR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8244408" y="6021288"/>
            <a:ext cx="648072" cy="576064"/>
          </a:xfrm>
          <a:prstGeom prst="ellipse">
            <a:avLst/>
          </a:prstGeom>
          <a:scene3d>
            <a:camera prst="perspectiveHeroicExtremeRigh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8388424" y="6093296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4</a:t>
            </a:r>
          </a:p>
        </p:txBody>
      </p:sp>
      <p:sp>
        <p:nvSpPr>
          <p:cNvPr id="19" name="Organigramme : Bande perforée 18"/>
          <p:cNvSpPr/>
          <p:nvPr/>
        </p:nvSpPr>
        <p:spPr>
          <a:xfrm>
            <a:off x="1071538" y="4214818"/>
            <a:ext cx="7200800" cy="1656184"/>
          </a:xfrm>
          <a:prstGeom prst="flowChartPunchedTap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Comment peut-on avoir une idée sur la topologie d’un réseau social et rendre l’utilisation de ce réseau intelligente?  </a:t>
            </a:r>
            <a:endParaRPr lang="fr-FR" dirty="0"/>
          </a:p>
        </p:txBody>
      </p:sp>
      <p:sp>
        <p:nvSpPr>
          <p:cNvPr id="8" name="Ellipse 7"/>
          <p:cNvSpPr>
            <a:spLocks noChangeAspect="1"/>
          </p:cNvSpPr>
          <p:nvPr/>
        </p:nvSpPr>
        <p:spPr>
          <a:xfrm>
            <a:off x="857230" y="1857368"/>
            <a:ext cx="1901012" cy="172819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Suggestion d’amis</a:t>
            </a:r>
            <a:endParaRPr lang="fr-FR" dirty="0"/>
          </a:p>
        </p:txBody>
      </p:sp>
      <p:sp>
        <p:nvSpPr>
          <p:cNvPr id="9" name="Ellipse 8"/>
          <p:cNvSpPr>
            <a:spLocks noChangeAspect="1"/>
          </p:cNvSpPr>
          <p:nvPr/>
        </p:nvSpPr>
        <p:spPr>
          <a:xfrm>
            <a:off x="6072198" y="1785926"/>
            <a:ext cx="1901012" cy="172819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Groupe </a:t>
            </a:r>
            <a:endParaRPr lang="fr-FR" dirty="0"/>
          </a:p>
        </p:txBody>
      </p:sp>
      <p:sp>
        <p:nvSpPr>
          <p:cNvPr id="10" name="Ellipse 9"/>
          <p:cNvSpPr>
            <a:spLocks/>
          </p:cNvSpPr>
          <p:nvPr/>
        </p:nvSpPr>
        <p:spPr>
          <a:xfrm>
            <a:off x="3500430" y="1142984"/>
            <a:ext cx="1901011" cy="172819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Suggestion</a:t>
            </a:r>
            <a:r>
              <a:rPr lang="fr-FR" dirty="0"/>
              <a:t> </a:t>
            </a:r>
            <a:r>
              <a:rPr lang="fr-FR" dirty="0" smtClean="0"/>
              <a:t>de page</a:t>
            </a:r>
          </a:p>
        </p:txBody>
      </p:sp>
      <p:sp>
        <p:nvSpPr>
          <p:cNvPr id="11" name="Flèche vers le bas 10"/>
          <p:cNvSpPr>
            <a:spLocks/>
          </p:cNvSpPr>
          <p:nvPr/>
        </p:nvSpPr>
        <p:spPr>
          <a:xfrm>
            <a:off x="3995945" y="3284992"/>
            <a:ext cx="633670" cy="1036915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0649"/>
            <a:ext cx="9144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7524328" y="116632"/>
            <a:ext cx="1296144" cy="1152128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8244408" y="6021288"/>
            <a:ext cx="648072" cy="576064"/>
          </a:xfrm>
          <a:prstGeom prst="ellipse">
            <a:avLst/>
          </a:prstGeom>
          <a:scene3d>
            <a:camera prst="perspectiveHeroicExtremeRigh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8388424" y="6093296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5</a:t>
            </a:r>
          </a:p>
        </p:txBody>
      </p:sp>
      <p:sp>
        <p:nvSpPr>
          <p:cNvPr id="12" name="Organigramme : Bande perforée 11"/>
          <p:cNvSpPr/>
          <p:nvPr/>
        </p:nvSpPr>
        <p:spPr>
          <a:xfrm>
            <a:off x="1000100" y="2714620"/>
            <a:ext cx="7200800" cy="1656184"/>
          </a:xfrm>
          <a:prstGeom prst="flowChartPunchedTap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Développement d’un outil permettant de détecter les  communautés présentes dans un réseau social donné.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95536" y="142852"/>
            <a:ext cx="41044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Introduction (3/3)</a:t>
            </a:r>
            <a:br>
              <a:rPr lang="fr-FR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Verdana" pitchFamily="34" charset="0"/>
                <a:cs typeface="Times New Roman" pitchFamily="18" charset="0"/>
              </a:rPr>
            </a:b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Objectif</a:t>
            </a:r>
            <a:endParaRPr lang="fr-FR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7"/>
          <p:cNvSpPr/>
          <p:nvPr/>
        </p:nvSpPr>
        <p:spPr>
          <a:xfrm>
            <a:off x="1475657" y="1628800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fr-FR" sz="2200" kern="1200" dirty="0" smtClean="0"/>
              <a:t> </a:t>
            </a:r>
            <a:endParaRPr lang="en-US" sz="2200" kern="1200" dirty="0"/>
          </a:p>
        </p:txBody>
      </p:sp>
      <p:sp>
        <p:nvSpPr>
          <p:cNvPr id="3" name="Freeform 37"/>
          <p:cNvSpPr/>
          <p:nvPr/>
        </p:nvSpPr>
        <p:spPr>
          <a:xfrm>
            <a:off x="1691681" y="2420888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kern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Spécification</a:t>
            </a:r>
            <a:r>
              <a:rPr lang="en-US" sz="2200" kern="1200" dirty="0" smtClean="0">
                <a:solidFill>
                  <a:schemeClr val="bg1"/>
                </a:solidFill>
              </a:rPr>
              <a:t> </a:t>
            </a:r>
            <a:endParaRPr lang="en-US" sz="2200" kern="1200" dirty="0">
              <a:solidFill>
                <a:schemeClr val="bg1"/>
              </a:solidFill>
            </a:endParaRPr>
          </a:p>
        </p:txBody>
      </p:sp>
      <p:sp>
        <p:nvSpPr>
          <p:cNvPr id="4" name="Freeform 37"/>
          <p:cNvSpPr/>
          <p:nvPr/>
        </p:nvSpPr>
        <p:spPr>
          <a:xfrm>
            <a:off x="1835697" y="3284984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Conception</a:t>
            </a:r>
            <a:endParaRPr lang="en-US" sz="2200" kern="1200" dirty="0"/>
          </a:p>
        </p:txBody>
      </p:sp>
      <p:sp>
        <p:nvSpPr>
          <p:cNvPr id="5" name="Freeform 37"/>
          <p:cNvSpPr/>
          <p:nvPr/>
        </p:nvSpPr>
        <p:spPr>
          <a:xfrm>
            <a:off x="1763689" y="4077073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Réalisation </a:t>
            </a:r>
            <a:r>
              <a:rPr lang="fr-FR" sz="2200" kern="1200" dirty="0" smtClean="0"/>
              <a:t> </a:t>
            </a:r>
            <a:endParaRPr lang="en-US" sz="2200" kern="1200" dirty="0"/>
          </a:p>
        </p:txBody>
      </p:sp>
      <p:sp>
        <p:nvSpPr>
          <p:cNvPr id="6" name="Freeform 37"/>
          <p:cNvSpPr/>
          <p:nvPr/>
        </p:nvSpPr>
        <p:spPr>
          <a:xfrm>
            <a:off x="1475657" y="4797152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Conclusion </a:t>
            </a:r>
            <a:r>
              <a:rPr lang="fr-FR" sz="2200" kern="1200" dirty="0" smtClean="0">
                <a:latin typeface="Times New Roman" pitchFamily="18" charset="0"/>
                <a:cs typeface="Times New Roman" pitchFamily="18" charset="0"/>
              </a:rPr>
              <a:t> et perspectives </a:t>
            </a:r>
            <a:endParaRPr lang="en-US" sz="2200" kern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Block Arc 35"/>
          <p:cNvSpPr/>
          <p:nvPr/>
        </p:nvSpPr>
        <p:spPr>
          <a:xfrm>
            <a:off x="-3492896" y="764704"/>
            <a:ext cx="5472816" cy="5472816"/>
          </a:xfrm>
          <a:prstGeom prst="blockArc">
            <a:avLst>
              <a:gd name="adj1" fmla="val 18900000"/>
              <a:gd name="adj2" fmla="val 2700000"/>
              <a:gd name="adj3" fmla="val 395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8" name="Oval 38"/>
          <p:cNvSpPr/>
          <p:nvPr/>
        </p:nvSpPr>
        <p:spPr>
          <a:xfrm>
            <a:off x="1187624" y="1556792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9" name="ZoneTexte 8"/>
          <p:cNvSpPr txBox="1"/>
          <p:nvPr/>
        </p:nvSpPr>
        <p:spPr>
          <a:xfrm>
            <a:off x="1331640" y="162880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38"/>
          <p:cNvSpPr/>
          <p:nvPr/>
        </p:nvSpPr>
        <p:spPr>
          <a:xfrm>
            <a:off x="1475657" y="2348880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1" name="Oval 38"/>
          <p:cNvSpPr/>
          <p:nvPr/>
        </p:nvSpPr>
        <p:spPr>
          <a:xfrm>
            <a:off x="1547665" y="3212976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2" name="Oval 38"/>
          <p:cNvSpPr/>
          <p:nvPr/>
        </p:nvSpPr>
        <p:spPr>
          <a:xfrm>
            <a:off x="1475657" y="4005064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3" name="Oval 38"/>
          <p:cNvSpPr/>
          <p:nvPr/>
        </p:nvSpPr>
        <p:spPr>
          <a:xfrm>
            <a:off x="1259633" y="4725144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4" name="ZoneTexte 13"/>
          <p:cNvSpPr txBox="1"/>
          <p:nvPr/>
        </p:nvSpPr>
        <p:spPr>
          <a:xfrm>
            <a:off x="1619672" y="328498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331641" y="4797152"/>
            <a:ext cx="3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339752" y="9087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547664" y="24208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547664" y="40770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260649"/>
            <a:ext cx="9144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7524328" y="116632"/>
            <a:ext cx="1296144" cy="1152128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395536" y="332656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Plan</a:t>
            </a:r>
            <a:endParaRPr lang="fr-FR" sz="2800" b="1" dirty="0"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8244408" y="6021288"/>
            <a:ext cx="648072" cy="576064"/>
          </a:xfrm>
          <a:prstGeom prst="ellipse">
            <a:avLst/>
          </a:prstGeom>
          <a:scene3d>
            <a:camera prst="perspectiveHeroicExtremeRigh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8388424" y="6093296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6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0648"/>
            <a:ext cx="9144000" cy="1025211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7524328" y="116632"/>
            <a:ext cx="1296144" cy="1152128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395536" y="214290"/>
            <a:ext cx="45365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Spécification (1/ 3)</a:t>
            </a:r>
          </a:p>
          <a:p>
            <a:r>
              <a:rPr lang="fr-FR" sz="24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Besoins fonctionnels</a:t>
            </a:r>
            <a:endParaRPr lang="fr-FR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8244408" y="6021288"/>
            <a:ext cx="648072" cy="576064"/>
          </a:xfrm>
          <a:prstGeom prst="ellipse">
            <a:avLst/>
          </a:prstGeom>
          <a:scene3d>
            <a:camera prst="perspectiveHeroicExtremeRigh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8316416" y="609329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7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785918" y="2000240"/>
            <a:ext cx="6000792" cy="3056238"/>
            <a:chOff x="648070" y="936112"/>
            <a:chExt cx="2830054" cy="4238529"/>
          </a:xfrm>
        </p:grpSpPr>
        <p:sp>
          <p:nvSpPr>
            <p:cNvPr id="8" name="Rectangle 7"/>
            <p:cNvSpPr/>
            <p:nvPr/>
          </p:nvSpPr>
          <p:spPr>
            <a:xfrm>
              <a:off x="648070" y="936112"/>
              <a:ext cx="2830054" cy="4238529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648070" y="936112"/>
              <a:ext cx="2830054" cy="42385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501088" rIns="142240" bIns="14224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fr-FR" sz="2000" kern="12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928662" y="1643050"/>
            <a:ext cx="1209141" cy="1001387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 t="-17000" b="-17000"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ZoneTexte 18"/>
          <p:cNvSpPr txBox="1"/>
          <p:nvPr/>
        </p:nvSpPr>
        <p:spPr>
          <a:xfrm>
            <a:off x="1763687" y="2571744"/>
            <a:ext cx="58801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Gérer les sommets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Gérer les arcs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Visualiser le graphe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Détecter les communautés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Afficher le graphe partitionné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Enregistrer le graphe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Ouvrir un graphe déjà enregistré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52159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50"/>
          <p:cNvSpPr/>
          <p:nvPr/>
        </p:nvSpPr>
        <p:spPr bwMode="auto">
          <a:xfrm>
            <a:off x="428596" y="2571744"/>
            <a:ext cx="1555373" cy="21324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lvl="0" indent="-285750">
              <a:spcBef>
                <a:spcPts val="600"/>
              </a:spcBef>
            </a:pPr>
            <a:endParaRPr lang="fr-FR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spcBef>
                <a:spcPts val="600"/>
              </a:spcBef>
            </a:pPr>
            <a:endParaRPr lang="fr-FR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spcBef>
                <a:spcPts val="600"/>
              </a:spcBef>
            </a:pP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Portabilité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0648"/>
            <a:ext cx="9144000" cy="1025211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7524328" y="116632"/>
            <a:ext cx="1296144" cy="1152128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95536" y="214290"/>
            <a:ext cx="45365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Spécification (2/3)</a:t>
            </a:r>
          </a:p>
          <a:p>
            <a:r>
              <a:rPr lang="fr-FR" sz="24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Besoins non fonctionnels</a:t>
            </a:r>
            <a:endParaRPr lang="fr-FR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8244408" y="6021288"/>
            <a:ext cx="648072" cy="576064"/>
          </a:xfrm>
          <a:prstGeom prst="ellipse">
            <a:avLst/>
          </a:prstGeom>
          <a:scene3d>
            <a:camera prst="perspectiveHeroicExtremeRigh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8388424" y="6093296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8</a:t>
            </a:r>
          </a:p>
        </p:txBody>
      </p:sp>
      <p:sp>
        <p:nvSpPr>
          <p:cNvPr id="20" name="Rectangle à coins arrondis 50"/>
          <p:cNvSpPr/>
          <p:nvPr/>
        </p:nvSpPr>
        <p:spPr bwMode="auto">
          <a:xfrm>
            <a:off x="2071670" y="2571744"/>
            <a:ext cx="1555373" cy="21324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lvl="0" indent="-285750">
              <a:spcBef>
                <a:spcPts val="600"/>
              </a:spcBef>
            </a:pPr>
            <a:endParaRPr lang="fr-FR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spcBef>
                <a:spcPts val="600"/>
              </a:spcBef>
            </a:pPr>
            <a:endParaRPr lang="fr-FR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spcBef>
                <a:spcPts val="600"/>
              </a:spcBef>
            </a:pP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Rapidité </a:t>
            </a:r>
          </a:p>
        </p:txBody>
      </p:sp>
      <p:sp>
        <p:nvSpPr>
          <p:cNvPr id="21" name="Rectangle à coins arrondis 50"/>
          <p:cNvSpPr/>
          <p:nvPr/>
        </p:nvSpPr>
        <p:spPr bwMode="auto">
          <a:xfrm>
            <a:off x="3714744" y="2571744"/>
            <a:ext cx="1555373" cy="21324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lvl="0" indent="-285750">
              <a:spcBef>
                <a:spcPts val="600"/>
              </a:spcBef>
            </a:pPr>
            <a:endParaRPr lang="fr-FR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spcBef>
                <a:spcPts val="600"/>
              </a:spcBef>
            </a:pPr>
            <a:endParaRPr lang="fr-FR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spcBef>
                <a:spcPts val="600"/>
              </a:spcBef>
            </a:pP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Extensibilité</a:t>
            </a:r>
          </a:p>
        </p:txBody>
      </p:sp>
      <p:sp>
        <p:nvSpPr>
          <p:cNvPr id="22" name="Rectangle à coins arrondis 50"/>
          <p:cNvSpPr/>
          <p:nvPr/>
        </p:nvSpPr>
        <p:spPr bwMode="auto">
          <a:xfrm>
            <a:off x="5357818" y="2571744"/>
            <a:ext cx="1555373" cy="21324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lvl="0" indent="-285750">
              <a:spcBef>
                <a:spcPts val="600"/>
              </a:spcBef>
            </a:pPr>
            <a:endParaRPr lang="fr-FR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spcBef>
                <a:spcPts val="600"/>
              </a:spcBef>
            </a:pPr>
            <a:endParaRPr lang="fr-FR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spcBef>
                <a:spcPts val="600"/>
              </a:spcBef>
            </a:pP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Ergonomie 	</a:t>
            </a:r>
          </a:p>
        </p:txBody>
      </p:sp>
      <p:sp>
        <p:nvSpPr>
          <p:cNvPr id="23" name="Rectangle à coins arrondis 50"/>
          <p:cNvSpPr/>
          <p:nvPr/>
        </p:nvSpPr>
        <p:spPr bwMode="auto">
          <a:xfrm>
            <a:off x="7000892" y="2571744"/>
            <a:ext cx="1555373" cy="21324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lvl="0" indent="-285750">
              <a:spcBef>
                <a:spcPts val="600"/>
              </a:spcBef>
            </a:pPr>
            <a:endParaRPr lang="fr-FR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929454" y="3357562"/>
            <a:ext cx="172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Interopérabilité 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 animBg="1"/>
      <p:bldP spid="23" grpId="1" animBg="1"/>
      <p:bldP spid="2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6001</TotalTime>
  <Words>904</Words>
  <Application>Microsoft Office PowerPoint</Application>
  <PresentationFormat>Affichage à l'écran (4:3)</PresentationFormat>
  <Paragraphs>267</Paragraphs>
  <Slides>21</Slides>
  <Notes>18</Notes>
  <HiddenSlides>0</HiddenSlides>
  <MMClips>1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oumayma</dc:creator>
  <cp:lastModifiedBy>PC</cp:lastModifiedBy>
  <cp:revision>277</cp:revision>
  <dcterms:created xsi:type="dcterms:W3CDTF">2011-05-22T17:05:02Z</dcterms:created>
  <dcterms:modified xsi:type="dcterms:W3CDTF">2013-05-28T00:41:15Z</dcterms:modified>
</cp:coreProperties>
</file>