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PT Sans Narrow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remerciement</a:t>
            </a:r>
            <a:r>
              <a:rPr lang="fr"/>
              <a:t> de l’encadrant et des membres de jury et présentation du titre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a0a39e630_1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a0a39e630_1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0a39e630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0a39e630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0a39e630_1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0a39e630_1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77795ea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77795ea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0a39e630_1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a0a39e630_1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a0a39e630_0_2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a0a39e630_0_2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174c0d5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174c0d5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174c0d5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174c0d5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174c0d5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174c0d5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a0a39e630_1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a0a39e630_1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a0a39e63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a0a39e63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afin d’organiser notre présentation nous avons opté à la démarche qui consiste à introduire notre projet (problématique et objectif)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1ère partie est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enfin nous </a:t>
            </a:r>
            <a:r>
              <a:rPr lang="fr"/>
              <a:t>terminons</a:t>
            </a:r>
            <a:r>
              <a:rPr lang="fr"/>
              <a:t> par une conclusion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a0a39e630_1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a0a39e630_1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a0a39e630_0_2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a0a39e630_0_2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a0a39e630_1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a0a39e630_1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a0a39e630_0_2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a0a39e630_0_2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allons maintenant vous présenter notre application à partir de cette vidéo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777795ea1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777795ea1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pour l’application mobile voilà quelques captures la 1ère c’est l’interface d’authentification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2ème pour l’inscription  après l’accès au compte le citoyen utilise cette barre de menu pour choisir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</a:t>
            </a:r>
            <a:r>
              <a:rPr lang="fr"/>
              <a:t>dernière</a:t>
            </a:r>
            <a:r>
              <a:rPr lang="fr"/>
              <a:t> capture est le profil du citoyen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173b2f8e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173b2f8e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174c0d51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174c0d51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a0a39e630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a0a39e630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a0a39e63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a0a39e63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problèmes environnementaux et urbains en tunisie sont non seulement le résultat de </a:t>
            </a:r>
            <a:r>
              <a:rPr lang="fr"/>
              <a:t>l'indifférence</a:t>
            </a:r>
            <a:r>
              <a:rPr lang="fr"/>
              <a:t> et le manque de responsabilité des gens mais aussi les défaillances dans le domaine de protection de l’environnement accumulées par le secteur de l’industrie durant plusieurs années.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cette situation est dangereuse pour les citoyens et ne leurs permettent pas de vivre dans un envir sain.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L’insatisfaction des citoyen envers cet état leur mène à porter plainte. Les procédure à suivre sont :.....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73b2f8e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73b2f8e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0a39e630_0_2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0a39e630_0_2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73b2f8e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73b2f8e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73b2f8e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73b2f8e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0a39e630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0a39e630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0a39e630_0_2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0a39e630_0_2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3.jpg"/><Relationship Id="rId5" Type="http://schemas.openxmlformats.org/officeDocument/2006/relationships/image" Target="../media/image16.jpg"/><Relationship Id="rId6" Type="http://schemas.openxmlformats.org/officeDocument/2006/relationships/image" Target="../media/image10.jp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Relationship Id="rId4" Type="http://schemas.openxmlformats.org/officeDocument/2006/relationships/image" Target="../media/image20.jpg"/><Relationship Id="rId5" Type="http://schemas.openxmlformats.org/officeDocument/2006/relationships/image" Target="../media/image22.jpg"/><Relationship Id="rId6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77525" y="1450325"/>
            <a:ext cx="7235400" cy="15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/>
              <a:t>Logiciel la résolution des problèmes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300"/>
              <a:t>environnementaux et urbains</a:t>
            </a:r>
            <a:endParaRPr sz="43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318650" y="3059825"/>
            <a:ext cx="65067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PT Sans Narrow"/>
                <a:ea typeface="PT Sans Narrow"/>
                <a:cs typeface="PT Sans Narrow"/>
                <a:sym typeface="PT Sans Narrow"/>
              </a:rPr>
              <a:t>Projet de conception et de développement réalisé par : </a:t>
            </a:r>
            <a:endParaRPr b="1" sz="15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34F5C"/>
                </a:solidFill>
              </a:rPr>
              <a:t>     </a:t>
            </a:r>
            <a:r>
              <a:rPr lang="fr" sz="1400">
                <a:solidFill>
                  <a:srgbClr val="134F5C"/>
                </a:solidFill>
              </a:rPr>
              <a:t>Najj</a:t>
            </a:r>
            <a:r>
              <a:rPr lang="fr" sz="1400">
                <a:solidFill>
                  <a:srgbClr val="134F5C"/>
                </a:solidFill>
              </a:rPr>
              <a:t>ar Wissal </a:t>
            </a:r>
            <a:endParaRPr sz="1400">
              <a:solidFill>
                <a:srgbClr val="134F5C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134F5C"/>
                </a:solidFill>
              </a:rPr>
              <a:t>     </a:t>
            </a:r>
            <a:r>
              <a:rPr lang="fr" sz="1400">
                <a:solidFill>
                  <a:srgbClr val="134F5C"/>
                </a:solidFill>
              </a:rPr>
              <a:t> Nouri Safa</a:t>
            </a:r>
            <a:endParaRPr sz="1400">
              <a:solidFill>
                <a:srgbClr val="134F5C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T Sans Narrow"/>
                <a:ea typeface="PT Sans Narrow"/>
                <a:cs typeface="PT Sans Narrow"/>
                <a:sym typeface="PT Sans Narrow"/>
              </a:rPr>
              <a:t>Encadré par :</a:t>
            </a:r>
            <a:r>
              <a:rPr lang="fr" sz="1400"/>
              <a:t> </a:t>
            </a:r>
            <a:r>
              <a:rPr lang="fr" sz="1400">
                <a:solidFill>
                  <a:srgbClr val="134F5C"/>
                </a:solidFill>
              </a:rPr>
              <a:t>Dr. Wissem BEN SAID</a:t>
            </a:r>
            <a:endParaRPr sz="1400">
              <a:solidFill>
                <a:srgbClr val="134F5C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0" y="4769700"/>
            <a:ext cx="2733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Année universitaire:  2018-2019</a:t>
            </a:r>
            <a:endParaRPr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450" y="1"/>
            <a:ext cx="818050" cy="11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489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850400" y="49225"/>
            <a:ext cx="54432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Ministère de l’Enseignement Supérieur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et de la Recherche Scientifique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   </a:t>
            </a:r>
            <a:endParaRPr b="1" sz="600"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École Nationale des Sciences de l'Informatique</a:t>
            </a:r>
            <a:endParaRPr b="1"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410300" y="539225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Diagramme de cas d’utilisation globale</a:t>
            </a:r>
            <a:endParaRPr sz="1400"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0"/>
            <a:ext cx="85206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Analyse  et spécification des besoins (</a:t>
            </a:r>
            <a:r>
              <a:rPr lang="fr" sz="2400"/>
              <a:t>1</a:t>
            </a:r>
            <a:r>
              <a:rPr lang="fr" sz="2400"/>
              <a:t>/5</a:t>
            </a:r>
            <a:r>
              <a:rPr lang="fr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-9252" l="-3866" r="-5053" t="-1551"/>
          <a:stretch/>
        </p:blipFill>
        <p:spPr>
          <a:xfrm>
            <a:off x="1625550" y="806075"/>
            <a:ext cx="5892901" cy="45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76200"/>
            <a:ext cx="85206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Analyse  et spécification des besoins (</a:t>
            </a:r>
            <a:r>
              <a:rPr lang="fr" sz="2400"/>
              <a:t>2</a:t>
            </a:r>
            <a:r>
              <a:rPr lang="fr" sz="2400"/>
              <a:t>/5</a:t>
            </a:r>
            <a:r>
              <a:rPr lang="fr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2"/>
                </a:solidFill>
              </a:rPr>
              <a:t>Besoins fonctionnels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2776500" y="1947100"/>
            <a:ext cx="3222300" cy="2784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3333012" y="1214341"/>
            <a:ext cx="2046653" cy="1863193"/>
            <a:chOff x="3611776" y="414352"/>
            <a:chExt cx="2166000" cy="2166000"/>
          </a:xfrm>
        </p:grpSpPr>
        <p:sp>
          <p:nvSpPr>
            <p:cNvPr id="176" name="Google Shape;176;p23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S’inscrire</a:t>
              </a:r>
              <a:r>
                <a:rPr b="1" lang="fr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23"/>
          <p:cNvGrpSpPr/>
          <p:nvPr/>
        </p:nvGrpSpPr>
        <p:grpSpPr>
          <a:xfrm>
            <a:off x="4355080" y="2746246"/>
            <a:ext cx="2138708" cy="2027376"/>
            <a:chOff x="4562258" y="2103164"/>
            <a:chExt cx="2166000" cy="2166000"/>
          </a:xfrm>
        </p:grpSpPr>
        <p:sp>
          <p:nvSpPr>
            <p:cNvPr id="179" name="Google Shape;179;p23"/>
            <p:cNvSpPr/>
            <p:nvPr/>
          </p:nvSpPr>
          <p:spPr>
            <a:xfrm>
              <a:off x="4562258" y="21031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Gérer ses réclamations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" name="Google Shape;181;p23"/>
          <p:cNvGrpSpPr/>
          <p:nvPr/>
        </p:nvGrpSpPr>
        <p:grpSpPr>
          <a:xfrm>
            <a:off x="2194789" y="2767421"/>
            <a:ext cx="2112933" cy="1982756"/>
            <a:chOff x="2702876" y="1956489"/>
            <a:chExt cx="2166000" cy="2166000"/>
          </a:xfrm>
        </p:grpSpPr>
        <p:sp>
          <p:nvSpPr>
            <p:cNvPr id="182" name="Google Shape;182;p23"/>
            <p:cNvSpPr/>
            <p:nvPr/>
          </p:nvSpPr>
          <p:spPr>
            <a:xfrm>
              <a:off x="2702876" y="1956489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Suivre l’avancement 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 ses réclamations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4" name="Google Shape;184;p23"/>
          <p:cNvSpPr/>
          <p:nvPr/>
        </p:nvSpPr>
        <p:spPr>
          <a:xfrm>
            <a:off x="3708900" y="2735400"/>
            <a:ext cx="13332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3708900" y="3081000"/>
            <a:ext cx="1225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  Citoyen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3005251" y="1884375"/>
            <a:ext cx="3133500" cy="29256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3489001" y="1181302"/>
            <a:ext cx="2166000" cy="2166000"/>
            <a:chOff x="3632601" y="210652"/>
            <a:chExt cx="2166000" cy="2166000"/>
          </a:xfrm>
        </p:grpSpPr>
        <p:sp>
          <p:nvSpPr>
            <p:cNvPr id="193" name="Google Shape;193;p24"/>
            <p:cNvSpPr/>
            <p:nvPr/>
          </p:nvSpPr>
          <p:spPr>
            <a:xfrm>
              <a:off x="3632601" y="2106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 txBox="1"/>
            <p:nvPr/>
          </p:nvSpPr>
          <p:spPr>
            <a:xfrm>
              <a:off x="4163121" y="84927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Gérer les inscriptions 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5" name="Google Shape;195;p24"/>
          <p:cNvGrpSpPr/>
          <p:nvPr/>
        </p:nvGrpSpPr>
        <p:grpSpPr>
          <a:xfrm>
            <a:off x="4842358" y="2643964"/>
            <a:ext cx="2166000" cy="2166000"/>
            <a:chOff x="4562258" y="2643964"/>
            <a:chExt cx="2166000" cy="2166000"/>
          </a:xfrm>
        </p:grpSpPr>
        <p:sp>
          <p:nvSpPr>
            <p:cNvPr id="196" name="Google Shape;196;p24"/>
            <p:cNvSpPr/>
            <p:nvPr/>
          </p:nvSpPr>
          <p:spPr>
            <a:xfrm>
              <a:off x="4562258" y="26439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5041646" y="352225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Modifier les réclamations 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24"/>
          <p:cNvGrpSpPr/>
          <p:nvPr/>
        </p:nvGrpSpPr>
        <p:grpSpPr>
          <a:xfrm>
            <a:off x="2237176" y="2643964"/>
            <a:ext cx="2166000" cy="2166000"/>
            <a:chOff x="2702876" y="2032864"/>
            <a:chExt cx="2166000" cy="2166000"/>
          </a:xfrm>
        </p:grpSpPr>
        <p:sp>
          <p:nvSpPr>
            <p:cNvPr id="199" name="Google Shape;199;p24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 txBox="1"/>
            <p:nvPr/>
          </p:nvSpPr>
          <p:spPr>
            <a:xfrm>
              <a:off x="2771631" y="298467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Supprimer les réclamations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1" name="Google Shape;201;p24"/>
          <p:cNvSpPr/>
          <p:nvPr/>
        </p:nvSpPr>
        <p:spPr>
          <a:xfrm>
            <a:off x="3827250" y="2734275"/>
            <a:ext cx="14895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Agent municipal</a:t>
            </a:r>
            <a:endParaRPr sz="1600"/>
          </a:p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311700" y="0"/>
            <a:ext cx="85206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Analyse et spécification des besoins (</a:t>
            </a:r>
            <a:r>
              <a:rPr lang="fr" sz="2400"/>
              <a:t>3/5</a:t>
            </a:r>
            <a:r>
              <a:rPr lang="fr"/>
              <a:t>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2"/>
                </a:solidFill>
              </a:rPr>
              <a:t>Besoins fonctionnels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3005251" y="1884375"/>
            <a:ext cx="3133500" cy="29256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5"/>
          <p:cNvGrpSpPr/>
          <p:nvPr/>
        </p:nvGrpSpPr>
        <p:grpSpPr>
          <a:xfrm>
            <a:off x="3489001" y="1181302"/>
            <a:ext cx="2166000" cy="2166000"/>
            <a:chOff x="3632601" y="210652"/>
            <a:chExt cx="2166000" cy="2166000"/>
          </a:xfrm>
        </p:grpSpPr>
        <p:sp>
          <p:nvSpPr>
            <p:cNvPr id="210" name="Google Shape;210;p25"/>
            <p:cNvSpPr/>
            <p:nvPr/>
          </p:nvSpPr>
          <p:spPr>
            <a:xfrm>
              <a:off x="3632601" y="2106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 txBox="1"/>
            <p:nvPr/>
          </p:nvSpPr>
          <p:spPr>
            <a:xfrm>
              <a:off x="4163121" y="84927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Gérer les utilisateurs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25"/>
          <p:cNvGrpSpPr/>
          <p:nvPr/>
        </p:nvGrpSpPr>
        <p:grpSpPr>
          <a:xfrm>
            <a:off x="4842358" y="2643964"/>
            <a:ext cx="2166000" cy="2166000"/>
            <a:chOff x="4562258" y="2643964"/>
            <a:chExt cx="2166000" cy="2166000"/>
          </a:xfrm>
        </p:grpSpPr>
        <p:sp>
          <p:nvSpPr>
            <p:cNvPr id="213" name="Google Shape;213;p25"/>
            <p:cNvSpPr/>
            <p:nvPr/>
          </p:nvSpPr>
          <p:spPr>
            <a:xfrm>
              <a:off x="4562258" y="26439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 txBox="1"/>
            <p:nvPr/>
          </p:nvSpPr>
          <p:spPr>
            <a:xfrm>
              <a:off x="5041646" y="352225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Gérer les coordonnées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2237176" y="2643964"/>
            <a:ext cx="2166000" cy="2166000"/>
            <a:chOff x="2702876" y="2032864"/>
            <a:chExt cx="2166000" cy="2166000"/>
          </a:xfrm>
        </p:grpSpPr>
        <p:sp>
          <p:nvSpPr>
            <p:cNvPr id="216" name="Google Shape;216;p25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 txBox="1"/>
            <p:nvPr/>
          </p:nvSpPr>
          <p:spPr>
            <a:xfrm>
              <a:off x="2771631" y="298467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Gérer les municipalités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" name="Google Shape;218;p25"/>
          <p:cNvSpPr/>
          <p:nvPr/>
        </p:nvSpPr>
        <p:spPr>
          <a:xfrm>
            <a:off x="3860475" y="2734275"/>
            <a:ext cx="14562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/>
              <a:t>Administrateur</a:t>
            </a:r>
            <a:endParaRPr b="1" sz="900"/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311700" y="0"/>
            <a:ext cx="85206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Analyse et spécification des besoins (</a:t>
            </a:r>
            <a:r>
              <a:rPr lang="fr" sz="2400"/>
              <a:t>4</a:t>
            </a:r>
            <a:r>
              <a:rPr lang="fr" sz="2400"/>
              <a:t>/5</a:t>
            </a:r>
            <a:r>
              <a:rPr lang="fr"/>
              <a:t>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2"/>
                </a:solidFill>
              </a:rPr>
              <a:t>Besoins fonctionnels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253875" y="120300"/>
            <a:ext cx="85206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</a:t>
            </a:r>
            <a:r>
              <a:rPr lang="fr"/>
              <a:t>Analyse des besoins (</a:t>
            </a:r>
            <a:r>
              <a:rPr lang="fr" sz="2400"/>
              <a:t>5/5</a:t>
            </a:r>
            <a:r>
              <a:rPr lang="fr"/>
              <a:t>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2"/>
                </a:solidFill>
              </a:rPr>
              <a:t>Besoins non fonctionnels</a:t>
            </a:r>
            <a:endParaRPr sz="2400">
              <a:solidFill>
                <a:schemeClr val="dk2"/>
              </a:solidFill>
            </a:endParaRPr>
          </a:p>
        </p:txBody>
      </p:sp>
      <p:grpSp>
        <p:nvGrpSpPr>
          <p:cNvPr id="226" name="Google Shape;226;p26"/>
          <p:cNvGrpSpPr/>
          <p:nvPr/>
        </p:nvGrpSpPr>
        <p:grpSpPr>
          <a:xfrm rot="2700000">
            <a:off x="429814" y="821286"/>
            <a:ext cx="2426669" cy="2375880"/>
            <a:chOff x="1293736" y="1258050"/>
            <a:chExt cx="2547000" cy="2547000"/>
          </a:xfrm>
        </p:grpSpPr>
        <p:sp>
          <p:nvSpPr>
            <p:cNvPr id="227" name="Google Shape;227;p26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 rot="-2395396">
              <a:off x="1510725" y="3205455"/>
              <a:ext cx="373971" cy="37397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802017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80201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6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Fiabilité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p26"/>
          <p:cNvGrpSpPr/>
          <p:nvPr/>
        </p:nvGrpSpPr>
        <p:grpSpPr>
          <a:xfrm rot="2700000">
            <a:off x="2959595" y="2170890"/>
            <a:ext cx="2546976" cy="2546976"/>
            <a:chOff x="3203958" y="1258050"/>
            <a:chExt cx="2547000" cy="2547000"/>
          </a:xfrm>
        </p:grpSpPr>
        <p:sp>
          <p:nvSpPr>
            <p:cNvPr id="231" name="Google Shape;231;p26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 rot="-2700000">
              <a:off x="3420995" y="3205343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B02C2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B02C2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6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Ergonomie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4" name="Google Shape;234;p26"/>
          <p:cNvGrpSpPr/>
          <p:nvPr/>
        </p:nvGrpSpPr>
        <p:grpSpPr>
          <a:xfrm rot="2711796">
            <a:off x="6045026" y="690621"/>
            <a:ext cx="2362027" cy="2259536"/>
            <a:chOff x="5123977" y="1258050"/>
            <a:chExt cx="2547000" cy="2547000"/>
          </a:xfrm>
        </p:grpSpPr>
        <p:sp>
          <p:nvSpPr>
            <p:cNvPr id="235" name="Google Shape;235;p26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 rot="-2906796">
              <a:off x="5340976" y="3205412"/>
              <a:ext cx="374029" cy="3740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D83829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D8382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26"/>
            <p:cNvSpPr txBox="1"/>
            <p:nvPr/>
          </p:nvSpPr>
          <p:spPr>
            <a:xfrm rot="-2700000">
              <a:off x="5322081" y="2220091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Sécurité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8" name="Google Shape;238;p26"/>
          <p:cNvSpPr txBox="1"/>
          <p:nvPr/>
        </p:nvSpPr>
        <p:spPr>
          <a:xfrm flipH="1" rot="-15809">
            <a:off x="142679" y="2409762"/>
            <a:ext cx="3000932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L’application doit fonctionner de façon cohérente sans erreurs et doit être satisfaisante.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 rot="-311">
            <a:off x="5594775" y="2254468"/>
            <a:ext cx="3318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Notre solution doit respecter surtout la confidentialité des données personnelles des clients.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2871375" y="3857250"/>
            <a:ext cx="27234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Une interface simple, conviviale et facile à utiliser.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11700" y="1381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Étude du projet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Analyse et spécification des besoins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AutoNum type="romanUcPeriod"/>
            </a:pPr>
            <a:r>
              <a:rPr b="1" lang="fr" sz="2400">
                <a:solidFill>
                  <a:srgbClr val="0B5394"/>
                </a:solidFill>
              </a:rPr>
              <a:t>Conception</a:t>
            </a:r>
            <a:endParaRPr b="1" sz="2400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Réal</a:t>
            </a:r>
            <a:r>
              <a:rPr lang="fr"/>
              <a:t>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311700" y="451000"/>
            <a:ext cx="85206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Conception (</a:t>
            </a:r>
            <a:r>
              <a:rPr lang="fr" sz="2400"/>
              <a:t>1/5</a:t>
            </a:r>
            <a:r>
              <a:rPr lang="fr"/>
              <a:t>)</a:t>
            </a:r>
            <a:endParaRPr/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650" y="1811550"/>
            <a:ext cx="4123826" cy="30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 txBox="1"/>
          <p:nvPr/>
        </p:nvSpPr>
        <p:spPr>
          <a:xfrm>
            <a:off x="874950" y="1503450"/>
            <a:ext cx="2415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→ Architecture logique:</a:t>
            </a:r>
            <a:endParaRPr b="1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2723463" y="1022850"/>
            <a:ext cx="4042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Conception générale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311700" y="420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Conception (</a:t>
            </a:r>
            <a:r>
              <a:rPr lang="fr" sz="2400"/>
              <a:t>2</a:t>
            </a:r>
            <a:r>
              <a:rPr lang="fr" sz="2400"/>
              <a:t>/5</a:t>
            </a:r>
            <a:r>
              <a:rPr lang="fr"/>
              <a:t>)</a:t>
            </a:r>
            <a:endParaRPr/>
          </a:p>
        </p:txBody>
      </p:sp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2723475" y="1022850"/>
            <a:ext cx="4042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Conception générale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801000" y="1565075"/>
            <a:ext cx="2711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b="1" lang="fr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Architecture physique:</a:t>
            </a:r>
            <a:endParaRPr b="1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100" y="1873175"/>
            <a:ext cx="5497062" cy="302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311700" y="1529838"/>
            <a:ext cx="85206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400">
                <a:solidFill>
                  <a:schemeClr val="dk2"/>
                </a:solidFill>
              </a:rPr>
              <a:t>La conception détaillé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1984075" y="3532350"/>
            <a:ext cx="11403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1984075" y="2630100"/>
            <a:ext cx="11403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3439975" y="2589600"/>
            <a:ext cx="297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Diagramme de séquences</a:t>
            </a:r>
            <a:endParaRPr b="1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3439975" y="3491850"/>
            <a:ext cx="297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Diagramme de classe</a:t>
            </a:r>
            <a:endParaRPr b="1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1984075" y="505250"/>
            <a:ext cx="55455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III. Conception (</a:t>
            </a:r>
            <a:r>
              <a:rPr b="1" lang="fr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3/5</a:t>
            </a:r>
            <a:r>
              <a:rPr b="1" lang="f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311700" y="99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Conception (</a:t>
            </a:r>
            <a:r>
              <a:rPr lang="fr" sz="2400"/>
              <a:t>4/5</a:t>
            </a:r>
            <a:r>
              <a:rPr lang="fr"/>
              <a:t>) </a:t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500550" y="60085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Diagramme de séquences</a:t>
            </a:r>
            <a:endParaRPr sz="1400"/>
          </a:p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550" y="943550"/>
            <a:ext cx="5766900" cy="419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4926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Étude du projet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Analyse et spécification des besoins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Conception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 Réalisation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Conception (</a:t>
            </a:r>
            <a:r>
              <a:rPr lang="fr" sz="2400"/>
              <a:t>5/5</a:t>
            </a:r>
            <a:r>
              <a:rPr lang="fr"/>
              <a:t>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3571275" y="557075"/>
            <a:ext cx="2094900" cy="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Diagramme de classe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  <p:pic>
        <p:nvPicPr>
          <p:cNvPr id="293" name="Google Shape;2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25" y="916125"/>
            <a:ext cx="6189800" cy="41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311700" y="14393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Étude du projet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Analyse et spécification des besoins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Conception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AutoNum type="romanUcPeriod"/>
            </a:pPr>
            <a:r>
              <a:rPr b="1" lang="fr" sz="2400">
                <a:solidFill>
                  <a:srgbClr val="0B5394"/>
                </a:solidFill>
              </a:rPr>
              <a:t>Réalisation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Conclusion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311700" y="210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 Réalisation (</a:t>
            </a:r>
            <a:r>
              <a:rPr lang="fr" sz="2400"/>
              <a:t>1/3</a:t>
            </a:r>
            <a:r>
              <a:rPr lang="fr"/>
              <a:t>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311700" y="918275"/>
            <a:ext cx="8520600" cy="4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Les outils et les technologies utilisés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307" name="Google Shape;30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75" y="1687887"/>
            <a:ext cx="1961226" cy="8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863" y="3369413"/>
            <a:ext cx="1380300" cy="1227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187" y="3510950"/>
            <a:ext cx="1517175" cy="94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9275" y="1687876"/>
            <a:ext cx="1961225" cy="8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1476" y="1701312"/>
            <a:ext cx="993700" cy="9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78425" y="1776338"/>
            <a:ext cx="1961226" cy="6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 txBox="1"/>
          <p:nvPr/>
        </p:nvSpPr>
        <p:spPr>
          <a:xfrm>
            <a:off x="494488" y="2669650"/>
            <a:ext cx="160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Android Studio</a:t>
            </a:r>
            <a:endParaRPr b="1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3296888" y="2669650"/>
            <a:ext cx="92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Eclipse</a:t>
            </a:r>
            <a:endParaRPr b="1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5369350" y="2603788"/>
            <a:ext cx="183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Serveur Apache Tomcat 7</a:t>
            </a:r>
            <a:endParaRPr b="1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7566825" y="2730850"/>
            <a:ext cx="10230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StarUml</a:t>
            </a:r>
            <a:endParaRPr b="1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2887425" y="4596500"/>
            <a:ext cx="10230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Java J2EE</a:t>
            </a:r>
            <a:endParaRPr b="1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6203925" y="4461375"/>
            <a:ext cx="122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PostgreSQL</a:t>
            </a:r>
            <a:endParaRPr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 Réalisation (</a:t>
            </a:r>
            <a:r>
              <a:rPr lang="fr" sz="2400"/>
              <a:t>2/3</a:t>
            </a:r>
            <a:r>
              <a:rPr lang="fr"/>
              <a:t>) </a:t>
            </a:r>
            <a:endParaRPr/>
          </a:p>
        </p:txBody>
      </p:sp>
      <p:sp>
        <p:nvSpPr>
          <p:cNvPr id="325" name="Google Shape;325;p35"/>
          <p:cNvSpPr txBox="1"/>
          <p:nvPr>
            <p:ph idx="1" type="body"/>
          </p:nvPr>
        </p:nvSpPr>
        <p:spPr>
          <a:xfrm>
            <a:off x="311700" y="54517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Présentation de l’application(</a:t>
            </a:r>
            <a:r>
              <a:rPr b="1" lang="fr" sz="1400"/>
              <a:t>1/2</a:t>
            </a:r>
            <a:r>
              <a:rPr b="1" lang="fr"/>
              <a:t>)</a:t>
            </a:r>
            <a:endParaRPr b="1"/>
          </a:p>
        </p:txBody>
      </p:sp>
      <p:sp>
        <p:nvSpPr>
          <p:cNvPr id="326" name="Google Shape;3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-48150" y="-203700"/>
            <a:ext cx="85206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 Réalisation (</a:t>
            </a:r>
            <a:r>
              <a:rPr lang="fr" sz="2400"/>
              <a:t>3/3</a:t>
            </a:r>
            <a:r>
              <a:rPr lang="fr"/>
              <a:t>) </a:t>
            </a:r>
            <a:endParaRPr/>
          </a:p>
        </p:txBody>
      </p:sp>
      <p:sp>
        <p:nvSpPr>
          <p:cNvPr id="332" name="Google Shape;332;p36"/>
          <p:cNvSpPr txBox="1"/>
          <p:nvPr>
            <p:ph idx="1" type="body"/>
          </p:nvPr>
        </p:nvSpPr>
        <p:spPr>
          <a:xfrm>
            <a:off x="311700" y="3834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Présentation de l’application(</a:t>
            </a:r>
            <a:r>
              <a:rPr b="1" lang="fr" sz="1400"/>
              <a:t>2/2</a:t>
            </a:r>
            <a:r>
              <a:rPr b="1" lang="fr"/>
              <a:t>) </a:t>
            </a:r>
            <a:endParaRPr b="1"/>
          </a:p>
        </p:txBody>
      </p:sp>
      <p:sp>
        <p:nvSpPr>
          <p:cNvPr id="333" name="Google Shape;33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  <p:pic>
        <p:nvPicPr>
          <p:cNvPr id="334" name="Google Shape;3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912962"/>
            <a:ext cx="2079750" cy="41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050" y="929400"/>
            <a:ext cx="2211125" cy="40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3275" y="929400"/>
            <a:ext cx="2138875" cy="40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0725" y="959275"/>
            <a:ext cx="1860075" cy="40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(</a:t>
            </a:r>
            <a:r>
              <a:rPr lang="fr" sz="2400"/>
              <a:t>1/2</a:t>
            </a:r>
            <a:r>
              <a:rPr lang="fr"/>
              <a:t>) </a:t>
            </a:r>
            <a:endParaRPr/>
          </a:p>
        </p:txBody>
      </p:sp>
      <p:sp>
        <p:nvSpPr>
          <p:cNvPr id="343" name="Google Shape;343;p37"/>
          <p:cNvSpPr txBox="1"/>
          <p:nvPr>
            <p:ph idx="1" type="body"/>
          </p:nvPr>
        </p:nvSpPr>
        <p:spPr>
          <a:xfrm>
            <a:off x="311700" y="1662325"/>
            <a:ext cx="8520600" cy="30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</a:t>
            </a:r>
            <a:r>
              <a:rPr lang="fr" sz="20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Nous nous somme proposé dans notre projet, de concevoir et implémenter une application mobile et un site web pour la résolution des problèmes environnementaux et urbains.</a:t>
            </a:r>
            <a:endParaRPr sz="200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→ </a:t>
            </a:r>
            <a:r>
              <a:rPr lang="fr" sz="20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Pour ce faire nous avons opté à la démarche qui consiste à faire une étude de l’existant, spécifier et analyser nos besoins, faire une étude conceptuelle et enfin la réalisation de l’application.</a:t>
            </a:r>
            <a:endParaRPr sz="200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44" name="Google Shape;3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(</a:t>
            </a:r>
            <a:r>
              <a:rPr lang="fr" sz="2400"/>
              <a:t>2/2</a:t>
            </a:r>
            <a:r>
              <a:rPr lang="fr"/>
              <a:t>) </a:t>
            </a:r>
            <a:endParaRPr/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311700" y="1662325"/>
            <a:ext cx="85206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</a:t>
            </a:r>
            <a:r>
              <a:rPr lang="fr" sz="20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Notre objectif a été difficile à démontrer vu les nouvelles technologie que nous avons employées et les contraintes de temps.</a:t>
            </a:r>
            <a:endParaRPr sz="200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</a:t>
            </a:r>
            <a:endParaRPr sz="60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→</a:t>
            </a:r>
            <a:r>
              <a:rPr lang="fr" sz="20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Nous espérons améliorer notre application pour qu’elle soit non seulement orientée aux municipalités mais aussi au ministère de l’équipement, de l’habitat et de l’aménagement du territoire.</a:t>
            </a:r>
            <a:endParaRPr sz="200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51" name="Google Shape;3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397975" y="1094550"/>
            <a:ext cx="8571300" cy="14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Merci de votre attention</a:t>
            </a:r>
            <a:endParaRPr sz="4800"/>
          </a:p>
        </p:txBody>
      </p:sp>
      <p:sp>
        <p:nvSpPr>
          <p:cNvPr id="357" name="Google Shape;3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04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(</a:t>
            </a:r>
            <a:r>
              <a:rPr lang="fr" sz="2400"/>
              <a:t>1/2</a:t>
            </a:r>
            <a:r>
              <a:rPr lang="fr"/>
              <a:t>) 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5093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50" y="1734098"/>
            <a:ext cx="1709099" cy="106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825" y="1760300"/>
            <a:ext cx="1397651" cy="10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0175" y="1760300"/>
            <a:ext cx="1498050" cy="11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2750" y="1679850"/>
            <a:ext cx="1624925" cy="11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456000" y="3027725"/>
            <a:ext cx="15858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L’insatisfaction des citoyens</a:t>
            </a:r>
            <a:endParaRPr b="1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822075" y="3052375"/>
            <a:ext cx="16248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Préparer une plainte écrite</a:t>
            </a:r>
            <a:endParaRPr b="1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010175" y="3052375"/>
            <a:ext cx="16248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La collecte des signatures</a:t>
            </a:r>
            <a:endParaRPr b="1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7062813" y="3052375"/>
            <a:ext cx="16248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Le dépôt de la réclamation à la commune </a:t>
            </a:r>
            <a:endParaRPr b="1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94350" y="1111825"/>
            <a:ext cx="329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Problématique: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(</a:t>
            </a:r>
            <a:r>
              <a:rPr lang="fr" sz="2400"/>
              <a:t>2/2</a:t>
            </a:r>
            <a:r>
              <a:rPr lang="fr"/>
              <a:t>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400"/>
              <a:t>Objectif: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2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Nous nous proposons de</a:t>
            </a:r>
            <a:r>
              <a:rPr lang="fr" sz="22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concevoir et implémenter une application mobile et un site web qui facilite la communication entre le citoyen et la municipalité afin de  résoudre les problèmes environnementaux et urbains.</a:t>
            </a:r>
            <a:endParaRPr sz="220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400"/>
              <a:buAutoNum type="romanUcPeriod"/>
            </a:pPr>
            <a:r>
              <a:rPr b="1" lang="fr" sz="2400">
                <a:solidFill>
                  <a:srgbClr val="0B5394"/>
                </a:solidFill>
              </a:rPr>
              <a:t>Étude du projet</a:t>
            </a:r>
            <a:endParaRPr b="1" sz="2400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Analyse et spécification des besoins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Conception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Réalisation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Conclusion 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romanUcPeriod"/>
            </a:pPr>
            <a:r>
              <a:rPr lang="fr"/>
              <a:t>Étude</a:t>
            </a:r>
            <a:r>
              <a:rPr b="0"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/>
              <a:t>du projet (</a:t>
            </a:r>
            <a:r>
              <a:rPr lang="fr" sz="2400"/>
              <a:t>1/3</a:t>
            </a:r>
            <a:r>
              <a:rPr lang="fr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PT Sans Narrow"/>
                <a:ea typeface="PT Sans Narrow"/>
                <a:cs typeface="PT Sans Narrow"/>
                <a:sym typeface="PT Sans Narrow"/>
              </a:rPr>
              <a:t>Étude de l’existant: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249" y="2041000"/>
            <a:ext cx="2494551" cy="18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975" y="1870525"/>
            <a:ext cx="2883176" cy="18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3474575" y="4248325"/>
            <a:ext cx="1959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ZOOMI</a:t>
            </a:r>
            <a:endParaRPr b="1" sz="180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486663" y="4268275"/>
            <a:ext cx="2185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PLAN 125</a:t>
            </a:r>
            <a:endParaRPr b="1" sz="180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5875" y="2051888"/>
            <a:ext cx="1617450" cy="17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1032400" y="4248325"/>
            <a:ext cx="1544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Plainte</a:t>
            </a:r>
            <a:endParaRPr b="1" sz="180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romanUcPeriod"/>
            </a:pPr>
            <a:r>
              <a:rPr lang="fr"/>
              <a:t>Étude</a:t>
            </a:r>
            <a:r>
              <a:rPr b="0" lang="fr" sz="1800">
                <a:solidFill>
                  <a:schemeClr val="dk2"/>
                </a:solidFill>
              </a:rPr>
              <a:t> </a:t>
            </a:r>
            <a:r>
              <a:rPr lang="fr"/>
              <a:t>du projet (</a:t>
            </a:r>
            <a:r>
              <a:rPr lang="fr" sz="2400"/>
              <a:t>2/3</a:t>
            </a:r>
            <a:r>
              <a:rPr lang="fr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400">
                <a:latin typeface="PT Sans Narrow"/>
                <a:ea typeface="PT Sans Narrow"/>
                <a:cs typeface="PT Sans Narrow"/>
                <a:sym typeface="PT Sans Narrow"/>
              </a:rPr>
              <a:t>Critiques de l’existant: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686775" y="2119625"/>
            <a:ext cx="1140300" cy="34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686775" y="3108600"/>
            <a:ext cx="1140300" cy="34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686775" y="4097475"/>
            <a:ext cx="1140300" cy="34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3337925" y="1980075"/>
            <a:ext cx="331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Fatigant</a:t>
            </a:r>
            <a:endParaRPr b="1" sz="240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432950" y="2880600"/>
            <a:ext cx="36825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Absence de sites web</a:t>
            </a:r>
            <a:endParaRPr b="1" sz="240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432950" y="3957825"/>
            <a:ext cx="2433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Mal organisation</a:t>
            </a:r>
            <a:endParaRPr b="1" sz="240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romanUcPeriod"/>
            </a:pPr>
            <a:r>
              <a:rPr lang="fr"/>
              <a:t>Étude</a:t>
            </a:r>
            <a:r>
              <a:rPr b="0" lang="fr" sz="1800">
                <a:solidFill>
                  <a:schemeClr val="dk2"/>
                </a:solidFill>
              </a:rPr>
              <a:t> </a:t>
            </a:r>
            <a:r>
              <a:rPr lang="fr"/>
              <a:t>du projet (</a:t>
            </a:r>
            <a:r>
              <a:rPr lang="fr" sz="2400"/>
              <a:t>3/3</a:t>
            </a:r>
            <a:r>
              <a:rPr lang="fr"/>
              <a:t>)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537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Notre application donne à la fois un espace pour les citoyens pour:</a:t>
            </a:r>
            <a:endParaRPr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90075" y="2233650"/>
            <a:ext cx="926400" cy="28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1803300" y="2113650"/>
            <a:ext cx="2561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Passer une réclamation</a:t>
            </a:r>
            <a:endParaRPr b="1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690075" y="2701950"/>
            <a:ext cx="926400" cy="28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1803300" y="2581950"/>
            <a:ext cx="31260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Suivre leurs</a:t>
            </a:r>
            <a:r>
              <a:rPr b="1" lang="fr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 réclamations</a:t>
            </a:r>
            <a:endParaRPr b="1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90075" y="4018950"/>
            <a:ext cx="926400" cy="28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1803300" y="3963450"/>
            <a:ext cx="33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Faciliter la gestion des réclamations</a:t>
            </a:r>
            <a:endParaRPr b="1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11100" y="3277200"/>
            <a:ext cx="554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134F5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Et un autre pour les municipalités pour:</a:t>
            </a:r>
            <a:endParaRPr sz="1800">
              <a:solidFill>
                <a:srgbClr val="134F5C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11700" y="14968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 </a:t>
            </a:r>
            <a:r>
              <a:rPr lang="fr"/>
              <a:t>Étude du projet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AutoNum type="romanUcPeriod"/>
            </a:pPr>
            <a:r>
              <a:rPr b="1" lang="fr" sz="2400">
                <a:solidFill>
                  <a:srgbClr val="0B5394"/>
                </a:solidFill>
              </a:rPr>
              <a:t>Analyse et spécification des besoins</a:t>
            </a:r>
            <a:endParaRPr b="1" sz="2400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Conception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/>
              <a:t>Réalisation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Conclusion </a:t>
            </a:r>
            <a:endParaRPr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