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80" r:id="rId5"/>
    <p:sldId id="260" r:id="rId6"/>
    <p:sldId id="295" r:id="rId7"/>
    <p:sldId id="281" r:id="rId8"/>
    <p:sldId id="283" r:id="rId9"/>
    <p:sldId id="296" r:id="rId10"/>
    <p:sldId id="297" r:id="rId11"/>
    <p:sldId id="286" r:id="rId12"/>
    <p:sldId id="287" r:id="rId13"/>
    <p:sldId id="289" r:id="rId14"/>
    <p:sldId id="292" r:id="rId15"/>
    <p:sldId id="298" r:id="rId16"/>
    <p:sldId id="293" r:id="rId17"/>
    <p:sldId id="29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7404622F-9CC6-4315-80C6-049FA68473FE}">
          <p14:sldIdLst>
            <p14:sldId id="256"/>
            <p14:sldId id="257"/>
            <p14:sldId id="259"/>
          </p14:sldIdLst>
        </p14:section>
        <p14:section name="Section sans titre" id="{F5DC587A-57F2-4038-8139-F2E7AED8C65E}">
          <p14:sldIdLst>
            <p14:sldId id="280"/>
            <p14:sldId id="260"/>
            <p14:sldId id="295"/>
            <p14:sldId id="281"/>
            <p14:sldId id="283"/>
            <p14:sldId id="296"/>
            <p14:sldId id="297"/>
            <p14:sldId id="286"/>
            <p14:sldId id="287"/>
            <p14:sldId id="289"/>
            <p14:sldId id="292"/>
            <p14:sldId id="298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CC"/>
    <a:srgbClr val="0066FF"/>
    <a:srgbClr val="0033CC"/>
    <a:srgbClr val="184EFC"/>
    <a:srgbClr val="318EE3"/>
    <a:srgbClr val="732727"/>
    <a:srgbClr val="99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533" autoAdjust="0"/>
  </p:normalViewPr>
  <p:slideViewPr>
    <p:cSldViewPr>
      <p:cViewPr varScale="1">
        <p:scale>
          <a:sx n="76" d="100"/>
          <a:sy n="76" d="100"/>
        </p:scale>
        <p:origin x="12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99D55-CC1D-4A10-83FA-B757BB451B33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194D1-F8F9-4682-9629-28A245F6B4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82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530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26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9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2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5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24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9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4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94D1-F8F9-4682-9629-28A245F6B48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1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309A6D-C09C-4548-B29A-6CF363A7E532}" type="datetimeFigureOut">
              <a:rPr lang="fr-FR" smtClean="0"/>
              <a:t>17/05/2017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0519" y="73409"/>
            <a:ext cx="7230954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fr-FR" sz="1600" b="1" dirty="0">
                <a:solidFill>
                  <a:srgbClr val="000066"/>
                </a:solidFill>
                <a:latin typeface="Palatino Linotype (Corps)MS (En-têtes)"/>
              </a:rPr>
              <a:t>Ministère de l’Enseignement Supérieur </a:t>
            </a:r>
            <a:br>
              <a:rPr lang="fr-FR" sz="1600" b="1" dirty="0">
                <a:solidFill>
                  <a:srgbClr val="000066"/>
                </a:solidFill>
                <a:latin typeface="Palatino Linotype (Corps)MS (En-têtes)"/>
              </a:rPr>
            </a:br>
            <a:r>
              <a:rPr lang="fr-FR" sz="1600" b="1" dirty="0">
                <a:solidFill>
                  <a:srgbClr val="000066"/>
                </a:solidFill>
                <a:latin typeface="Palatino Linotype (Corps)MS (En-têtes)"/>
              </a:rPr>
              <a:t>et de la Recherche </a:t>
            </a:r>
            <a:r>
              <a:rPr lang="fr-FR" sz="1600" b="1" dirty="0" smtClean="0">
                <a:solidFill>
                  <a:srgbClr val="000066"/>
                </a:solidFill>
                <a:latin typeface="Palatino Linotype (Corps)MS (En-têtes)"/>
              </a:rPr>
              <a:t>Scientifique</a:t>
            </a:r>
            <a:br>
              <a:rPr lang="fr-FR" sz="1600" b="1" dirty="0" smtClean="0">
                <a:solidFill>
                  <a:srgbClr val="000066"/>
                </a:solidFill>
                <a:latin typeface="Palatino Linotype (Corps)MS (En-têtes)"/>
              </a:rPr>
            </a:br>
            <a:r>
              <a:rPr lang="fr-FR" sz="1600" b="1" dirty="0" smtClean="0">
                <a:solidFill>
                  <a:srgbClr val="000066"/>
                </a:solidFill>
                <a:latin typeface="Palatino Linotype (Corps)MS (En-têtes)"/>
              </a:rPr>
              <a:t>Université </a:t>
            </a:r>
            <a:r>
              <a:rPr lang="fr-FR" sz="1600" b="1" dirty="0">
                <a:solidFill>
                  <a:srgbClr val="000066"/>
                </a:solidFill>
                <a:latin typeface="Palatino Linotype (Corps)MS (En-têtes)"/>
              </a:rPr>
              <a:t>de La </a:t>
            </a:r>
            <a:r>
              <a:rPr lang="fr-FR" sz="1600" b="1" dirty="0" err="1">
                <a:solidFill>
                  <a:srgbClr val="000066"/>
                </a:solidFill>
                <a:latin typeface="Palatino Linotype (Corps)MS (En-têtes)"/>
              </a:rPr>
              <a:t>Manouba</a:t>
            </a:r>
            <a:endParaRPr lang="fr-FR" sz="1600" b="1" dirty="0">
              <a:solidFill>
                <a:srgbClr val="000066"/>
              </a:solidFill>
              <a:latin typeface="Palatino Linotype (Corps)MS (En-têtes)"/>
            </a:endParaRP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fr-FR" b="1" dirty="0">
                <a:solidFill>
                  <a:srgbClr val="000066"/>
                </a:solidFill>
                <a:latin typeface="Palatino Linotype (Corps)MS (En-têtes)"/>
              </a:rPr>
              <a:t>École Nationale des Sciences de l’Informatique</a:t>
            </a:r>
          </a:p>
          <a:p>
            <a:pPr algn="ctr"/>
            <a:r>
              <a:rPr lang="fr-FR" dirty="0" smtClean="0"/>
              <a:t>			       </a:t>
            </a:r>
            <a:endParaRPr lang="fr-FR" dirty="0"/>
          </a:p>
        </p:txBody>
      </p:sp>
      <p:pic>
        <p:nvPicPr>
          <p:cNvPr id="1026" name="Picture 2" descr="C:\Users\HP\Desktop\cropped-Logo-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38" y="1505266"/>
            <a:ext cx="1008112" cy="12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02454" y="3196786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rgbClr val="000066"/>
                </a:solidFill>
                <a:latin typeface="Palatino Linotype (Corps)MS (En-têtes)"/>
                <a:ea typeface="Malgun Gothic" panose="020B0503020000020004" pitchFamily="34" charset="-127"/>
              </a:rPr>
              <a:t>Gestion de la presse aux bords</a:t>
            </a:r>
          </a:p>
          <a:p>
            <a:pPr algn="ctr"/>
            <a:r>
              <a:rPr lang="fr-FR" sz="3000" b="1" dirty="0" smtClean="0">
                <a:solidFill>
                  <a:srgbClr val="000066"/>
                </a:solidFill>
                <a:latin typeface="Palatino Linotype (Corps)MS (En-têtes)"/>
                <a:ea typeface="Malgun Gothic" panose="020B0503020000020004" pitchFamily="34" charset="-127"/>
              </a:rPr>
              <a:t> des avions</a:t>
            </a:r>
            <a:endParaRPr lang="fr-FR" sz="3000" b="1" dirty="0">
              <a:solidFill>
                <a:srgbClr val="000066"/>
              </a:solidFill>
              <a:latin typeface="Palatino Linotype (Corps)MS (En-têtes)"/>
              <a:ea typeface="Malgun Gothic" panose="020B0503020000020004" pitchFamily="34" charset="-127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827584" y="3212976"/>
            <a:ext cx="7416824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27582" y="4212449"/>
            <a:ext cx="7416824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3"/>
          <p:cNvSpPr txBox="1"/>
          <p:nvPr/>
        </p:nvSpPr>
        <p:spPr>
          <a:xfrm>
            <a:off x="2853426" y="6506384"/>
            <a:ext cx="336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Année universitaire 2016/2017</a:t>
            </a:r>
            <a:endParaRPr lang="fr-FR" dirty="0" smtClean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92278" y="4458223"/>
            <a:ext cx="44918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Réalisé par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:	</a:t>
            </a:r>
            <a:r>
              <a:rPr lang="fr-FR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Rihab GORSANE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	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  	 Mohamed Ali JAZIRI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8773" y="2773536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Projet de développement et de conception: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1576937" y="5188073"/>
            <a:ext cx="448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Encadré pa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:	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Mr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Bechir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RADDAOUI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pPr algn="r"/>
            <a:endParaRPr lang="fr-FR" dirty="0" smtClean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50" y="5633601"/>
            <a:ext cx="2548296" cy="6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2. Analyse et spécification (3/3)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24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Besoins non fonctionnels:</a:t>
            </a:r>
          </a:p>
          <a:p>
            <a:pPr marL="0" indent="0">
              <a:buNone/>
            </a:pPr>
            <a:r>
              <a:rPr lang="fr-FR" dirty="0">
                <a:latin typeface="Palatino Linotype (Corps)Gothic (En-têtes)"/>
              </a:rPr>
              <a:t>	</a:t>
            </a:r>
            <a:r>
              <a:rPr lang="fr-FR" dirty="0" smtClean="0">
                <a:latin typeface="Palatino Linotype (Corps)Gothic (En-têtes)"/>
              </a:rPr>
              <a:t>	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   Efficacité</a:t>
            </a: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   Fiabilité</a:t>
            </a: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	   Ergonomie</a:t>
            </a: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	   Maintenabilité</a:t>
            </a:r>
          </a:p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	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   Accès multilingue</a:t>
            </a: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stomShape 12"/>
          <p:cNvSpPr/>
          <p:nvPr/>
        </p:nvSpPr>
        <p:spPr>
          <a:xfrm rot="3635400">
            <a:off x="623973" y="1458948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stomShape 13"/>
          <p:cNvSpPr/>
          <p:nvPr/>
        </p:nvSpPr>
        <p:spPr>
          <a:xfrm rot="3635400" flipH="1">
            <a:off x="529559" y="1649509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8102255" y="6281774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  <a:r>
              <a:rPr lang="fr-FR" dirty="0" smtClean="0"/>
              <a:t>/15</a:t>
            </a:r>
            <a:endParaRPr lang="fr-FR" dirty="0"/>
          </a:p>
        </p:txBody>
      </p:sp>
      <p:sp>
        <p:nvSpPr>
          <p:cNvPr id="27" name="CustomShape 12"/>
          <p:cNvSpPr/>
          <p:nvPr/>
        </p:nvSpPr>
        <p:spPr>
          <a:xfrm rot="3635400">
            <a:off x="1365889" y="2153166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ustomShape 12"/>
          <p:cNvSpPr/>
          <p:nvPr/>
        </p:nvSpPr>
        <p:spPr>
          <a:xfrm rot="3635400">
            <a:off x="1365888" y="4160927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CustomShape 12"/>
          <p:cNvSpPr/>
          <p:nvPr/>
        </p:nvSpPr>
        <p:spPr>
          <a:xfrm rot="3635400">
            <a:off x="1365887" y="4797549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CustomShape 12"/>
          <p:cNvSpPr/>
          <p:nvPr/>
        </p:nvSpPr>
        <p:spPr>
          <a:xfrm rot="3635400">
            <a:off x="1365889" y="3524304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ustomShape 12"/>
          <p:cNvSpPr/>
          <p:nvPr/>
        </p:nvSpPr>
        <p:spPr>
          <a:xfrm rot="3635400">
            <a:off x="1365889" y="2899089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9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3. Conception (1/3) 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682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Conception générale:</a:t>
            </a: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stomShape 12"/>
          <p:cNvSpPr/>
          <p:nvPr/>
        </p:nvSpPr>
        <p:spPr>
          <a:xfrm rot="3635400">
            <a:off x="623973" y="1458948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stomShape 13"/>
          <p:cNvSpPr/>
          <p:nvPr/>
        </p:nvSpPr>
        <p:spPr>
          <a:xfrm rot="3635400" flipH="1">
            <a:off x="529559" y="1649509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03703" y="5050641"/>
            <a:ext cx="26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3" y="1940868"/>
            <a:ext cx="7713823" cy="4381500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8028384" y="6281774"/>
            <a:ext cx="793951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10/15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2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9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3. Conception (2/3) 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682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</a:t>
            </a:r>
            <a:r>
              <a:rPr lang="fr-FR" dirty="0" smtClean="0">
                <a:solidFill>
                  <a:srgbClr val="000066"/>
                </a:solidFill>
                <a:latin typeface="Palatino Linotype (Corps)Gothic (En-têtes)"/>
              </a:rPr>
              <a:t>Architecture physique:</a:t>
            </a: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dirty="0">
                <a:latin typeface="Palatino Linotype (Corps)Gothic (En-têtes)"/>
              </a:rPr>
              <a:t> </a:t>
            </a:r>
            <a:r>
              <a:rPr lang="fr-FR" dirty="0" smtClean="0">
                <a:latin typeface="Palatino Linotype (Corps)Gothic (En-têtes)"/>
              </a:rPr>
              <a:t>   </a:t>
            </a:r>
            <a:r>
              <a:rPr lang="fr-FR" dirty="0" smtClean="0">
                <a:solidFill>
                  <a:srgbClr val="000066"/>
                </a:solidFill>
                <a:latin typeface="Palatino Linotype (Corps)Gothic (En-têtes)"/>
              </a:rPr>
              <a:t>Architecture logique:</a:t>
            </a: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stomShape 12"/>
          <p:cNvSpPr/>
          <p:nvPr/>
        </p:nvSpPr>
        <p:spPr>
          <a:xfrm rot="3635400">
            <a:off x="582313" y="1448499"/>
            <a:ext cx="356849" cy="306657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03703" y="5050641"/>
            <a:ext cx="26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956376" y="6281774"/>
            <a:ext cx="865959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11/15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32551"/>
            <a:ext cx="4824536" cy="2138536"/>
          </a:xfrm>
          <a:prstGeom prst="rect">
            <a:avLst/>
          </a:prstGeom>
        </p:spPr>
      </p:pic>
      <p:sp>
        <p:nvSpPr>
          <p:cNvPr id="11" name="CustomShape 12"/>
          <p:cNvSpPr/>
          <p:nvPr/>
        </p:nvSpPr>
        <p:spPr>
          <a:xfrm rot="3635400">
            <a:off x="582313" y="4101789"/>
            <a:ext cx="356849" cy="306657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462869"/>
            <a:ext cx="5732585" cy="23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9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3. Conception (3/3) 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180104"/>
            <a:ext cx="8229600" cy="49574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Conception détaillée:</a:t>
            </a:r>
          </a:p>
          <a:p>
            <a:pPr marL="0" indent="0">
              <a:buNone/>
            </a:pPr>
            <a:r>
              <a:rPr lang="fr-FR" dirty="0">
                <a:solidFill>
                  <a:srgbClr val="000066"/>
                </a:solidFill>
                <a:latin typeface="Palatino Linotype (Corps)Gothic (En-têtes)"/>
              </a:rPr>
              <a:t> </a:t>
            </a:r>
            <a:r>
              <a:rPr lang="fr-FR" dirty="0" smtClean="0">
                <a:solidFill>
                  <a:srgbClr val="000066"/>
                </a:solidFill>
                <a:latin typeface="Palatino Linotype (Corps)Gothic (En-têtes)"/>
              </a:rPr>
              <a:t>        Conception de la base de donnée:</a:t>
            </a: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stomShape 12"/>
          <p:cNvSpPr/>
          <p:nvPr/>
        </p:nvSpPr>
        <p:spPr>
          <a:xfrm rot="3635400">
            <a:off x="648535" y="1287463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stomShape 13"/>
          <p:cNvSpPr/>
          <p:nvPr/>
        </p:nvSpPr>
        <p:spPr>
          <a:xfrm rot="3635400" flipH="1">
            <a:off x="529560" y="1462763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03703" y="5050641"/>
            <a:ext cx="26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sp>
        <p:nvSpPr>
          <p:cNvPr id="10" name="CustomShape 12"/>
          <p:cNvSpPr/>
          <p:nvPr/>
        </p:nvSpPr>
        <p:spPr>
          <a:xfrm rot="3635400">
            <a:off x="1012794" y="1766990"/>
            <a:ext cx="288570" cy="26338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89040"/>
            <a:ext cx="8626105" cy="4768960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8028384" y="6248316"/>
            <a:ext cx="793951" cy="465506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12/15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9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9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4. Réalisation (1/2) 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0879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000066"/>
                </a:solidFill>
                <a:latin typeface="Palatino Linotype (Corps)Gothic (En-têtes)"/>
              </a:rPr>
              <a:t>   Outils de développement:               Technologies:</a:t>
            </a: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9883742" y="9789553"/>
            <a:ext cx="1199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sp>
        <p:nvSpPr>
          <p:cNvPr id="10" name="CustomShape 12"/>
          <p:cNvSpPr/>
          <p:nvPr/>
        </p:nvSpPr>
        <p:spPr>
          <a:xfrm rot="3635400">
            <a:off x="519268" y="1793153"/>
            <a:ext cx="288570" cy="26338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8028384" y="6281774"/>
            <a:ext cx="793951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13/15</a:t>
            </a:r>
            <a:endParaRPr lang="fr-FR" dirty="0"/>
          </a:p>
        </p:txBody>
      </p:sp>
      <p:sp>
        <p:nvSpPr>
          <p:cNvPr id="11" name="CustomShape 12"/>
          <p:cNvSpPr/>
          <p:nvPr/>
        </p:nvSpPr>
        <p:spPr>
          <a:xfrm rot="3635400">
            <a:off x="5182841" y="1793152"/>
            <a:ext cx="288570" cy="26338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7" y="2447684"/>
            <a:ext cx="2497460" cy="15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2" y="4564477"/>
            <a:ext cx="3347864" cy="1028686"/>
          </a:xfrm>
          <a:prstGeom prst="rect">
            <a:avLst/>
          </a:prstGeom>
        </p:spPr>
      </p:pic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72" y="2541671"/>
            <a:ext cx="1956291" cy="13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c#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76" y="2905336"/>
            <a:ext cx="1659141" cy="16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entity framework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53" y="4842832"/>
            <a:ext cx="3387819" cy="12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2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9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4. Réalisation (2/2) 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0879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000066"/>
                </a:solidFill>
                <a:latin typeface="Palatino Linotype (Corps)Gothic (En-têtes)"/>
              </a:rPr>
              <a:t>  </a:t>
            </a: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9883742" y="9789553"/>
            <a:ext cx="1199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956376" y="6281774"/>
            <a:ext cx="865959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14/15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3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93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Conclusion et perspectives (1/1) 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00034"/>
            <a:ext cx="8229600" cy="5457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Travail réalisé:</a:t>
            </a:r>
          </a:p>
          <a:p>
            <a:pPr marL="0" indent="0">
              <a:buNone/>
            </a:pPr>
            <a:r>
              <a:rPr lang="fr-FR" sz="2800" dirty="0">
                <a:latin typeface="Palatino Linotype (Corps)Gothic (En-têtes)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Gérer les paramètres de la compagnie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Palatino Linotype (Corps)Gothic (En-têtes)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Générer les bons de commande à partir de la table de        	dotation</a:t>
            </a:r>
            <a:r>
              <a:rPr lang="fr-FR" sz="2800" dirty="0" smtClean="0">
                <a:solidFill>
                  <a:schemeClr val="tx1"/>
                </a:solidFill>
                <a:latin typeface="Palatino Linotype (Corps)Gothic (En-têtes)"/>
              </a:rPr>
              <a:t>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tx1"/>
                </a:solidFill>
                <a:latin typeface="Palatino Linotype (Corps)Gothic (En-têtes)"/>
              </a:rPr>
              <a:t>	</a:t>
            </a:r>
            <a:r>
              <a:rPr lang="fr-FR" sz="2000" dirty="0">
                <a:solidFill>
                  <a:schemeClr val="tx1"/>
                </a:solidFill>
                <a:latin typeface="Palatino Linotype (Corps)Gothic (En-têtes)"/>
              </a:rPr>
              <a:t>Retourner des 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informations utiles </a:t>
            </a:r>
            <a:r>
              <a:rPr lang="fr-FR" sz="2000" dirty="0">
                <a:solidFill>
                  <a:schemeClr val="tx1"/>
                </a:solidFill>
                <a:latin typeface="Palatino Linotype (Corps)Gothic (En-têtes)"/>
              </a:rPr>
              <a:t>de la part du personnel 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	navigant commercial</a:t>
            </a:r>
          </a:p>
          <a:p>
            <a:pPr marL="0" indent="0">
              <a:buNone/>
            </a:pPr>
            <a:endParaRPr lang="fr-FR" sz="20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Palatino Linotype (Corps)Gothic (En-têtes)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    </a:t>
            </a:r>
            <a:r>
              <a:rPr lang="fr-FR" dirty="0" smtClean="0">
                <a:latin typeface="Palatino Linotype (Corps)Gothic (En-têtes)"/>
              </a:rPr>
              <a:t>Perspectives:</a:t>
            </a:r>
          </a:p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Automatisation </a:t>
            </a:r>
            <a:r>
              <a:rPr lang="fr-FR" sz="2000" dirty="0">
                <a:solidFill>
                  <a:schemeClr val="tx1"/>
                </a:solidFill>
                <a:latin typeface="Palatino Linotype (Corps)Gothic (En-têtes)"/>
              </a:rPr>
              <a:t>de l’attribution des données de la table de dotation moyennant des algorithmes 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prédéfinis.</a:t>
            </a:r>
            <a:endParaRPr lang="fr-FR" sz="20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Palatino Linotype (Corps)Gothic (En-têtes)"/>
              </a:rPr>
              <a:t>	Visualisation des données 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fournies </a:t>
            </a:r>
            <a:r>
              <a:rPr lang="fr-FR" sz="2000" dirty="0">
                <a:solidFill>
                  <a:schemeClr val="tx1"/>
                </a:solidFill>
                <a:latin typeface="Palatino Linotype (Corps)Gothic (En-têtes)"/>
              </a:rPr>
              <a:t>pour mieux interpréter </a:t>
            </a:r>
            <a:r>
              <a:rPr lang="fr-FR" sz="2000" dirty="0" smtClean="0">
                <a:solidFill>
                  <a:schemeClr val="tx1"/>
                </a:solidFill>
                <a:latin typeface="Palatino Linotype (Corps)Gothic (En-têtes)"/>
              </a:rPr>
              <a:t>l’historique des commandes envoyées.</a:t>
            </a:r>
            <a:endParaRPr lang="fr-FR" sz="20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66"/>
                </a:solidFill>
                <a:latin typeface="Palatino Linotype (Corps)Gothic (En-têtes)"/>
              </a:rPr>
              <a:t>	</a:t>
            </a:r>
            <a:r>
              <a:rPr lang="fr-FR" dirty="0" smtClean="0">
                <a:solidFill>
                  <a:srgbClr val="000066"/>
                </a:solidFill>
                <a:latin typeface="Palatino Linotype (Corps)Gothic (En-têtes)"/>
              </a:rPr>
              <a:t>        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stomShape 12"/>
          <p:cNvSpPr/>
          <p:nvPr/>
        </p:nvSpPr>
        <p:spPr>
          <a:xfrm rot="3635400">
            <a:off x="593414" y="4247690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stomShape 13"/>
          <p:cNvSpPr/>
          <p:nvPr/>
        </p:nvSpPr>
        <p:spPr>
          <a:xfrm rot="3635400" flipH="1">
            <a:off x="573962" y="4434079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883742" y="9789553"/>
            <a:ext cx="1199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8028384" y="6309320"/>
            <a:ext cx="793951" cy="404502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15/15</a:t>
            </a:r>
            <a:endParaRPr lang="fr-FR" dirty="0"/>
          </a:p>
        </p:txBody>
      </p:sp>
      <p:sp>
        <p:nvSpPr>
          <p:cNvPr id="16" name="CustomShape 12"/>
          <p:cNvSpPr/>
          <p:nvPr/>
        </p:nvSpPr>
        <p:spPr>
          <a:xfrm rot="3635400">
            <a:off x="1135005" y="2055679"/>
            <a:ext cx="302681" cy="23944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CustomShape 12"/>
          <p:cNvSpPr/>
          <p:nvPr/>
        </p:nvSpPr>
        <p:spPr>
          <a:xfrm rot="3635400">
            <a:off x="1141984" y="2573021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ustomShape 12"/>
          <p:cNvSpPr/>
          <p:nvPr/>
        </p:nvSpPr>
        <p:spPr>
          <a:xfrm rot="3635400">
            <a:off x="1141985" y="3319566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ustomShape 13"/>
          <p:cNvSpPr/>
          <p:nvPr/>
        </p:nvSpPr>
        <p:spPr>
          <a:xfrm rot="3635400" flipH="1">
            <a:off x="573962" y="1575755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CustomShape 12"/>
          <p:cNvSpPr/>
          <p:nvPr/>
        </p:nvSpPr>
        <p:spPr>
          <a:xfrm rot="3635400">
            <a:off x="593414" y="1365268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ustomShape 12"/>
          <p:cNvSpPr/>
          <p:nvPr/>
        </p:nvSpPr>
        <p:spPr>
          <a:xfrm rot="3635400">
            <a:off x="1135002" y="4869647"/>
            <a:ext cx="302681" cy="23944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ustomShape 12"/>
          <p:cNvSpPr/>
          <p:nvPr/>
        </p:nvSpPr>
        <p:spPr>
          <a:xfrm rot="3635400">
            <a:off x="1141983" y="5573470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79657"/>
          </a:xfrm>
        </p:spPr>
        <p:txBody>
          <a:bodyPr/>
          <a:lstStyle/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66"/>
                </a:solidFill>
                <a:latin typeface="Palatino Linotype (Corps)Gothic (En-têtes)"/>
              </a:rPr>
              <a:t>	</a:t>
            </a:r>
            <a:r>
              <a:rPr lang="fr-FR" dirty="0" smtClean="0">
                <a:solidFill>
                  <a:srgbClr val="000066"/>
                </a:solidFill>
                <a:latin typeface="Palatino Linotype (Corps)Gothic (En-têtes)"/>
              </a:rPr>
              <a:t>        </a:t>
            </a:r>
          </a:p>
          <a:p>
            <a:pPr marL="0" indent="0">
              <a:buNone/>
            </a:pPr>
            <a:endParaRPr lang="fr-FR" dirty="0">
              <a:solidFill>
                <a:srgbClr val="000066"/>
              </a:solidFill>
              <a:latin typeface="Palatino Linotype (Corps)Gothic (En-têtes)"/>
            </a:endParaRPr>
          </a:p>
          <a:p>
            <a:pPr marL="0" indent="0" algn="ctr">
              <a:buNone/>
            </a:pPr>
            <a:endParaRPr lang="fr-FR" dirty="0">
              <a:solidFill>
                <a:srgbClr val="000066"/>
              </a:solidFill>
              <a:latin typeface="Palatino Linotype (Corps)Gothic (En-têtes)"/>
            </a:endParaRPr>
          </a:p>
          <a:p>
            <a:pPr marL="0" indent="0" algn="ctr">
              <a:buNone/>
            </a:pPr>
            <a:r>
              <a:rPr lang="fr-FR" sz="4400" dirty="0" smtClean="0">
                <a:solidFill>
                  <a:srgbClr val="000066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dobe Garamond Pro Bold" pitchFamily="18" charset="0"/>
              </a:rPr>
              <a:t>Merci </a:t>
            </a:r>
            <a:r>
              <a:rPr lang="fr-FR" sz="4400" dirty="0">
                <a:solidFill>
                  <a:srgbClr val="000066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dobe Garamond Pro Bold" pitchFamily="18" charset="0"/>
              </a:rPr>
              <a:t>de votre attention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611560" y="1988840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9883742" y="9789553"/>
            <a:ext cx="1199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693912" y="400506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0"/>
          <p:cNvSpPr/>
          <p:nvPr/>
        </p:nvSpPr>
        <p:spPr>
          <a:xfrm>
            <a:off x="3414003" y="2161176"/>
            <a:ext cx="2486160" cy="50184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Introduction</a:t>
            </a:r>
            <a:endParaRPr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Line 11"/>
          <p:cNvSpPr/>
          <p:nvPr/>
        </p:nvSpPr>
        <p:spPr>
          <a:xfrm flipV="1">
            <a:off x="2012883" y="2663016"/>
            <a:ext cx="5648439" cy="5660"/>
          </a:xfrm>
          <a:prstGeom prst="line">
            <a:avLst/>
          </a:prstGeom>
          <a:ln w="25560" cap="rnd">
            <a:solidFill>
              <a:srgbClr val="5F5F5F"/>
            </a:solidFill>
            <a:custDash>
              <a:ds d="71000" sp="71000"/>
            </a:custDash>
            <a:round/>
            <a:tailEnd type="triangle" w="med" len="med"/>
          </a:ln>
        </p:spPr>
        <p:txBody>
          <a:bodyPr/>
          <a:lstStyle/>
          <a:p>
            <a:endParaRPr lang="fr-FR" sz="2000"/>
          </a:p>
        </p:txBody>
      </p:sp>
      <p:sp>
        <p:nvSpPr>
          <p:cNvPr id="6" name="CustomShape 12"/>
          <p:cNvSpPr/>
          <p:nvPr/>
        </p:nvSpPr>
        <p:spPr>
          <a:xfrm rot="3635400">
            <a:off x="1662181" y="2512787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stomShape 13"/>
          <p:cNvSpPr/>
          <p:nvPr/>
        </p:nvSpPr>
        <p:spPr>
          <a:xfrm rot="3635400" flipH="1">
            <a:off x="1521483" y="2661216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CustomShape 14"/>
          <p:cNvSpPr/>
          <p:nvPr/>
        </p:nvSpPr>
        <p:spPr>
          <a:xfrm>
            <a:off x="3632163" y="3388756"/>
            <a:ext cx="2049480" cy="50112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2. Analyse et spécification</a:t>
            </a:r>
            <a:endParaRPr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15"/>
          <p:cNvSpPr/>
          <p:nvPr/>
        </p:nvSpPr>
        <p:spPr>
          <a:xfrm>
            <a:off x="2012883" y="3248016"/>
            <a:ext cx="5648440" cy="140"/>
          </a:xfrm>
          <a:prstGeom prst="line">
            <a:avLst/>
          </a:prstGeom>
          <a:ln w="25560" cap="rnd">
            <a:solidFill>
              <a:srgbClr val="5F5F5F"/>
            </a:solidFill>
            <a:custDash>
              <a:ds d="71000" sp="71000"/>
            </a:custDash>
            <a:round/>
            <a:tailEnd type="triangle" w="med" len="med"/>
          </a:ln>
        </p:spPr>
        <p:txBody>
          <a:bodyPr/>
          <a:lstStyle/>
          <a:p>
            <a:endParaRPr lang="fr-FR" sz="2000"/>
          </a:p>
        </p:txBody>
      </p:sp>
      <p:sp>
        <p:nvSpPr>
          <p:cNvPr id="10" name="CustomShape 16"/>
          <p:cNvSpPr/>
          <p:nvPr/>
        </p:nvSpPr>
        <p:spPr>
          <a:xfrm rot="3637800">
            <a:off x="1664043" y="3058296"/>
            <a:ext cx="289080" cy="247680"/>
          </a:xfrm>
          <a:prstGeom prst="rtTriangle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stomShape 17"/>
          <p:cNvSpPr/>
          <p:nvPr/>
        </p:nvSpPr>
        <p:spPr>
          <a:xfrm rot="3637800" flipH="1">
            <a:off x="1521123" y="3311016"/>
            <a:ext cx="28908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/>
          </a:p>
        </p:txBody>
      </p:sp>
      <p:sp>
        <p:nvSpPr>
          <p:cNvPr id="12" name="CustomShape 18"/>
          <p:cNvSpPr/>
          <p:nvPr/>
        </p:nvSpPr>
        <p:spPr>
          <a:xfrm>
            <a:off x="3735843" y="4040124"/>
            <a:ext cx="1841400" cy="50076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3. Conception</a:t>
            </a:r>
            <a:endParaRPr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Line 19"/>
          <p:cNvSpPr/>
          <p:nvPr/>
        </p:nvSpPr>
        <p:spPr>
          <a:xfrm>
            <a:off x="2012883" y="3885216"/>
            <a:ext cx="5648440" cy="4660"/>
          </a:xfrm>
          <a:prstGeom prst="line">
            <a:avLst/>
          </a:prstGeom>
          <a:ln w="25560" cap="rnd">
            <a:solidFill>
              <a:srgbClr val="5F5F5F"/>
            </a:solidFill>
            <a:custDash>
              <a:ds d="71000" sp="71000"/>
            </a:custDash>
            <a:round/>
            <a:tailEnd type="triangle" w="med" len="med"/>
          </a:ln>
        </p:spPr>
        <p:txBody>
          <a:bodyPr/>
          <a:lstStyle/>
          <a:p>
            <a:endParaRPr lang="fr-FR" sz="2000"/>
          </a:p>
        </p:txBody>
      </p:sp>
      <p:sp>
        <p:nvSpPr>
          <p:cNvPr id="14" name="CustomShape 20"/>
          <p:cNvSpPr/>
          <p:nvPr/>
        </p:nvSpPr>
        <p:spPr>
          <a:xfrm rot="3637800">
            <a:off x="1664043" y="3695496"/>
            <a:ext cx="289080" cy="24768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/>
          </a:p>
        </p:txBody>
      </p:sp>
      <p:sp>
        <p:nvSpPr>
          <p:cNvPr id="15" name="CustomShape 21"/>
          <p:cNvSpPr/>
          <p:nvPr/>
        </p:nvSpPr>
        <p:spPr>
          <a:xfrm rot="3635400" flipH="1">
            <a:off x="1521483" y="3947856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/>
          </a:p>
        </p:txBody>
      </p:sp>
      <p:sp>
        <p:nvSpPr>
          <p:cNvPr id="16" name="CustomShape 22"/>
          <p:cNvSpPr/>
          <p:nvPr/>
        </p:nvSpPr>
        <p:spPr>
          <a:xfrm>
            <a:off x="3753843" y="4684900"/>
            <a:ext cx="1806120" cy="50076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4. Réalisation</a:t>
            </a:r>
            <a:endParaRPr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Line 23"/>
          <p:cNvSpPr/>
          <p:nvPr/>
        </p:nvSpPr>
        <p:spPr>
          <a:xfrm flipV="1">
            <a:off x="2012883" y="4515576"/>
            <a:ext cx="5648440" cy="0"/>
          </a:xfrm>
          <a:prstGeom prst="line">
            <a:avLst/>
          </a:prstGeom>
          <a:ln w="25560" cap="rnd">
            <a:solidFill>
              <a:srgbClr val="5F5F5F"/>
            </a:solidFill>
            <a:custDash>
              <a:ds d="71000" sp="71000"/>
            </a:custDash>
            <a:round/>
            <a:tailEnd type="triangle" w="med" len="med"/>
          </a:ln>
        </p:spPr>
        <p:txBody>
          <a:bodyPr/>
          <a:lstStyle/>
          <a:p>
            <a:endParaRPr lang="fr-FR" sz="2000"/>
          </a:p>
        </p:txBody>
      </p:sp>
      <p:sp>
        <p:nvSpPr>
          <p:cNvPr id="18" name="CustomShape 24"/>
          <p:cNvSpPr/>
          <p:nvPr/>
        </p:nvSpPr>
        <p:spPr>
          <a:xfrm rot="3635400">
            <a:off x="1664403" y="4325856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/>
          </a:p>
        </p:txBody>
      </p:sp>
      <p:sp>
        <p:nvSpPr>
          <p:cNvPr id="19" name="CustomShape 25"/>
          <p:cNvSpPr/>
          <p:nvPr/>
        </p:nvSpPr>
        <p:spPr>
          <a:xfrm rot="3637800" flipH="1">
            <a:off x="1521123" y="4578576"/>
            <a:ext cx="28908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/>
          </a:p>
        </p:txBody>
      </p:sp>
      <p:sp>
        <p:nvSpPr>
          <p:cNvPr id="20" name="CustomShape 26"/>
          <p:cNvSpPr/>
          <p:nvPr/>
        </p:nvSpPr>
        <p:spPr>
          <a:xfrm>
            <a:off x="2661243" y="5351260"/>
            <a:ext cx="3990600" cy="50112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Conclusion &amp;</a:t>
            </a: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 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perspectives</a:t>
            </a:r>
            <a:endParaRPr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Line 27"/>
          <p:cNvSpPr/>
          <p:nvPr/>
        </p:nvSpPr>
        <p:spPr>
          <a:xfrm>
            <a:off x="2012883" y="5175816"/>
            <a:ext cx="5648440" cy="9844"/>
          </a:xfrm>
          <a:prstGeom prst="line">
            <a:avLst/>
          </a:prstGeom>
          <a:ln w="25560" cap="rnd">
            <a:solidFill>
              <a:srgbClr val="5F5F5F"/>
            </a:solidFill>
            <a:custDash>
              <a:ds d="71000" sp="71000"/>
            </a:custDash>
            <a:round/>
            <a:tailEnd type="triangle" w="med" len="med"/>
          </a:ln>
        </p:spPr>
        <p:txBody>
          <a:bodyPr/>
          <a:lstStyle/>
          <a:p>
            <a:endParaRPr lang="fr-FR" sz="2000"/>
          </a:p>
        </p:txBody>
      </p:sp>
      <p:sp>
        <p:nvSpPr>
          <p:cNvPr id="22" name="CustomShape 28"/>
          <p:cNvSpPr/>
          <p:nvPr/>
        </p:nvSpPr>
        <p:spPr>
          <a:xfrm rot="3637800">
            <a:off x="1664043" y="4986096"/>
            <a:ext cx="289080" cy="24768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/>
          </a:p>
        </p:txBody>
      </p:sp>
      <p:sp>
        <p:nvSpPr>
          <p:cNvPr id="23" name="CustomShape 29"/>
          <p:cNvSpPr/>
          <p:nvPr/>
        </p:nvSpPr>
        <p:spPr>
          <a:xfrm rot="3637800" flipH="1">
            <a:off x="1521123" y="5238456"/>
            <a:ext cx="28908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/>
          </a:p>
        </p:txBody>
      </p:sp>
      <p:sp>
        <p:nvSpPr>
          <p:cNvPr id="24" name="CustomShape 10"/>
          <p:cNvSpPr/>
          <p:nvPr/>
        </p:nvSpPr>
        <p:spPr>
          <a:xfrm>
            <a:off x="1994397" y="2548852"/>
            <a:ext cx="5313907" cy="62388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28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</a:rPr>
              <a:t>1. État de l’art </a:t>
            </a:r>
            <a:endParaRPr lang="fr-FR" sz="2800" b="1" dirty="0">
              <a:solidFill>
                <a:schemeClr val="bg1">
                  <a:lumMod val="50000"/>
                </a:schemeClr>
              </a:solidFill>
              <a:latin typeface="Times New Roman"/>
            </a:endParaRPr>
          </a:p>
        </p:txBody>
      </p:sp>
      <p:sp>
        <p:nvSpPr>
          <p:cNvPr id="25" name="Line 11"/>
          <p:cNvSpPr/>
          <p:nvPr/>
        </p:nvSpPr>
        <p:spPr>
          <a:xfrm>
            <a:off x="2019903" y="5848113"/>
            <a:ext cx="5641419" cy="0"/>
          </a:xfrm>
          <a:prstGeom prst="line">
            <a:avLst/>
          </a:prstGeom>
          <a:ln w="25560" cap="rnd">
            <a:solidFill>
              <a:srgbClr val="5F5F5F"/>
            </a:solidFill>
            <a:custDash>
              <a:ds d="71000" sp="71000"/>
            </a:custDash>
            <a:round/>
            <a:tailEnd type="triangle" w="med" len="med"/>
          </a:ln>
        </p:spPr>
        <p:txBody>
          <a:bodyPr/>
          <a:lstStyle/>
          <a:p>
            <a:endParaRPr lang="fr-FR" sz="2000"/>
          </a:p>
        </p:txBody>
      </p:sp>
      <p:sp>
        <p:nvSpPr>
          <p:cNvPr id="26" name="CustomShape 12"/>
          <p:cNvSpPr/>
          <p:nvPr/>
        </p:nvSpPr>
        <p:spPr>
          <a:xfrm rot="3635400">
            <a:off x="1671424" y="5658753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CustomShape 13"/>
          <p:cNvSpPr/>
          <p:nvPr/>
        </p:nvSpPr>
        <p:spPr>
          <a:xfrm rot="3635400" flipH="1">
            <a:off x="1573716" y="5886277"/>
            <a:ext cx="288720" cy="247680"/>
          </a:xfrm>
          <a:prstGeom prst="rtTriangl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>
              <a:solidFill>
                <a:srgbClr val="000066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755576" y="1340768"/>
            <a:ext cx="7416824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8100392" y="6309320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1/15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fr-FR" sz="4400" dirty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952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0816"/>
          </a:xfrm>
        </p:spPr>
        <p:txBody>
          <a:bodyPr/>
          <a:lstStyle/>
          <a:p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Introduction (1/2)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 Problématique:</a:t>
            </a: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827584" y="1124744"/>
            <a:ext cx="7416824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00392" y="6309320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2/15</a:t>
            </a:r>
            <a:endParaRPr lang="fr-FR" dirty="0"/>
          </a:p>
        </p:txBody>
      </p:sp>
      <p:pic>
        <p:nvPicPr>
          <p:cNvPr id="6" name="Shape 2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2954" y="3702546"/>
            <a:ext cx="1526084" cy="13106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Nuage 2"/>
          <p:cNvSpPr/>
          <p:nvPr/>
        </p:nvSpPr>
        <p:spPr>
          <a:xfrm>
            <a:off x="785121" y="3933056"/>
            <a:ext cx="2304256" cy="1224136"/>
          </a:xfrm>
          <a:prstGeom prst="cloud">
            <a:avLst/>
          </a:prstGeom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0066"/>
                  </a:solidFill>
                </a:ln>
                <a:solidFill>
                  <a:srgbClr val="000066"/>
                </a:solidFill>
              </a:rPr>
              <a:t>Satisfaction des passagers</a:t>
            </a:r>
            <a:endParaRPr lang="fr-FR" dirty="0">
              <a:ln>
                <a:solidFill>
                  <a:srgbClr val="000066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8" name="Nuage 7"/>
          <p:cNvSpPr/>
          <p:nvPr/>
        </p:nvSpPr>
        <p:spPr>
          <a:xfrm>
            <a:off x="3419872" y="5502560"/>
            <a:ext cx="2304256" cy="1224136"/>
          </a:xfrm>
          <a:prstGeom prst="cloud">
            <a:avLst/>
          </a:prstGeom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0066"/>
                  </a:solidFill>
                </a:ln>
                <a:solidFill>
                  <a:srgbClr val="000066"/>
                </a:solidFill>
              </a:rPr>
              <a:t>Gestion de presse à bord</a:t>
            </a:r>
            <a:endParaRPr lang="fr-FR" dirty="0">
              <a:ln>
                <a:solidFill>
                  <a:srgbClr val="000066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9" name="Nuage 8"/>
          <p:cNvSpPr/>
          <p:nvPr/>
        </p:nvSpPr>
        <p:spPr>
          <a:xfrm>
            <a:off x="1621407" y="2263209"/>
            <a:ext cx="2592288" cy="1224136"/>
          </a:xfrm>
          <a:prstGeom prst="cloud">
            <a:avLst/>
          </a:prstGeom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0066"/>
                  </a:solidFill>
                </a:ln>
                <a:solidFill>
                  <a:schemeClr val="tx1"/>
                </a:solidFill>
              </a:rPr>
              <a:t>Progrès de l’informatique</a:t>
            </a:r>
            <a:endParaRPr lang="fr-FR" dirty="0">
              <a:ln>
                <a:solidFill>
                  <a:srgbClr val="000066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Nuage 9"/>
          <p:cNvSpPr/>
          <p:nvPr/>
        </p:nvSpPr>
        <p:spPr>
          <a:xfrm>
            <a:off x="5312562" y="2263209"/>
            <a:ext cx="2304256" cy="1224136"/>
          </a:xfrm>
          <a:prstGeom prst="cloud">
            <a:avLst/>
          </a:prstGeom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0066"/>
                  </a:solidFill>
                </a:ln>
                <a:solidFill>
                  <a:srgbClr val="000066"/>
                </a:solidFill>
              </a:rPr>
              <a:t>Activités aériennes</a:t>
            </a:r>
            <a:endParaRPr lang="fr-FR" dirty="0">
              <a:ln>
                <a:solidFill>
                  <a:srgbClr val="000066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11" name="Nuage 10"/>
          <p:cNvSpPr/>
          <p:nvPr/>
        </p:nvSpPr>
        <p:spPr>
          <a:xfrm>
            <a:off x="5910741" y="3789040"/>
            <a:ext cx="2304256" cy="1224136"/>
          </a:xfrm>
          <a:prstGeom prst="cloud">
            <a:avLst/>
          </a:prstGeom>
          <a:ln>
            <a:solidFill>
              <a:srgbClr val="00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rgbClr val="000066"/>
                  </a:solidFill>
                </a:ln>
                <a:solidFill>
                  <a:srgbClr val="000066"/>
                </a:solidFill>
              </a:rPr>
              <a:t>Concurrence du marché</a:t>
            </a:r>
            <a:endParaRPr lang="fr-FR" dirty="0">
              <a:ln>
                <a:solidFill>
                  <a:srgbClr val="000066"/>
                </a:solidFill>
              </a:ln>
              <a:solidFill>
                <a:srgbClr val="000066"/>
              </a:solidFill>
            </a:endParaRPr>
          </a:p>
        </p:txBody>
      </p:sp>
      <p:sp>
        <p:nvSpPr>
          <p:cNvPr id="14" name="CustomShape 12"/>
          <p:cNvSpPr/>
          <p:nvPr/>
        </p:nvSpPr>
        <p:spPr>
          <a:xfrm rot="3635400">
            <a:off x="640604" y="1620811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ustomShape 13"/>
          <p:cNvSpPr/>
          <p:nvPr/>
        </p:nvSpPr>
        <p:spPr>
          <a:xfrm rot="3635400" flipH="1">
            <a:off x="540964" y="1815388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fr-FR" sz="18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Objectif:</a:t>
            </a: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Notre projet a pour objectif de concevoir et implémenter une application web qui facilite la gestion des articles, génère les bons de commande et offre accès aux différents intervenants de la compagnie aériennes.</a:t>
            </a: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827584" y="1124744"/>
            <a:ext cx="7416824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Introduction (2/2)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100392" y="6309320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3/15</a:t>
            </a:r>
            <a:endParaRPr lang="fr-FR" dirty="0"/>
          </a:p>
        </p:txBody>
      </p:sp>
      <p:sp>
        <p:nvSpPr>
          <p:cNvPr id="8" name="CustomShape 12"/>
          <p:cNvSpPr/>
          <p:nvPr/>
        </p:nvSpPr>
        <p:spPr>
          <a:xfrm rot="3635400">
            <a:off x="573551" y="2011302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ustomShape 13"/>
          <p:cNvSpPr/>
          <p:nvPr/>
        </p:nvSpPr>
        <p:spPr>
          <a:xfrm rot="3635400" flipH="1">
            <a:off x="504455" y="2194369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1. État de l’art (1/3)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1163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Transport aérien:</a:t>
            </a: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8100392" y="6309320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4/15</a:t>
            </a:r>
            <a:endParaRPr lang="fr-FR" dirty="0"/>
          </a:p>
        </p:txBody>
      </p:sp>
      <p:sp>
        <p:nvSpPr>
          <p:cNvPr id="12" name="CustomShape 13"/>
          <p:cNvSpPr/>
          <p:nvPr/>
        </p:nvSpPr>
        <p:spPr>
          <a:xfrm rot="3635400" flipH="1">
            <a:off x="491609" y="1831976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CustomShape 12"/>
          <p:cNvSpPr/>
          <p:nvPr/>
        </p:nvSpPr>
        <p:spPr>
          <a:xfrm rot="3635400">
            <a:off x="533816" y="1645675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8" y="2443325"/>
            <a:ext cx="2547558" cy="2624743"/>
          </a:xfrm>
          <a:prstGeom prst="rect">
            <a:avLst/>
          </a:prstGeom>
        </p:spPr>
      </p:pic>
      <p:sp>
        <p:nvSpPr>
          <p:cNvPr id="16" name="Arrondir un rectangle avec un coin du même côté 15"/>
          <p:cNvSpPr/>
          <p:nvPr/>
        </p:nvSpPr>
        <p:spPr>
          <a:xfrm rot="10800000">
            <a:off x="5652119" y="5009011"/>
            <a:ext cx="2547555" cy="720080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ndir un rectangle avec un coin du même côté 16"/>
          <p:cNvSpPr/>
          <p:nvPr/>
        </p:nvSpPr>
        <p:spPr>
          <a:xfrm rot="10800000">
            <a:off x="1187624" y="5013176"/>
            <a:ext cx="2619562" cy="720080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07" y="2443325"/>
            <a:ext cx="2605499" cy="25698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73096" y="5168996"/>
            <a:ext cx="222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Personnels au sol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738813" y="5169644"/>
            <a:ext cx="255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Personnels Navigant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1. État de l’art (2/3)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1163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Étude de l’existant:</a:t>
            </a: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8100392" y="6309320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  <a:r>
              <a:rPr lang="fr-FR" dirty="0" smtClean="0"/>
              <a:t>/15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99260"/>
            <a:ext cx="5184576" cy="17623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42" y="4437112"/>
            <a:ext cx="6109320" cy="1528763"/>
          </a:xfrm>
          <a:prstGeom prst="rect">
            <a:avLst/>
          </a:prstGeom>
        </p:spPr>
      </p:pic>
      <p:sp>
        <p:nvSpPr>
          <p:cNvPr id="12" name="CustomShape 13"/>
          <p:cNvSpPr/>
          <p:nvPr/>
        </p:nvSpPr>
        <p:spPr>
          <a:xfrm rot="3635400" flipH="1">
            <a:off x="491609" y="1831976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CustomShape 12"/>
          <p:cNvSpPr/>
          <p:nvPr/>
        </p:nvSpPr>
        <p:spPr>
          <a:xfrm rot="3635400">
            <a:off x="533816" y="1645675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1. État de l’art (3/3)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1163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Critiques de l’existant:</a:t>
            </a: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8100392" y="6309320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  <a:r>
              <a:rPr lang="fr-FR" dirty="0" smtClean="0"/>
              <a:t>/15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23" y="5013176"/>
            <a:ext cx="940553" cy="940553"/>
          </a:xfrm>
          <a:prstGeom prst="rect">
            <a:avLst/>
          </a:prstGeom>
        </p:spPr>
      </p:pic>
      <p:sp>
        <p:nvSpPr>
          <p:cNvPr id="16" name="Flèche à angle droit 15"/>
          <p:cNvSpPr/>
          <p:nvPr/>
        </p:nvSpPr>
        <p:spPr>
          <a:xfrm flipH="1">
            <a:off x="1975519" y="5195420"/>
            <a:ext cx="1359767" cy="576064"/>
          </a:xfrm>
          <a:prstGeom prst="bentUpArrow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à angle droit 17"/>
          <p:cNvSpPr/>
          <p:nvPr/>
        </p:nvSpPr>
        <p:spPr>
          <a:xfrm>
            <a:off x="5808713" y="5195420"/>
            <a:ext cx="1215752" cy="576064"/>
          </a:xfrm>
          <a:prstGeom prst="bentUpArrow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514197" y="2403849"/>
            <a:ext cx="2592288" cy="25922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Grandes compagnies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Logiciels privés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Indisponibles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5980347" y="2403849"/>
            <a:ext cx="2552093" cy="26198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Petites et moyennes compagnies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Microsoft Excel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Méthode exhaustive</a:t>
            </a:r>
            <a:endParaRPr lang="fr-FR" dirty="0"/>
          </a:p>
        </p:txBody>
      </p:sp>
      <p:sp>
        <p:nvSpPr>
          <p:cNvPr id="21" name="CustomShape 12"/>
          <p:cNvSpPr/>
          <p:nvPr/>
        </p:nvSpPr>
        <p:spPr>
          <a:xfrm rot="3635400">
            <a:off x="594765" y="1649777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stomShape 13"/>
          <p:cNvSpPr/>
          <p:nvPr/>
        </p:nvSpPr>
        <p:spPr>
          <a:xfrm rot="3635400" flipH="1">
            <a:off x="521561" y="1836166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1668419" y="3066700"/>
            <a:ext cx="283839" cy="4320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e bas 23"/>
          <p:cNvSpPr/>
          <p:nvPr/>
        </p:nvSpPr>
        <p:spPr>
          <a:xfrm>
            <a:off x="7114472" y="4074939"/>
            <a:ext cx="283839" cy="4320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>
            <a:off x="7114473" y="3282724"/>
            <a:ext cx="283839" cy="4320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e bas 25"/>
          <p:cNvSpPr/>
          <p:nvPr/>
        </p:nvSpPr>
        <p:spPr>
          <a:xfrm>
            <a:off x="1668420" y="3894855"/>
            <a:ext cx="283839" cy="43204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2. Analyse et spécification (1/3)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68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Besoins fonctionnels:</a:t>
            </a:r>
          </a:p>
          <a:p>
            <a:pPr marL="0" indent="0">
              <a:buNone/>
            </a:pPr>
            <a:r>
              <a:rPr lang="fr-FR" dirty="0">
                <a:latin typeface="Palatino Linotype (Corps)Gothic (En-têtes)"/>
              </a:rPr>
              <a:t>	</a:t>
            </a:r>
            <a:r>
              <a:rPr lang="fr-FR" dirty="0" smtClean="0">
                <a:latin typeface="Palatino Linotype (Corps)Gothic (En-têtes)"/>
              </a:rPr>
              <a:t>	</a:t>
            </a:r>
          </a:p>
          <a:p>
            <a:pPr marL="0" indent="0">
              <a:buNone/>
            </a:pPr>
            <a:r>
              <a:rPr lang="fr-FR" dirty="0">
                <a:latin typeface="Palatino Linotype (Corps)Gothic (En-têtes)"/>
              </a:rPr>
              <a:t>	 </a:t>
            </a:r>
            <a:r>
              <a:rPr lang="fr-FR" dirty="0" smtClean="0">
                <a:latin typeface="Palatino Linotype (Corps)Gothic (En-têtes)"/>
              </a:rPr>
              <a:t>  </a:t>
            </a: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Créer des comptes </a:t>
            </a: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utilisateurs</a:t>
            </a:r>
            <a:endParaRPr lang="fr-FR" sz="2200" dirty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</a:t>
            </a: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   Gérer </a:t>
            </a: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les paramètres de la compagnie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	   Générer </a:t>
            </a: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les bons de commandes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	   Envoyer </a:t>
            </a: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les commandes aux fournisseurs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  </a:t>
            </a:r>
            <a:endParaRPr lang="fr-FR" sz="2200" dirty="0" smtClean="0">
              <a:solidFill>
                <a:schemeClr val="tx1"/>
              </a:solidFill>
              <a:latin typeface="Palatino Linotype (Corps)Gothic (En-têtes)"/>
            </a:endParaRPr>
          </a:p>
          <a:p>
            <a:pPr marL="0" indent="0">
              <a:buNone/>
            </a:pP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	   Retourner </a:t>
            </a: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des informations utiles sur les articles commandés </a:t>
            </a: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	  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	 </a:t>
            </a:r>
            <a:r>
              <a:rPr lang="fr-FR" sz="2200" dirty="0" smtClean="0">
                <a:solidFill>
                  <a:schemeClr val="tx1"/>
                </a:solidFill>
                <a:latin typeface="Palatino Linotype (Corps)Gothic (En-têtes)"/>
              </a:rPr>
              <a:t>  non </a:t>
            </a:r>
            <a:r>
              <a:rPr lang="fr-FR" sz="2200" dirty="0">
                <a:solidFill>
                  <a:schemeClr val="tx1"/>
                </a:solidFill>
                <a:latin typeface="Palatino Linotype (Corps)Gothic (En-têtes)"/>
              </a:rPr>
              <a:t>vendus</a:t>
            </a:r>
          </a:p>
          <a:p>
            <a:pPr marL="0" indent="0">
              <a:buNone/>
            </a:pPr>
            <a:r>
              <a:rPr lang="fr-FR" dirty="0">
                <a:latin typeface="Palatino Linotype (Corps)Gothic (En-têtes)"/>
              </a:rPr>
              <a:t>	 </a:t>
            </a:r>
            <a:r>
              <a:rPr lang="fr-FR" dirty="0" smtClean="0">
                <a:latin typeface="Palatino Linotype (Corps)Gothic (En-têtes)"/>
              </a:rPr>
              <a:t>  </a:t>
            </a: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stomShape 12"/>
          <p:cNvSpPr/>
          <p:nvPr/>
        </p:nvSpPr>
        <p:spPr>
          <a:xfrm rot="3635400">
            <a:off x="623973" y="1458948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stomShape 13"/>
          <p:cNvSpPr/>
          <p:nvPr/>
        </p:nvSpPr>
        <p:spPr>
          <a:xfrm rot="3635400" flipH="1">
            <a:off x="529559" y="1649509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03703" y="5050641"/>
            <a:ext cx="26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8102255" y="6281774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  <a:r>
              <a:rPr lang="fr-FR" dirty="0" smtClean="0"/>
              <a:t>/15</a:t>
            </a:r>
            <a:endParaRPr lang="fr-FR" dirty="0"/>
          </a:p>
        </p:txBody>
      </p:sp>
      <p:sp>
        <p:nvSpPr>
          <p:cNvPr id="27" name="CustomShape 12"/>
          <p:cNvSpPr/>
          <p:nvPr/>
        </p:nvSpPr>
        <p:spPr>
          <a:xfrm rot="3635400">
            <a:off x="1365892" y="2125828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CustomShape 12"/>
          <p:cNvSpPr/>
          <p:nvPr/>
        </p:nvSpPr>
        <p:spPr>
          <a:xfrm rot="3635400">
            <a:off x="1365890" y="4245710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CustomShape 12"/>
          <p:cNvSpPr/>
          <p:nvPr/>
        </p:nvSpPr>
        <p:spPr>
          <a:xfrm rot="3635400">
            <a:off x="1365889" y="4895443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CustomShape 12"/>
          <p:cNvSpPr/>
          <p:nvPr/>
        </p:nvSpPr>
        <p:spPr>
          <a:xfrm rot="3635400">
            <a:off x="1365891" y="3565547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ustomShape 12"/>
          <p:cNvSpPr/>
          <p:nvPr/>
        </p:nvSpPr>
        <p:spPr>
          <a:xfrm rot="3635400">
            <a:off x="1365890" y="2885383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400" dirty="0" smtClean="0">
                <a:solidFill>
                  <a:srgbClr val="000066"/>
                </a:solidFill>
                <a:latin typeface="Adobe Garamond Pro Bold" pitchFamily="18" charset="0"/>
                <a:ea typeface="+mn-ea"/>
                <a:cs typeface="+mn-cs"/>
              </a:rPr>
              <a:t>2. Analyse et spécification (2/3)</a:t>
            </a:r>
            <a:endParaRPr lang="fr-FR" sz="4400" dirty="0">
              <a:solidFill>
                <a:srgbClr val="000066"/>
              </a:solidFill>
              <a:latin typeface="Adobe Garamond Pro Bold" pitchFamily="18" charset="0"/>
              <a:ea typeface="+mn-ea"/>
              <a:cs typeface="+mn-cs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682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Palatino Linotype (Corps)Gothic (En-têtes)"/>
              </a:rPr>
              <a:t>    Diagramme de cas d’utilisation global:</a:t>
            </a: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 smtClean="0">
              <a:latin typeface="Palatino Linotype (Corps)Gothic (En-têtes)"/>
            </a:endParaRPr>
          </a:p>
          <a:p>
            <a:pPr marL="0" indent="0">
              <a:buNone/>
            </a:pPr>
            <a:endParaRPr lang="fr-FR" dirty="0">
              <a:latin typeface="Palatino Linotype (Corps)Gothic (En-têtes)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539552" y="1124744"/>
            <a:ext cx="7992888" cy="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stomShape 12"/>
          <p:cNvSpPr/>
          <p:nvPr/>
        </p:nvSpPr>
        <p:spPr>
          <a:xfrm rot="3635400">
            <a:off x="623973" y="1458948"/>
            <a:ext cx="288720" cy="24732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solidFill>
              <a:srgbClr val="000066"/>
            </a:solidFill>
          </a:ln>
        </p:spPr>
        <p:txBody>
          <a:bodyPr/>
          <a:lstStyle/>
          <a:p>
            <a:endParaRPr lang="fr-FR" sz="2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ustomShape 13"/>
          <p:cNvSpPr/>
          <p:nvPr/>
        </p:nvSpPr>
        <p:spPr>
          <a:xfrm rot="3635400" flipH="1">
            <a:off x="529559" y="1649509"/>
            <a:ext cx="288720" cy="247680"/>
          </a:xfrm>
          <a:prstGeom prst="rtTriangle">
            <a:avLst/>
          </a:prstGeom>
          <a:solidFill>
            <a:srgbClr val="000066"/>
          </a:solidFill>
        </p:spPr>
        <p:txBody>
          <a:bodyPr/>
          <a:lstStyle/>
          <a:p>
            <a:endParaRPr lang="fr-FR" sz="20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03703" y="5050641"/>
            <a:ext cx="26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Palatino Linotype (Corps)Gothic (En-têtes)"/>
                <a:cs typeface="Times New Roman" panose="02020603050405020304" pitchFamily="18" charset="0"/>
              </a:rPr>
              <a:t>Personnel navigant commercial</a:t>
            </a:r>
            <a:endParaRPr lang="fr-FR" sz="2000" b="1" dirty="0">
              <a:solidFill>
                <a:schemeClr val="bg1"/>
              </a:solidFill>
              <a:latin typeface="Palatino Linotype (Corps)Gothic (En-têtes)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2" y="1824448"/>
            <a:ext cx="7438624" cy="4898082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8102255" y="6281774"/>
            <a:ext cx="720080" cy="432048"/>
          </a:xfrm>
          <a:prstGeom prst="roundRect">
            <a:avLst/>
          </a:prstGeom>
          <a:solidFill>
            <a:srgbClr val="000066"/>
          </a:solidFill>
          <a:ln>
            <a:solidFill>
              <a:srgbClr val="73272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8/15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8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4131</TotalTime>
  <Words>335</Words>
  <Application>Microsoft Office PowerPoint</Application>
  <PresentationFormat>Affichage à l'écran (4:3)</PresentationFormat>
  <Paragraphs>163</Paragraphs>
  <Slides>17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Malgun Gothic</vt:lpstr>
      <vt:lpstr>Adobe Garamond Pro Bold</vt:lpstr>
      <vt:lpstr>Arial</vt:lpstr>
      <vt:lpstr>Arial Rounded MT Bold</vt:lpstr>
      <vt:lpstr>Calibri</vt:lpstr>
      <vt:lpstr>Century Gothic</vt:lpstr>
      <vt:lpstr>Courier New</vt:lpstr>
      <vt:lpstr>Palatino Linotype</vt:lpstr>
      <vt:lpstr>Palatino Linotype (Corps)Gothic (En-têtes)</vt:lpstr>
      <vt:lpstr>Palatino Linotype (Corps)MS (En-têtes)</vt:lpstr>
      <vt:lpstr>Times New Roman</vt:lpstr>
      <vt:lpstr>Exécutif</vt:lpstr>
      <vt:lpstr>Présentation PowerPoint</vt:lpstr>
      <vt:lpstr>Plan</vt:lpstr>
      <vt:lpstr>Introduction (1/2)</vt:lpstr>
      <vt:lpstr>Présentation PowerPoint</vt:lpstr>
      <vt:lpstr>1. État de l’art (1/3)</vt:lpstr>
      <vt:lpstr>1. État de l’art (2/3)</vt:lpstr>
      <vt:lpstr>1. État de l’art (3/3)</vt:lpstr>
      <vt:lpstr>2. Analyse et spécification (1/3)</vt:lpstr>
      <vt:lpstr>2. Analyse et spécification (2/3)</vt:lpstr>
      <vt:lpstr>2. Analyse et spécification (3/3)</vt:lpstr>
      <vt:lpstr>3. Conception (1/3) </vt:lpstr>
      <vt:lpstr>3. Conception (2/3) </vt:lpstr>
      <vt:lpstr>3. Conception (3/3) </vt:lpstr>
      <vt:lpstr>4. Réalisation (1/2) </vt:lpstr>
      <vt:lpstr>4. Réalisation (2/2) </vt:lpstr>
      <vt:lpstr>Conclusion et perspectives (1/1)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Ines Sahnoun</dc:creator>
  <cp:lastModifiedBy>gorsane rihab</cp:lastModifiedBy>
  <cp:revision>73</cp:revision>
  <dcterms:created xsi:type="dcterms:W3CDTF">2017-05-14T15:22:02Z</dcterms:created>
  <dcterms:modified xsi:type="dcterms:W3CDTF">2017-05-17T20:04:59Z</dcterms:modified>
</cp:coreProperties>
</file>