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6" r:id="rId4"/>
    <p:sldId id="260" r:id="rId5"/>
    <p:sldId id="278" r:id="rId6"/>
    <p:sldId id="271" r:id="rId7"/>
    <p:sldId id="267" r:id="rId8"/>
    <p:sldId id="292" r:id="rId9"/>
    <p:sldId id="293" r:id="rId10"/>
    <p:sldId id="294" r:id="rId11"/>
    <p:sldId id="295" r:id="rId12"/>
    <p:sldId id="296" r:id="rId13"/>
    <p:sldId id="297" r:id="rId14"/>
    <p:sldId id="299" r:id="rId15"/>
    <p:sldId id="298" r:id="rId16"/>
    <p:sldId id="300" r:id="rId17"/>
    <p:sldId id="261" r:id="rId18"/>
    <p:sldId id="262" r:id="rId19"/>
    <p:sldId id="263" r:id="rId20"/>
    <p:sldId id="281" r:id="rId21"/>
    <p:sldId id="282" r:id="rId22"/>
    <p:sldId id="279" r:id="rId23"/>
    <p:sldId id="284" r:id="rId24"/>
    <p:sldId id="280" r:id="rId25"/>
    <p:sldId id="283" r:id="rId26"/>
    <p:sldId id="270" r:id="rId27"/>
    <p:sldId id="274" r:id="rId28"/>
    <p:sldId id="285" r:id="rId29"/>
    <p:sldId id="286" r:id="rId30"/>
    <p:sldId id="275" r:id="rId31"/>
    <p:sldId id="287" r:id="rId32"/>
    <p:sldId id="289" r:id="rId33"/>
    <p:sldId id="288" r:id="rId34"/>
    <p:sldId id="273" r:id="rId35"/>
    <p:sldId id="290" r:id="rId36"/>
    <p:sldId id="291"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5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595C11-6805-D021-900D-AA988E675B2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2355104-AF09-A031-4DAE-BC605D9636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9FB555C-B3C4-AF16-4C9C-4AEFDD110F2B}"/>
              </a:ext>
            </a:extLst>
          </p:cNvPr>
          <p:cNvSpPr>
            <a:spLocks noGrp="1"/>
          </p:cNvSpPr>
          <p:nvPr>
            <p:ph type="dt" sz="half" idx="10"/>
          </p:nvPr>
        </p:nvSpPr>
        <p:spPr/>
        <p:txBody>
          <a:bodyPr/>
          <a:lstStyle/>
          <a:p>
            <a:fld id="{EB432E27-E272-48CE-B2D7-DB6EA865FC89}" type="datetimeFigureOut">
              <a:rPr lang="fr-FR" smtClean="0"/>
              <a:t>02/05/2023</a:t>
            </a:fld>
            <a:endParaRPr lang="fr-FR" dirty="0"/>
          </a:p>
        </p:txBody>
      </p:sp>
      <p:sp>
        <p:nvSpPr>
          <p:cNvPr id="5" name="Espace réservé du pied de page 4">
            <a:extLst>
              <a:ext uri="{FF2B5EF4-FFF2-40B4-BE49-F238E27FC236}">
                <a16:creationId xmlns:a16="http://schemas.microsoft.com/office/drawing/2014/main" id="{4DFFCAE0-1FEF-6A0C-515E-DC66F61C4D09}"/>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76429798-1F07-463A-D7F3-BBCBE0118889}"/>
              </a:ext>
            </a:extLst>
          </p:cNvPr>
          <p:cNvSpPr>
            <a:spLocks noGrp="1"/>
          </p:cNvSpPr>
          <p:nvPr>
            <p:ph type="sldNum" sz="quarter" idx="12"/>
          </p:nvPr>
        </p:nvSpPr>
        <p:spPr/>
        <p:txBody>
          <a:bodyPr/>
          <a:lstStyle/>
          <a:p>
            <a:fld id="{5A098962-93C5-4C86-A84F-D6B4A3FD3FCE}" type="slidenum">
              <a:rPr lang="fr-FR" smtClean="0"/>
              <a:t>‹N°›</a:t>
            </a:fld>
            <a:endParaRPr lang="fr-FR" dirty="0"/>
          </a:p>
        </p:txBody>
      </p:sp>
    </p:spTree>
    <p:extLst>
      <p:ext uri="{BB962C8B-B14F-4D97-AF65-F5344CB8AC3E}">
        <p14:creationId xmlns:p14="http://schemas.microsoft.com/office/powerpoint/2010/main" val="4168932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8CF75A-D04D-57AB-6B03-55F81C48F1F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D5EBA96-041D-FF5E-9AA6-5821192BE9D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781183-0BF4-B970-0360-C8FA72717EE6}"/>
              </a:ext>
            </a:extLst>
          </p:cNvPr>
          <p:cNvSpPr>
            <a:spLocks noGrp="1"/>
          </p:cNvSpPr>
          <p:nvPr>
            <p:ph type="dt" sz="half" idx="10"/>
          </p:nvPr>
        </p:nvSpPr>
        <p:spPr/>
        <p:txBody>
          <a:bodyPr/>
          <a:lstStyle/>
          <a:p>
            <a:fld id="{EB432E27-E272-48CE-B2D7-DB6EA865FC89}" type="datetimeFigureOut">
              <a:rPr lang="fr-FR" smtClean="0"/>
              <a:t>02/05/2023</a:t>
            </a:fld>
            <a:endParaRPr lang="fr-FR" dirty="0"/>
          </a:p>
        </p:txBody>
      </p:sp>
      <p:sp>
        <p:nvSpPr>
          <p:cNvPr id="5" name="Espace réservé du pied de page 4">
            <a:extLst>
              <a:ext uri="{FF2B5EF4-FFF2-40B4-BE49-F238E27FC236}">
                <a16:creationId xmlns:a16="http://schemas.microsoft.com/office/drawing/2014/main" id="{F5EE558A-2F08-683E-3B1F-F5FD3D670ECE}"/>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89A8FBDD-D03E-F1DC-D0DD-5DD7B6E1589C}"/>
              </a:ext>
            </a:extLst>
          </p:cNvPr>
          <p:cNvSpPr>
            <a:spLocks noGrp="1"/>
          </p:cNvSpPr>
          <p:nvPr>
            <p:ph type="sldNum" sz="quarter" idx="12"/>
          </p:nvPr>
        </p:nvSpPr>
        <p:spPr/>
        <p:txBody>
          <a:bodyPr/>
          <a:lstStyle/>
          <a:p>
            <a:fld id="{5A098962-93C5-4C86-A84F-D6B4A3FD3FCE}" type="slidenum">
              <a:rPr lang="fr-FR" smtClean="0"/>
              <a:t>‹N°›</a:t>
            </a:fld>
            <a:endParaRPr lang="fr-FR" dirty="0"/>
          </a:p>
        </p:txBody>
      </p:sp>
    </p:spTree>
    <p:extLst>
      <p:ext uri="{BB962C8B-B14F-4D97-AF65-F5344CB8AC3E}">
        <p14:creationId xmlns:p14="http://schemas.microsoft.com/office/powerpoint/2010/main" val="165927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1AA09AD-4A48-7A90-3185-0C9A55AEE45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8AD2FF9-C2B7-50B5-444A-184A12AA309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B2CD03E-0200-2688-1703-A19CB2E20473}"/>
              </a:ext>
            </a:extLst>
          </p:cNvPr>
          <p:cNvSpPr>
            <a:spLocks noGrp="1"/>
          </p:cNvSpPr>
          <p:nvPr>
            <p:ph type="dt" sz="half" idx="10"/>
          </p:nvPr>
        </p:nvSpPr>
        <p:spPr/>
        <p:txBody>
          <a:bodyPr/>
          <a:lstStyle/>
          <a:p>
            <a:fld id="{EB432E27-E272-48CE-B2D7-DB6EA865FC89}" type="datetimeFigureOut">
              <a:rPr lang="fr-FR" smtClean="0"/>
              <a:t>02/05/2023</a:t>
            </a:fld>
            <a:endParaRPr lang="fr-FR" dirty="0"/>
          </a:p>
        </p:txBody>
      </p:sp>
      <p:sp>
        <p:nvSpPr>
          <p:cNvPr id="5" name="Espace réservé du pied de page 4">
            <a:extLst>
              <a:ext uri="{FF2B5EF4-FFF2-40B4-BE49-F238E27FC236}">
                <a16:creationId xmlns:a16="http://schemas.microsoft.com/office/drawing/2014/main" id="{53E2F61E-DDFA-DA11-DB7E-A2044430B6C1}"/>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830D9522-5687-CDA1-EF71-44411DD2D97B}"/>
              </a:ext>
            </a:extLst>
          </p:cNvPr>
          <p:cNvSpPr>
            <a:spLocks noGrp="1"/>
          </p:cNvSpPr>
          <p:nvPr>
            <p:ph type="sldNum" sz="quarter" idx="12"/>
          </p:nvPr>
        </p:nvSpPr>
        <p:spPr/>
        <p:txBody>
          <a:bodyPr/>
          <a:lstStyle/>
          <a:p>
            <a:fld id="{5A098962-93C5-4C86-A84F-D6B4A3FD3FCE}" type="slidenum">
              <a:rPr lang="fr-FR" smtClean="0"/>
              <a:t>‹N°›</a:t>
            </a:fld>
            <a:endParaRPr lang="fr-FR" dirty="0"/>
          </a:p>
        </p:txBody>
      </p:sp>
    </p:spTree>
    <p:extLst>
      <p:ext uri="{BB962C8B-B14F-4D97-AF65-F5344CB8AC3E}">
        <p14:creationId xmlns:p14="http://schemas.microsoft.com/office/powerpoint/2010/main" val="15896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B96A41-3460-12B6-D057-DFFD6C4EE6C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C9750E2-6F05-ECC9-47D1-072ED49E2B2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A4FCB2B-F78E-E26D-ED6D-438209763129}"/>
              </a:ext>
            </a:extLst>
          </p:cNvPr>
          <p:cNvSpPr>
            <a:spLocks noGrp="1"/>
          </p:cNvSpPr>
          <p:nvPr>
            <p:ph type="dt" sz="half" idx="10"/>
          </p:nvPr>
        </p:nvSpPr>
        <p:spPr/>
        <p:txBody>
          <a:bodyPr/>
          <a:lstStyle/>
          <a:p>
            <a:fld id="{EB432E27-E272-48CE-B2D7-DB6EA865FC89}" type="datetimeFigureOut">
              <a:rPr lang="fr-FR" smtClean="0"/>
              <a:t>02/05/2023</a:t>
            </a:fld>
            <a:endParaRPr lang="fr-FR" dirty="0"/>
          </a:p>
        </p:txBody>
      </p:sp>
      <p:sp>
        <p:nvSpPr>
          <p:cNvPr id="5" name="Espace réservé du pied de page 4">
            <a:extLst>
              <a:ext uri="{FF2B5EF4-FFF2-40B4-BE49-F238E27FC236}">
                <a16:creationId xmlns:a16="http://schemas.microsoft.com/office/drawing/2014/main" id="{4EFB22E0-F6C6-13BF-DE5B-BDEA48871FDB}"/>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7F29B651-EA65-0095-83BD-9721488BECA5}"/>
              </a:ext>
            </a:extLst>
          </p:cNvPr>
          <p:cNvSpPr>
            <a:spLocks noGrp="1"/>
          </p:cNvSpPr>
          <p:nvPr>
            <p:ph type="sldNum" sz="quarter" idx="12"/>
          </p:nvPr>
        </p:nvSpPr>
        <p:spPr/>
        <p:txBody>
          <a:bodyPr/>
          <a:lstStyle/>
          <a:p>
            <a:fld id="{5A098962-93C5-4C86-A84F-D6B4A3FD3FCE}" type="slidenum">
              <a:rPr lang="fr-FR" smtClean="0"/>
              <a:t>‹N°›</a:t>
            </a:fld>
            <a:endParaRPr lang="fr-FR" dirty="0"/>
          </a:p>
        </p:txBody>
      </p:sp>
    </p:spTree>
    <p:extLst>
      <p:ext uri="{BB962C8B-B14F-4D97-AF65-F5344CB8AC3E}">
        <p14:creationId xmlns:p14="http://schemas.microsoft.com/office/powerpoint/2010/main" val="424160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7CC94-44CD-1580-3A7D-0003FBDF95A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0094563-EE57-3F6D-9DA1-396BEBB08F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AFB7D54-80E7-5C4A-FE10-D9617FC62CED}"/>
              </a:ext>
            </a:extLst>
          </p:cNvPr>
          <p:cNvSpPr>
            <a:spLocks noGrp="1"/>
          </p:cNvSpPr>
          <p:nvPr>
            <p:ph type="dt" sz="half" idx="10"/>
          </p:nvPr>
        </p:nvSpPr>
        <p:spPr/>
        <p:txBody>
          <a:bodyPr/>
          <a:lstStyle/>
          <a:p>
            <a:fld id="{EB432E27-E272-48CE-B2D7-DB6EA865FC89}" type="datetimeFigureOut">
              <a:rPr lang="fr-FR" smtClean="0"/>
              <a:t>02/05/2023</a:t>
            </a:fld>
            <a:endParaRPr lang="fr-FR" dirty="0"/>
          </a:p>
        </p:txBody>
      </p:sp>
      <p:sp>
        <p:nvSpPr>
          <p:cNvPr id="5" name="Espace réservé du pied de page 4">
            <a:extLst>
              <a:ext uri="{FF2B5EF4-FFF2-40B4-BE49-F238E27FC236}">
                <a16:creationId xmlns:a16="http://schemas.microsoft.com/office/drawing/2014/main" id="{FBF02F74-B687-4376-F638-67D9C9C9FC1E}"/>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7460B10C-4FDB-5A81-0AEF-9DBD8D69BDC9}"/>
              </a:ext>
            </a:extLst>
          </p:cNvPr>
          <p:cNvSpPr>
            <a:spLocks noGrp="1"/>
          </p:cNvSpPr>
          <p:nvPr>
            <p:ph type="sldNum" sz="quarter" idx="12"/>
          </p:nvPr>
        </p:nvSpPr>
        <p:spPr/>
        <p:txBody>
          <a:bodyPr/>
          <a:lstStyle/>
          <a:p>
            <a:fld id="{5A098962-93C5-4C86-A84F-D6B4A3FD3FCE}" type="slidenum">
              <a:rPr lang="fr-FR" smtClean="0"/>
              <a:t>‹N°›</a:t>
            </a:fld>
            <a:endParaRPr lang="fr-FR" dirty="0"/>
          </a:p>
        </p:txBody>
      </p:sp>
    </p:spTree>
    <p:extLst>
      <p:ext uri="{BB962C8B-B14F-4D97-AF65-F5344CB8AC3E}">
        <p14:creationId xmlns:p14="http://schemas.microsoft.com/office/powerpoint/2010/main" val="107993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6AED72-62DB-57F3-4232-EB52F152131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34BA9CA-DDCC-9EF1-668F-61A8CF30C9F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86F37F1-930A-9357-EE3D-6A4834CADF8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8582F92-6764-D427-C4D8-934F2C13C16E}"/>
              </a:ext>
            </a:extLst>
          </p:cNvPr>
          <p:cNvSpPr>
            <a:spLocks noGrp="1"/>
          </p:cNvSpPr>
          <p:nvPr>
            <p:ph type="dt" sz="half" idx="10"/>
          </p:nvPr>
        </p:nvSpPr>
        <p:spPr/>
        <p:txBody>
          <a:bodyPr/>
          <a:lstStyle/>
          <a:p>
            <a:fld id="{EB432E27-E272-48CE-B2D7-DB6EA865FC89}" type="datetimeFigureOut">
              <a:rPr lang="fr-FR" smtClean="0"/>
              <a:t>02/05/2023</a:t>
            </a:fld>
            <a:endParaRPr lang="fr-FR" dirty="0"/>
          </a:p>
        </p:txBody>
      </p:sp>
      <p:sp>
        <p:nvSpPr>
          <p:cNvPr id="6" name="Espace réservé du pied de page 5">
            <a:extLst>
              <a:ext uri="{FF2B5EF4-FFF2-40B4-BE49-F238E27FC236}">
                <a16:creationId xmlns:a16="http://schemas.microsoft.com/office/drawing/2014/main" id="{F5CF7258-E34B-F14B-0BCB-71CAE04EDD25}"/>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D87CF479-9239-0F30-8313-646F555022C1}"/>
              </a:ext>
            </a:extLst>
          </p:cNvPr>
          <p:cNvSpPr>
            <a:spLocks noGrp="1"/>
          </p:cNvSpPr>
          <p:nvPr>
            <p:ph type="sldNum" sz="quarter" idx="12"/>
          </p:nvPr>
        </p:nvSpPr>
        <p:spPr/>
        <p:txBody>
          <a:bodyPr/>
          <a:lstStyle/>
          <a:p>
            <a:fld id="{5A098962-93C5-4C86-A84F-D6B4A3FD3FCE}" type="slidenum">
              <a:rPr lang="fr-FR" smtClean="0"/>
              <a:t>‹N°›</a:t>
            </a:fld>
            <a:endParaRPr lang="fr-FR" dirty="0"/>
          </a:p>
        </p:txBody>
      </p:sp>
    </p:spTree>
    <p:extLst>
      <p:ext uri="{BB962C8B-B14F-4D97-AF65-F5344CB8AC3E}">
        <p14:creationId xmlns:p14="http://schemas.microsoft.com/office/powerpoint/2010/main" val="347294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2F9675-1387-BF67-52A7-72AF6563A44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22D0FB0-0F08-98B6-2C4D-1196580F63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B8A3EE1-6112-5E31-561C-58E3667D812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8F2AB1D-2859-E98C-4546-E2CEBE870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7988C47-3ED5-5D16-BFE9-296DA395AC7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84C866A-99DB-0ADF-2B8B-F639BDEF2A48}"/>
              </a:ext>
            </a:extLst>
          </p:cNvPr>
          <p:cNvSpPr>
            <a:spLocks noGrp="1"/>
          </p:cNvSpPr>
          <p:nvPr>
            <p:ph type="dt" sz="half" idx="10"/>
          </p:nvPr>
        </p:nvSpPr>
        <p:spPr/>
        <p:txBody>
          <a:bodyPr/>
          <a:lstStyle/>
          <a:p>
            <a:fld id="{EB432E27-E272-48CE-B2D7-DB6EA865FC89}" type="datetimeFigureOut">
              <a:rPr lang="fr-FR" smtClean="0"/>
              <a:t>02/05/2023</a:t>
            </a:fld>
            <a:endParaRPr lang="fr-FR" dirty="0"/>
          </a:p>
        </p:txBody>
      </p:sp>
      <p:sp>
        <p:nvSpPr>
          <p:cNvPr id="8" name="Espace réservé du pied de page 7">
            <a:extLst>
              <a:ext uri="{FF2B5EF4-FFF2-40B4-BE49-F238E27FC236}">
                <a16:creationId xmlns:a16="http://schemas.microsoft.com/office/drawing/2014/main" id="{B1D78531-A699-69D0-F49D-6C6C097616A0}"/>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BE440368-0994-C564-3352-AFC6AAD909E1}"/>
              </a:ext>
            </a:extLst>
          </p:cNvPr>
          <p:cNvSpPr>
            <a:spLocks noGrp="1"/>
          </p:cNvSpPr>
          <p:nvPr>
            <p:ph type="sldNum" sz="quarter" idx="12"/>
          </p:nvPr>
        </p:nvSpPr>
        <p:spPr/>
        <p:txBody>
          <a:bodyPr/>
          <a:lstStyle/>
          <a:p>
            <a:fld id="{5A098962-93C5-4C86-A84F-D6B4A3FD3FCE}" type="slidenum">
              <a:rPr lang="fr-FR" smtClean="0"/>
              <a:t>‹N°›</a:t>
            </a:fld>
            <a:endParaRPr lang="fr-FR" dirty="0"/>
          </a:p>
        </p:txBody>
      </p:sp>
    </p:spTree>
    <p:extLst>
      <p:ext uri="{BB962C8B-B14F-4D97-AF65-F5344CB8AC3E}">
        <p14:creationId xmlns:p14="http://schemas.microsoft.com/office/powerpoint/2010/main" val="1619190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0BEED-D9A6-02CD-62E5-D56BF417246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D4E55C5-6E83-89CD-1C3F-917A86527B16}"/>
              </a:ext>
            </a:extLst>
          </p:cNvPr>
          <p:cNvSpPr>
            <a:spLocks noGrp="1"/>
          </p:cNvSpPr>
          <p:nvPr>
            <p:ph type="dt" sz="half" idx="10"/>
          </p:nvPr>
        </p:nvSpPr>
        <p:spPr/>
        <p:txBody>
          <a:bodyPr/>
          <a:lstStyle/>
          <a:p>
            <a:fld id="{EB432E27-E272-48CE-B2D7-DB6EA865FC89}" type="datetimeFigureOut">
              <a:rPr lang="fr-FR" smtClean="0"/>
              <a:t>02/05/2023</a:t>
            </a:fld>
            <a:endParaRPr lang="fr-FR" dirty="0"/>
          </a:p>
        </p:txBody>
      </p:sp>
      <p:sp>
        <p:nvSpPr>
          <p:cNvPr id="4" name="Espace réservé du pied de page 3">
            <a:extLst>
              <a:ext uri="{FF2B5EF4-FFF2-40B4-BE49-F238E27FC236}">
                <a16:creationId xmlns:a16="http://schemas.microsoft.com/office/drawing/2014/main" id="{19B95268-B930-EA32-E960-0E5F3DA1E419}"/>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6430ABAF-73E0-49B0-3425-EDD50EE32F22}"/>
              </a:ext>
            </a:extLst>
          </p:cNvPr>
          <p:cNvSpPr>
            <a:spLocks noGrp="1"/>
          </p:cNvSpPr>
          <p:nvPr>
            <p:ph type="sldNum" sz="quarter" idx="12"/>
          </p:nvPr>
        </p:nvSpPr>
        <p:spPr/>
        <p:txBody>
          <a:bodyPr/>
          <a:lstStyle/>
          <a:p>
            <a:fld id="{5A098962-93C5-4C86-A84F-D6B4A3FD3FCE}" type="slidenum">
              <a:rPr lang="fr-FR" smtClean="0"/>
              <a:t>‹N°›</a:t>
            </a:fld>
            <a:endParaRPr lang="fr-FR" dirty="0"/>
          </a:p>
        </p:txBody>
      </p:sp>
    </p:spTree>
    <p:extLst>
      <p:ext uri="{BB962C8B-B14F-4D97-AF65-F5344CB8AC3E}">
        <p14:creationId xmlns:p14="http://schemas.microsoft.com/office/powerpoint/2010/main" val="174455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0E3D36-8B6C-EA84-5EA7-9D3415B96EB3}"/>
              </a:ext>
            </a:extLst>
          </p:cNvPr>
          <p:cNvSpPr>
            <a:spLocks noGrp="1"/>
          </p:cNvSpPr>
          <p:nvPr>
            <p:ph type="dt" sz="half" idx="10"/>
          </p:nvPr>
        </p:nvSpPr>
        <p:spPr/>
        <p:txBody>
          <a:bodyPr/>
          <a:lstStyle/>
          <a:p>
            <a:fld id="{EB432E27-E272-48CE-B2D7-DB6EA865FC89}" type="datetimeFigureOut">
              <a:rPr lang="fr-FR" smtClean="0"/>
              <a:t>02/05/2023</a:t>
            </a:fld>
            <a:endParaRPr lang="fr-FR" dirty="0"/>
          </a:p>
        </p:txBody>
      </p:sp>
      <p:sp>
        <p:nvSpPr>
          <p:cNvPr id="3" name="Espace réservé du pied de page 2">
            <a:extLst>
              <a:ext uri="{FF2B5EF4-FFF2-40B4-BE49-F238E27FC236}">
                <a16:creationId xmlns:a16="http://schemas.microsoft.com/office/drawing/2014/main" id="{6040C27C-A91A-B564-2A6F-9F45E9C3D435}"/>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C05A108-4494-2955-B272-1F03FBD926D9}"/>
              </a:ext>
            </a:extLst>
          </p:cNvPr>
          <p:cNvSpPr>
            <a:spLocks noGrp="1"/>
          </p:cNvSpPr>
          <p:nvPr>
            <p:ph type="sldNum" sz="quarter" idx="12"/>
          </p:nvPr>
        </p:nvSpPr>
        <p:spPr/>
        <p:txBody>
          <a:bodyPr/>
          <a:lstStyle/>
          <a:p>
            <a:fld id="{5A098962-93C5-4C86-A84F-D6B4A3FD3FCE}" type="slidenum">
              <a:rPr lang="fr-FR" smtClean="0"/>
              <a:t>‹N°›</a:t>
            </a:fld>
            <a:endParaRPr lang="fr-FR" dirty="0"/>
          </a:p>
        </p:txBody>
      </p:sp>
    </p:spTree>
    <p:extLst>
      <p:ext uri="{BB962C8B-B14F-4D97-AF65-F5344CB8AC3E}">
        <p14:creationId xmlns:p14="http://schemas.microsoft.com/office/powerpoint/2010/main" val="1852166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C490F3-A215-BE84-52F4-465EACC486A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00F6683-7E79-A646-BE1E-91F4AF88EF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544C04F-7ED4-8CCF-66A5-318D0151D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0976C91-2298-B2A8-3E51-4685EF3BADFD}"/>
              </a:ext>
            </a:extLst>
          </p:cNvPr>
          <p:cNvSpPr>
            <a:spLocks noGrp="1"/>
          </p:cNvSpPr>
          <p:nvPr>
            <p:ph type="dt" sz="half" idx="10"/>
          </p:nvPr>
        </p:nvSpPr>
        <p:spPr/>
        <p:txBody>
          <a:bodyPr/>
          <a:lstStyle/>
          <a:p>
            <a:fld id="{EB432E27-E272-48CE-B2D7-DB6EA865FC89}" type="datetimeFigureOut">
              <a:rPr lang="fr-FR" smtClean="0"/>
              <a:t>02/05/2023</a:t>
            </a:fld>
            <a:endParaRPr lang="fr-FR" dirty="0"/>
          </a:p>
        </p:txBody>
      </p:sp>
      <p:sp>
        <p:nvSpPr>
          <p:cNvPr id="6" name="Espace réservé du pied de page 5">
            <a:extLst>
              <a:ext uri="{FF2B5EF4-FFF2-40B4-BE49-F238E27FC236}">
                <a16:creationId xmlns:a16="http://schemas.microsoft.com/office/drawing/2014/main" id="{85A58005-EFFB-A497-92EC-422267E54AE5}"/>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84ABE728-6559-3B43-5384-0D13AA1ACF09}"/>
              </a:ext>
            </a:extLst>
          </p:cNvPr>
          <p:cNvSpPr>
            <a:spLocks noGrp="1"/>
          </p:cNvSpPr>
          <p:nvPr>
            <p:ph type="sldNum" sz="quarter" idx="12"/>
          </p:nvPr>
        </p:nvSpPr>
        <p:spPr/>
        <p:txBody>
          <a:bodyPr/>
          <a:lstStyle/>
          <a:p>
            <a:fld id="{5A098962-93C5-4C86-A84F-D6B4A3FD3FCE}" type="slidenum">
              <a:rPr lang="fr-FR" smtClean="0"/>
              <a:t>‹N°›</a:t>
            </a:fld>
            <a:endParaRPr lang="fr-FR" dirty="0"/>
          </a:p>
        </p:txBody>
      </p:sp>
    </p:spTree>
    <p:extLst>
      <p:ext uri="{BB962C8B-B14F-4D97-AF65-F5344CB8AC3E}">
        <p14:creationId xmlns:p14="http://schemas.microsoft.com/office/powerpoint/2010/main" val="400144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65301-1511-49BA-981F-18CC6CFBC2C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41F9EA1-A7DB-27E2-49E5-DD51DD9BB8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BA3E7F26-FF18-98F2-6771-886FC9A5A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F1E571A-7696-B3D5-5D4F-EF5049319C4E}"/>
              </a:ext>
            </a:extLst>
          </p:cNvPr>
          <p:cNvSpPr>
            <a:spLocks noGrp="1"/>
          </p:cNvSpPr>
          <p:nvPr>
            <p:ph type="dt" sz="half" idx="10"/>
          </p:nvPr>
        </p:nvSpPr>
        <p:spPr/>
        <p:txBody>
          <a:bodyPr/>
          <a:lstStyle/>
          <a:p>
            <a:fld id="{EB432E27-E272-48CE-B2D7-DB6EA865FC89}" type="datetimeFigureOut">
              <a:rPr lang="fr-FR" smtClean="0"/>
              <a:t>02/05/2023</a:t>
            </a:fld>
            <a:endParaRPr lang="fr-FR" dirty="0"/>
          </a:p>
        </p:txBody>
      </p:sp>
      <p:sp>
        <p:nvSpPr>
          <p:cNvPr id="6" name="Espace réservé du pied de page 5">
            <a:extLst>
              <a:ext uri="{FF2B5EF4-FFF2-40B4-BE49-F238E27FC236}">
                <a16:creationId xmlns:a16="http://schemas.microsoft.com/office/drawing/2014/main" id="{091A4899-1F77-0D65-AA01-0211CD21C775}"/>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46465F21-B86E-0721-5EB7-B3DDE3768A2F}"/>
              </a:ext>
            </a:extLst>
          </p:cNvPr>
          <p:cNvSpPr>
            <a:spLocks noGrp="1"/>
          </p:cNvSpPr>
          <p:nvPr>
            <p:ph type="sldNum" sz="quarter" idx="12"/>
          </p:nvPr>
        </p:nvSpPr>
        <p:spPr/>
        <p:txBody>
          <a:bodyPr/>
          <a:lstStyle/>
          <a:p>
            <a:fld id="{5A098962-93C5-4C86-A84F-D6B4A3FD3FCE}" type="slidenum">
              <a:rPr lang="fr-FR" smtClean="0"/>
              <a:t>‹N°›</a:t>
            </a:fld>
            <a:endParaRPr lang="fr-FR" dirty="0"/>
          </a:p>
        </p:txBody>
      </p:sp>
    </p:spTree>
    <p:extLst>
      <p:ext uri="{BB962C8B-B14F-4D97-AF65-F5344CB8AC3E}">
        <p14:creationId xmlns:p14="http://schemas.microsoft.com/office/powerpoint/2010/main" val="2834237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373BA59-C210-33C3-6569-8412BEA7F8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741B49E-A040-A9FB-FC31-D8818A390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E2FA7A6-A2B4-B112-0B38-0DBAA732C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432E27-E272-48CE-B2D7-DB6EA865FC89}" type="datetimeFigureOut">
              <a:rPr lang="fr-FR" smtClean="0"/>
              <a:t>02/05/2023</a:t>
            </a:fld>
            <a:endParaRPr lang="fr-FR" dirty="0"/>
          </a:p>
        </p:txBody>
      </p:sp>
      <p:sp>
        <p:nvSpPr>
          <p:cNvPr id="5" name="Espace réservé du pied de page 4">
            <a:extLst>
              <a:ext uri="{FF2B5EF4-FFF2-40B4-BE49-F238E27FC236}">
                <a16:creationId xmlns:a16="http://schemas.microsoft.com/office/drawing/2014/main" id="{002995C4-312A-88D3-927A-C121FAFC4F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691604B1-7E51-7CE1-E6EB-148587568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98962-93C5-4C86-A84F-D6B4A3FD3FCE}" type="slidenum">
              <a:rPr lang="fr-FR" smtClean="0"/>
              <a:t>‹N°›</a:t>
            </a:fld>
            <a:endParaRPr lang="fr-FR" dirty="0"/>
          </a:p>
        </p:txBody>
      </p:sp>
    </p:spTree>
    <p:extLst>
      <p:ext uri="{BB962C8B-B14F-4D97-AF65-F5344CB8AC3E}">
        <p14:creationId xmlns:p14="http://schemas.microsoft.com/office/powerpoint/2010/main" val="2351159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ECB4800-5B75-F6B8-CC16-E503F435D9C8}"/>
              </a:ext>
            </a:extLst>
          </p:cNvPr>
          <p:cNvSpPr/>
          <p:nvPr/>
        </p:nvSpPr>
        <p:spPr>
          <a:xfrm>
            <a:off x="0" y="2877424"/>
            <a:ext cx="12192000" cy="398057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1D249336-0887-A2F6-F27B-CF291E279AF1}"/>
              </a:ext>
            </a:extLst>
          </p:cNvPr>
          <p:cNvSpPr/>
          <p:nvPr/>
        </p:nvSpPr>
        <p:spPr>
          <a:xfrm>
            <a:off x="0" y="0"/>
            <a:ext cx="12192000" cy="287742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026" name="Picture 2" descr="Quick Tip: Power BI Certified Custom Visuals - Corterra Solutions">
            <a:extLst>
              <a:ext uri="{FF2B5EF4-FFF2-40B4-BE49-F238E27FC236}">
                <a16:creationId xmlns:a16="http://schemas.microsoft.com/office/drawing/2014/main" id="{38E68E6A-5FCF-90F5-25D5-A6B17EB3B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8695" y="6120271"/>
            <a:ext cx="645952" cy="60256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1A65C57-BFB9-CCDB-D0A6-1551DE4FA067}"/>
              </a:ext>
            </a:extLst>
          </p:cNvPr>
          <p:cNvSpPr/>
          <p:nvPr/>
        </p:nvSpPr>
        <p:spPr>
          <a:xfrm>
            <a:off x="1163273" y="1283516"/>
            <a:ext cx="9885028" cy="28774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i="1" dirty="0"/>
              <a:t> </a:t>
            </a:r>
            <a:r>
              <a:rPr lang="fr-FR" sz="5400" i="1" dirty="0">
                <a:latin typeface="Times" panose="02020603050405020304" pitchFamily="18" charset="0"/>
                <a:cs typeface="Times" panose="02020603050405020304" pitchFamily="18" charset="0"/>
              </a:rPr>
              <a:t>Projet</a:t>
            </a:r>
          </a:p>
          <a:p>
            <a:pPr algn="ctr"/>
            <a:r>
              <a:rPr lang="fr-FR" sz="5400" b="1" dirty="0">
                <a:latin typeface="Times" panose="02020603050405020304" pitchFamily="18" charset="0"/>
                <a:cs typeface="Times" panose="02020603050405020304" pitchFamily="18" charset="0"/>
              </a:rPr>
              <a:t>California Sales &amp; Analysis</a:t>
            </a:r>
          </a:p>
        </p:txBody>
      </p:sp>
      <p:sp>
        <p:nvSpPr>
          <p:cNvPr id="9" name="Rectangle 8">
            <a:extLst>
              <a:ext uri="{FF2B5EF4-FFF2-40B4-BE49-F238E27FC236}">
                <a16:creationId xmlns:a16="http://schemas.microsoft.com/office/drawing/2014/main" id="{62C88049-97A8-8F86-3B7A-96A143B74481}"/>
              </a:ext>
            </a:extLst>
          </p:cNvPr>
          <p:cNvSpPr/>
          <p:nvPr/>
        </p:nvSpPr>
        <p:spPr>
          <a:xfrm>
            <a:off x="8254767" y="4823670"/>
            <a:ext cx="3103928" cy="11614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dirty="0">
                <a:solidFill>
                  <a:schemeClr val="accent5">
                    <a:lumMod val="10000"/>
                  </a:schemeClr>
                </a:solidFill>
                <a:latin typeface="Times" pitchFamily="18" charset="0"/>
              </a:rPr>
              <a:t>Présentés  Par :</a:t>
            </a:r>
          </a:p>
          <a:p>
            <a:pPr algn="l"/>
            <a:r>
              <a:rPr lang="fr-FR" dirty="0">
                <a:solidFill>
                  <a:schemeClr val="accent5">
                    <a:lumMod val="10000"/>
                  </a:schemeClr>
                </a:solidFill>
                <a:latin typeface="Times" pitchFamily="18" charset="0"/>
              </a:rPr>
              <a:t>	Rajichi Sami</a:t>
            </a:r>
          </a:p>
          <a:p>
            <a:pPr algn="l"/>
            <a:r>
              <a:rPr lang="fr-FR" dirty="0">
                <a:solidFill>
                  <a:schemeClr val="accent5">
                    <a:lumMod val="10000"/>
                  </a:schemeClr>
                </a:solidFill>
                <a:latin typeface="Times" pitchFamily="18" charset="0"/>
              </a:rPr>
              <a:t>	Boujezza Mazen </a:t>
            </a:r>
          </a:p>
          <a:p>
            <a:pPr algn="l"/>
            <a:r>
              <a:rPr lang="fr-FR" dirty="0">
                <a:solidFill>
                  <a:schemeClr val="accent5">
                    <a:lumMod val="10000"/>
                  </a:schemeClr>
                </a:solidFill>
                <a:latin typeface="Times" pitchFamily="18" charset="0"/>
              </a:rPr>
              <a:t>		TSD1</a:t>
            </a:r>
            <a:endParaRPr lang="fr-FR" dirty="0"/>
          </a:p>
        </p:txBody>
      </p:sp>
      <p:sp>
        <p:nvSpPr>
          <p:cNvPr id="3" name="ZoneTexte 2">
            <a:extLst>
              <a:ext uri="{FF2B5EF4-FFF2-40B4-BE49-F238E27FC236}">
                <a16:creationId xmlns:a16="http://schemas.microsoft.com/office/drawing/2014/main" id="{5735683E-6E9F-399B-A728-F99780F810D5}"/>
              </a:ext>
            </a:extLst>
          </p:cNvPr>
          <p:cNvSpPr txBox="1"/>
          <p:nvPr/>
        </p:nvSpPr>
        <p:spPr>
          <a:xfrm>
            <a:off x="4336107" y="6512407"/>
            <a:ext cx="3208283" cy="307777"/>
          </a:xfrm>
          <a:prstGeom prst="rect">
            <a:avLst/>
          </a:prstGeom>
          <a:noFill/>
        </p:spPr>
        <p:txBody>
          <a:bodyPr wrap="square" rtlCol="0">
            <a:spAutoFit/>
          </a:bodyPr>
          <a:lstStyle/>
          <a:p>
            <a:r>
              <a:rPr lang="fr-FR" sz="1400" dirty="0">
                <a:solidFill>
                  <a:schemeClr val="bg1"/>
                </a:solidFill>
                <a:latin typeface="Times" panose="02020603050405020304" pitchFamily="18" charset="0"/>
                <a:cs typeface="Times" panose="02020603050405020304" pitchFamily="18" charset="0"/>
              </a:rPr>
              <a:t>Année Universitaire : 2022/2023 </a:t>
            </a:r>
          </a:p>
        </p:txBody>
      </p:sp>
      <p:pic>
        <p:nvPicPr>
          <p:cNvPr id="7" name="Image 6">
            <a:extLst>
              <a:ext uri="{FF2B5EF4-FFF2-40B4-BE49-F238E27FC236}">
                <a16:creationId xmlns:a16="http://schemas.microsoft.com/office/drawing/2014/main" id="{0E16801D-5498-C2DD-FC8C-1EE2CBEE7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99" y="132742"/>
            <a:ext cx="929842" cy="671300"/>
          </a:xfrm>
          <a:prstGeom prst="rect">
            <a:avLst/>
          </a:prstGeom>
        </p:spPr>
      </p:pic>
    </p:spTree>
    <p:extLst>
      <p:ext uri="{BB962C8B-B14F-4D97-AF65-F5344CB8AC3E}">
        <p14:creationId xmlns:p14="http://schemas.microsoft.com/office/powerpoint/2010/main" val="2698282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E0E74098-A6E0-8D17-63FB-EDBEF79803A6}"/>
              </a:ext>
            </a:extLst>
          </p:cNvPr>
          <p:cNvPicPr>
            <a:picLocks noChangeAspect="1"/>
          </p:cNvPicPr>
          <p:nvPr/>
        </p:nvPicPr>
        <p:blipFill>
          <a:blip r:embed="rId2"/>
          <a:stretch>
            <a:fillRect/>
          </a:stretch>
        </p:blipFill>
        <p:spPr>
          <a:xfrm>
            <a:off x="5003001" y="1578255"/>
            <a:ext cx="5383707" cy="5021722"/>
          </a:xfrm>
          <a:prstGeom prst="rect">
            <a:avLst/>
          </a:prstGeom>
        </p:spPr>
      </p:pic>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2340964" y="131705"/>
            <a:ext cx="6357668" cy="1446550"/>
          </a:xfrm>
          <a:prstGeom prst="rect">
            <a:avLst/>
          </a:prstGeom>
          <a:noFill/>
        </p:spPr>
        <p:txBody>
          <a:bodyPr wrap="square" rtlCol="0">
            <a:spAutoFit/>
          </a:bodyPr>
          <a:lstStyle/>
          <a:p>
            <a:pPr marL="0" indent="0"/>
            <a:r>
              <a:rPr lang="fr-FR" sz="4400" b="1" i="1" dirty="0">
                <a:latin typeface="Times" panose="02020603050405020304" pitchFamily="18" charset="0"/>
                <a:cs typeface="Times" panose="02020603050405020304" pitchFamily="18" charset="0"/>
              </a:rPr>
              <a:t>Intégration des données 			</a:t>
            </a:r>
          </a:p>
        </p:txBody>
      </p:sp>
      <p:sp>
        <p:nvSpPr>
          <p:cNvPr id="4" name="ZoneTexte 3">
            <a:extLst>
              <a:ext uri="{FF2B5EF4-FFF2-40B4-BE49-F238E27FC236}">
                <a16:creationId xmlns:a16="http://schemas.microsoft.com/office/drawing/2014/main" id="{F27ECFF9-88DA-AAB9-1F73-92EAEA851CCB}"/>
              </a:ext>
            </a:extLst>
          </p:cNvPr>
          <p:cNvSpPr txBox="1"/>
          <p:nvPr/>
        </p:nvSpPr>
        <p:spPr>
          <a:xfrm>
            <a:off x="4542439" y="942568"/>
            <a:ext cx="1763767" cy="523220"/>
          </a:xfrm>
          <a:prstGeom prst="rect">
            <a:avLst/>
          </a:prstGeom>
          <a:noFill/>
        </p:spPr>
        <p:txBody>
          <a:bodyPr wrap="square">
            <a:spAutoFit/>
          </a:bodyPr>
          <a:lstStyle/>
          <a:p>
            <a:r>
              <a:rPr lang="fr-FR" sz="2800" b="1" i="1" dirty="0">
                <a:latin typeface="Times" panose="02020603050405020304" pitchFamily="18" charset="0"/>
                <a:cs typeface="Times" panose="02020603050405020304" pitchFamily="18" charset="0"/>
              </a:rPr>
              <a:t>(Pentaho) </a:t>
            </a:r>
            <a:endParaRPr lang="fr-FR" sz="2800" dirty="0"/>
          </a:p>
        </p:txBody>
      </p:sp>
      <p:sp>
        <p:nvSpPr>
          <p:cNvPr id="19" name="Organigramme : Alternative 18">
            <a:extLst>
              <a:ext uri="{FF2B5EF4-FFF2-40B4-BE49-F238E27FC236}">
                <a16:creationId xmlns:a16="http://schemas.microsoft.com/office/drawing/2014/main" id="{E4172C34-7073-DA54-3B35-737DFF8DF8CD}"/>
              </a:ext>
            </a:extLst>
          </p:cNvPr>
          <p:cNvSpPr/>
          <p:nvPr/>
        </p:nvSpPr>
        <p:spPr>
          <a:xfrm>
            <a:off x="5983997" y="1578255"/>
            <a:ext cx="1394264" cy="1945338"/>
          </a:xfrm>
          <a:prstGeom prst="flowChartAlternateProcess">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1" name="Bulle narrative : rectangle à coins arrondis 20">
            <a:extLst>
              <a:ext uri="{FF2B5EF4-FFF2-40B4-BE49-F238E27FC236}">
                <a16:creationId xmlns:a16="http://schemas.microsoft.com/office/drawing/2014/main" id="{5B6A081D-15AD-03DE-8CF7-A3F301E029E0}"/>
              </a:ext>
            </a:extLst>
          </p:cNvPr>
          <p:cNvSpPr/>
          <p:nvPr/>
        </p:nvSpPr>
        <p:spPr>
          <a:xfrm>
            <a:off x="3117172" y="1568310"/>
            <a:ext cx="1801701" cy="840106"/>
          </a:xfrm>
          <a:prstGeom prst="wedgeRoundRectCallout">
            <a:avLst>
              <a:gd name="adj1" fmla="val 108258"/>
              <a:gd name="adj2" fmla="val 20256"/>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22" name="ZoneTexte 21">
            <a:extLst>
              <a:ext uri="{FF2B5EF4-FFF2-40B4-BE49-F238E27FC236}">
                <a16:creationId xmlns:a16="http://schemas.microsoft.com/office/drawing/2014/main" id="{343B1BF2-7516-8295-C9BE-895858421EEE}"/>
              </a:ext>
            </a:extLst>
          </p:cNvPr>
          <p:cNvSpPr txBox="1"/>
          <p:nvPr/>
        </p:nvSpPr>
        <p:spPr>
          <a:xfrm>
            <a:off x="3159236" y="1670170"/>
            <a:ext cx="1801701" cy="646331"/>
          </a:xfrm>
          <a:prstGeom prst="rect">
            <a:avLst/>
          </a:prstGeom>
          <a:noFill/>
        </p:spPr>
        <p:txBody>
          <a:bodyPr wrap="square">
            <a:spAutoFit/>
          </a:bodyPr>
          <a:lstStyle/>
          <a:p>
            <a:r>
              <a:rPr lang="fr-FR" b="0" i="0" dirty="0">
                <a:solidFill>
                  <a:srgbClr val="202124"/>
                </a:solidFill>
                <a:effectLst/>
                <a:latin typeface="Times" panose="02020603050405020304" pitchFamily="18" charset="0"/>
                <a:cs typeface="Times" panose="02020603050405020304" pitchFamily="18" charset="0"/>
              </a:rPr>
              <a:t>Trier les donn</a:t>
            </a:r>
            <a:r>
              <a:rPr lang="fr-FR" dirty="0">
                <a:solidFill>
                  <a:srgbClr val="202124"/>
                </a:solidFill>
                <a:latin typeface="Times" panose="02020603050405020304" pitchFamily="18" charset="0"/>
                <a:cs typeface="Times" panose="02020603050405020304" pitchFamily="18" charset="0"/>
              </a:rPr>
              <a:t>ées selon la Date</a:t>
            </a:r>
            <a:endParaRPr lang="fr-FR" dirty="0">
              <a:latin typeface="Times" panose="02020603050405020304" pitchFamily="18" charset="0"/>
              <a:cs typeface="Times" panose="02020603050405020304" pitchFamily="18" charset="0"/>
            </a:endParaRPr>
          </a:p>
        </p:txBody>
      </p:sp>
      <p:sp>
        <p:nvSpPr>
          <p:cNvPr id="2" name="Organigramme : Alternative 1">
            <a:extLst>
              <a:ext uri="{FF2B5EF4-FFF2-40B4-BE49-F238E27FC236}">
                <a16:creationId xmlns:a16="http://schemas.microsoft.com/office/drawing/2014/main" id="{65512E4D-8C53-40E8-A290-DA83FB989039}"/>
              </a:ext>
            </a:extLst>
          </p:cNvPr>
          <p:cNvSpPr/>
          <p:nvPr/>
        </p:nvSpPr>
        <p:spPr>
          <a:xfrm>
            <a:off x="567559" y="2641315"/>
            <a:ext cx="4194611" cy="3958661"/>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3" name="Flèche : droite 2">
            <a:extLst>
              <a:ext uri="{FF2B5EF4-FFF2-40B4-BE49-F238E27FC236}">
                <a16:creationId xmlns:a16="http://schemas.microsoft.com/office/drawing/2014/main" id="{314D84ED-D62C-E1BE-F674-A7B9BDA15068}"/>
              </a:ext>
            </a:extLst>
          </p:cNvPr>
          <p:cNvSpPr/>
          <p:nvPr/>
        </p:nvSpPr>
        <p:spPr>
          <a:xfrm rot="8255735" flipV="1">
            <a:off x="4446032" y="3082842"/>
            <a:ext cx="2359092" cy="222457"/>
          </a:xfrm>
          <a:prstGeom prst="rightArrow">
            <a:avLst>
              <a:gd name="adj1" fmla="val 31351"/>
              <a:gd name="adj2" fmla="val 82946"/>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pic>
        <p:nvPicPr>
          <p:cNvPr id="6" name="Image 5">
            <a:extLst>
              <a:ext uri="{FF2B5EF4-FFF2-40B4-BE49-F238E27FC236}">
                <a16:creationId xmlns:a16="http://schemas.microsoft.com/office/drawing/2014/main" id="{035FC26E-3B05-AD02-2616-AAFD125224F0}"/>
              </a:ext>
            </a:extLst>
          </p:cNvPr>
          <p:cNvPicPr>
            <a:picLocks noChangeAspect="1"/>
          </p:cNvPicPr>
          <p:nvPr/>
        </p:nvPicPr>
        <p:blipFill>
          <a:blip r:embed="rId4"/>
          <a:stretch>
            <a:fillRect/>
          </a:stretch>
        </p:blipFill>
        <p:spPr>
          <a:xfrm>
            <a:off x="758715" y="4248624"/>
            <a:ext cx="3608333" cy="2082132"/>
          </a:xfrm>
          <a:prstGeom prst="rect">
            <a:avLst/>
          </a:prstGeom>
        </p:spPr>
      </p:pic>
      <p:sp>
        <p:nvSpPr>
          <p:cNvPr id="7" name="ZoneTexte 6">
            <a:extLst>
              <a:ext uri="{FF2B5EF4-FFF2-40B4-BE49-F238E27FC236}">
                <a16:creationId xmlns:a16="http://schemas.microsoft.com/office/drawing/2014/main" id="{453CCAA6-1854-5386-DFEB-E9E559C960EB}"/>
              </a:ext>
            </a:extLst>
          </p:cNvPr>
          <p:cNvSpPr txBox="1"/>
          <p:nvPr/>
        </p:nvSpPr>
        <p:spPr>
          <a:xfrm>
            <a:off x="677058" y="2913973"/>
            <a:ext cx="4127176" cy="1200329"/>
          </a:xfrm>
          <a:prstGeom prst="rect">
            <a:avLst/>
          </a:prstGeom>
          <a:noFill/>
        </p:spPr>
        <p:txBody>
          <a:bodyPr wrap="square">
            <a:spAutoFit/>
          </a:bodyPr>
          <a:lstStyle/>
          <a:p>
            <a:r>
              <a:rPr lang="fr-FR" b="0" i="0" dirty="0">
                <a:solidFill>
                  <a:srgbClr val="202124"/>
                </a:solidFill>
                <a:effectLst/>
                <a:latin typeface="Times" panose="02020603050405020304" pitchFamily="18" charset="0"/>
                <a:cs typeface="Times" panose="02020603050405020304" pitchFamily="18" charset="0"/>
              </a:rPr>
              <a:t>Double clique sur le composant</a:t>
            </a:r>
            <a:r>
              <a:rPr lang="fr-FR" sz="1800" b="0" i="0" dirty="0">
                <a:solidFill>
                  <a:srgbClr val="202124"/>
                </a:solidFill>
                <a:effectLst/>
                <a:latin typeface="Times" panose="02020603050405020304" pitchFamily="18" charset="0"/>
                <a:cs typeface="Times" panose="02020603050405020304" pitchFamily="18" charset="0"/>
              </a:rPr>
              <a:t>.</a:t>
            </a:r>
            <a:r>
              <a:rPr lang="fr-FR" b="0" i="0" dirty="0">
                <a:solidFill>
                  <a:srgbClr val="202124"/>
                </a:solidFill>
                <a:effectLst/>
                <a:latin typeface="Times" panose="02020603050405020304" pitchFamily="18" charset="0"/>
                <a:cs typeface="Times" panose="02020603050405020304" pitchFamily="18" charset="0"/>
              </a:rPr>
              <a:t> la fenêtre ci-dessous s’affiche</a:t>
            </a:r>
            <a:r>
              <a:rPr lang="fr-FR" sz="1800" b="0" i="0" dirty="0">
                <a:solidFill>
                  <a:srgbClr val="202124"/>
                </a:solidFill>
                <a:effectLst/>
                <a:latin typeface="Times" panose="02020603050405020304" pitchFamily="18" charset="0"/>
                <a:cs typeface="Times" panose="02020603050405020304" pitchFamily="18" charset="0"/>
              </a:rPr>
              <a:t>.</a:t>
            </a:r>
            <a:r>
              <a:rPr lang="fr-FR" b="0" i="0" dirty="0">
                <a:solidFill>
                  <a:srgbClr val="202124"/>
                </a:solidFill>
                <a:effectLst/>
                <a:latin typeface="Times" panose="02020603050405020304" pitchFamily="18" charset="0"/>
                <a:cs typeface="Times" panose="02020603050405020304" pitchFamily="18" charset="0"/>
              </a:rPr>
              <a:t> </a:t>
            </a:r>
            <a:r>
              <a:rPr lang="fr-FR" dirty="0">
                <a:solidFill>
                  <a:srgbClr val="202124"/>
                </a:solidFill>
                <a:latin typeface="Times" panose="02020603050405020304" pitchFamily="18" charset="0"/>
                <a:cs typeface="Times" panose="02020603050405020304" pitchFamily="18" charset="0"/>
              </a:rPr>
              <a:t>On clique sur une ligne dans la colonne « Nom champs » et on sélectionne « Purchase_Date ».</a:t>
            </a:r>
            <a:endParaRPr lang="fr-FR"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57696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E0E74098-A6E0-8D17-63FB-EDBEF79803A6}"/>
              </a:ext>
            </a:extLst>
          </p:cNvPr>
          <p:cNvPicPr>
            <a:picLocks noChangeAspect="1"/>
          </p:cNvPicPr>
          <p:nvPr/>
        </p:nvPicPr>
        <p:blipFill>
          <a:blip r:embed="rId2"/>
          <a:stretch>
            <a:fillRect/>
          </a:stretch>
        </p:blipFill>
        <p:spPr>
          <a:xfrm>
            <a:off x="5003001" y="1578255"/>
            <a:ext cx="5383707" cy="5021722"/>
          </a:xfrm>
          <a:prstGeom prst="rect">
            <a:avLst/>
          </a:prstGeom>
        </p:spPr>
      </p:pic>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2340964" y="131705"/>
            <a:ext cx="6357668" cy="1446550"/>
          </a:xfrm>
          <a:prstGeom prst="rect">
            <a:avLst/>
          </a:prstGeom>
          <a:noFill/>
        </p:spPr>
        <p:txBody>
          <a:bodyPr wrap="square" rtlCol="0">
            <a:spAutoFit/>
          </a:bodyPr>
          <a:lstStyle/>
          <a:p>
            <a:pPr marL="0" indent="0"/>
            <a:r>
              <a:rPr lang="fr-FR" sz="4400" b="1" i="1" dirty="0">
                <a:latin typeface="Times" panose="02020603050405020304" pitchFamily="18" charset="0"/>
                <a:cs typeface="Times" panose="02020603050405020304" pitchFamily="18" charset="0"/>
              </a:rPr>
              <a:t>Intégration des données 			</a:t>
            </a:r>
          </a:p>
        </p:txBody>
      </p:sp>
      <p:sp>
        <p:nvSpPr>
          <p:cNvPr id="4" name="ZoneTexte 3">
            <a:extLst>
              <a:ext uri="{FF2B5EF4-FFF2-40B4-BE49-F238E27FC236}">
                <a16:creationId xmlns:a16="http://schemas.microsoft.com/office/drawing/2014/main" id="{F27ECFF9-88DA-AAB9-1F73-92EAEA851CCB}"/>
              </a:ext>
            </a:extLst>
          </p:cNvPr>
          <p:cNvSpPr txBox="1"/>
          <p:nvPr/>
        </p:nvSpPr>
        <p:spPr>
          <a:xfrm>
            <a:off x="4542439" y="942568"/>
            <a:ext cx="1763767" cy="523220"/>
          </a:xfrm>
          <a:prstGeom prst="rect">
            <a:avLst/>
          </a:prstGeom>
          <a:noFill/>
        </p:spPr>
        <p:txBody>
          <a:bodyPr wrap="square">
            <a:spAutoFit/>
          </a:bodyPr>
          <a:lstStyle/>
          <a:p>
            <a:r>
              <a:rPr lang="fr-FR" sz="2800" b="1" i="1" dirty="0">
                <a:latin typeface="Times" panose="02020603050405020304" pitchFamily="18" charset="0"/>
                <a:cs typeface="Times" panose="02020603050405020304" pitchFamily="18" charset="0"/>
              </a:rPr>
              <a:t>(Pentaho) </a:t>
            </a:r>
            <a:endParaRPr lang="fr-FR" sz="2800" dirty="0"/>
          </a:p>
        </p:txBody>
      </p:sp>
      <p:sp>
        <p:nvSpPr>
          <p:cNvPr id="19" name="Organigramme : Alternative 18">
            <a:extLst>
              <a:ext uri="{FF2B5EF4-FFF2-40B4-BE49-F238E27FC236}">
                <a16:creationId xmlns:a16="http://schemas.microsoft.com/office/drawing/2014/main" id="{E4172C34-7073-DA54-3B35-737DFF8DF8CD}"/>
              </a:ext>
            </a:extLst>
          </p:cNvPr>
          <p:cNvSpPr/>
          <p:nvPr/>
        </p:nvSpPr>
        <p:spPr>
          <a:xfrm>
            <a:off x="7145931" y="1822427"/>
            <a:ext cx="1990186" cy="1446550"/>
          </a:xfrm>
          <a:prstGeom prst="flowChartAlternateProcess">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1" name="Bulle narrative : rectangle à coins arrondis 20">
            <a:extLst>
              <a:ext uri="{FF2B5EF4-FFF2-40B4-BE49-F238E27FC236}">
                <a16:creationId xmlns:a16="http://schemas.microsoft.com/office/drawing/2014/main" id="{5B6A081D-15AD-03DE-8CF7-A3F301E029E0}"/>
              </a:ext>
            </a:extLst>
          </p:cNvPr>
          <p:cNvSpPr/>
          <p:nvPr/>
        </p:nvSpPr>
        <p:spPr>
          <a:xfrm>
            <a:off x="2974260" y="1409632"/>
            <a:ext cx="1828606" cy="881718"/>
          </a:xfrm>
          <a:prstGeom prst="wedgeRoundRectCallout">
            <a:avLst>
              <a:gd name="adj1" fmla="val 180886"/>
              <a:gd name="adj2" fmla="val 35269"/>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22" name="ZoneTexte 21">
            <a:extLst>
              <a:ext uri="{FF2B5EF4-FFF2-40B4-BE49-F238E27FC236}">
                <a16:creationId xmlns:a16="http://schemas.microsoft.com/office/drawing/2014/main" id="{343B1BF2-7516-8295-C9BE-895858421EEE}"/>
              </a:ext>
            </a:extLst>
          </p:cNvPr>
          <p:cNvSpPr txBox="1"/>
          <p:nvPr/>
        </p:nvSpPr>
        <p:spPr>
          <a:xfrm>
            <a:off x="3080884" y="1409632"/>
            <a:ext cx="1801701" cy="923330"/>
          </a:xfrm>
          <a:prstGeom prst="rect">
            <a:avLst/>
          </a:prstGeom>
          <a:noFill/>
        </p:spPr>
        <p:txBody>
          <a:bodyPr wrap="square">
            <a:spAutoFit/>
          </a:bodyPr>
          <a:lstStyle/>
          <a:p>
            <a:r>
              <a:rPr lang="fr-FR" b="0" i="0" dirty="0">
                <a:solidFill>
                  <a:srgbClr val="202124"/>
                </a:solidFill>
                <a:effectLst/>
                <a:latin typeface="Times" panose="02020603050405020304" pitchFamily="18" charset="0"/>
                <a:cs typeface="Times" panose="02020603050405020304" pitchFamily="18" charset="0"/>
              </a:rPr>
              <a:t>Merge les tables « Sales » dans  une seule table</a:t>
            </a:r>
            <a:endParaRPr lang="fr-FR" dirty="0">
              <a:latin typeface="Times" panose="02020603050405020304" pitchFamily="18" charset="0"/>
              <a:cs typeface="Times" panose="02020603050405020304" pitchFamily="18" charset="0"/>
            </a:endParaRPr>
          </a:p>
        </p:txBody>
      </p:sp>
      <p:sp>
        <p:nvSpPr>
          <p:cNvPr id="2" name="Organigramme : Alternative 1">
            <a:extLst>
              <a:ext uri="{FF2B5EF4-FFF2-40B4-BE49-F238E27FC236}">
                <a16:creationId xmlns:a16="http://schemas.microsoft.com/office/drawing/2014/main" id="{65512E4D-8C53-40E8-A290-DA83FB989039}"/>
              </a:ext>
            </a:extLst>
          </p:cNvPr>
          <p:cNvSpPr/>
          <p:nvPr/>
        </p:nvSpPr>
        <p:spPr>
          <a:xfrm>
            <a:off x="567559" y="2641315"/>
            <a:ext cx="4194611" cy="3958661"/>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3" name="Flèche : droite 2">
            <a:extLst>
              <a:ext uri="{FF2B5EF4-FFF2-40B4-BE49-F238E27FC236}">
                <a16:creationId xmlns:a16="http://schemas.microsoft.com/office/drawing/2014/main" id="{314D84ED-D62C-E1BE-F674-A7B9BDA15068}"/>
              </a:ext>
            </a:extLst>
          </p:cNvPr>
          <p:cNvSpPr/>
          <p:nvPr/>
        </p:nvSpPr>
        <p:spPr>
          <a:xfrm rot="9015005">
            <a:off x="4577317" y="2971301"/>
            <a:ext cx="2757243" cy="296326"/>
          </a:xfrm>
          <a:prstGeom prst="rightArrow">
            <a:avLst>
              <a:gd name="adj1" fmla="val 31351"/>
              <a:gd name="adj2" fmla="val 75328"/>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7" name="ZoneTexte 6">
            <a:extLst>
              <a:ext uri="{FF2B5EF4-FFF2-40B4-BE49-F238E27FC236}">
                <a16:creationId xmlns:a16="http://schemas.microsoft.com/office/drawing/2014/main" id="{453CCAA6-1854-5386-DFEB-E9E559C960EB}"/>
              </a:ext>
            </a:extLst>
          </p:cNvPr>
          <p:cNvSpPr txBox="1"/>
          <p:nvPr/>
        </p:nvSpPr>
        <p:spPr>
          <a:xfrm>
            <a:off x="677058" y="2913973"/>
            <a:ext cx="4127176" cy="1477328"/>
          </a:xfrm>
          <a:prstGeom prst="rect">
            <a:avLst/>
          </a:prstGeom>
          <a:noFill/>
        </p:spPr>
        <p:txBody>
          <a:bodyPr wrap="square">
            <a:spAutoFit/>
          </a:bodyPr>
          <a:lstStyle/>
          <a:p>
            <a:r>
              <a:rPr lang="fr-FR" b="0" i="0" dirty="0">
                <a:solidFill>
                  <a:srgbClr val="202124"/>
                </a:solidFill>
                <a:effectLst/>
                <a:latin typeface="Times" panose="02020603050405020304" pitchFamily="18" charset="0"/>
                <a:cs typeface="Times" panose="02020603050405020304" pitchFamily="18" charset="0"/>
              </a:rPr>
              <a:t>Double clique sur le composant</a:t>
            </a:r>
            <a:r>
              <a:rPr lang="fr-FR" sz="1800" b="0" i="0" dirty="0">
                <a:solidFill>
                  <a:srgbClr val="202124"/>
                </a:solidFill>
                <a:effectLst/>
                <a:latin typeface="Times" panose="02020603050405020304" pitchFamily="18" charset="0"/>
                <a:cs typeface="Times" panose="02020603050405020304" pitchFamily="18" charset="0"/>
              </a:rPr>
              <a:t>.</a:t>
            </a:r>
            <a:r>
              <a:rPr lang="fr-FR" b="0" i="0" dirty="0">
                <a:solidFill>
                  <a:srgbClr val="202124"/>
                </a:solidFill>
                <a:effectLst/>
                <a:latin typeface="Times" panose="02020603050405020304" pitchFamily="18" charset="0"/>
                <a:cs typeface="Times" panose="02020603050405020304" pitchFamily="18" charset="0"/>
              </a:rPr>
              <a:t> la fenêtre ci-dessous s’affiche</a:t>
            </a:r>
            <a:r>
              <a:rPr lang="fr-FR" sz="1800" b="0" i="0" dirty="0">
                <a:solidFill>
                  <a:srgbClr val="202124"/>
                </a:solidFill>
                <a:effectLst/>
                <a:latin typeface="Times" panose="02020603050405020304" pitchFamily="18" charset="0"/>
                <a:cs typeface="Times" panose="02020603050405020304" pitchFamily="18" charset="0"/>
              </a:rPr>
              <a:t>.</a:t>
            </a:r>
            <a:r>
              <a:rPr lang="fr-FR" b="0" i="0" dirty="0">
                <a:solidFill>
                  <a:srgbClr val="202124"/>
                </a:solidFill>
                <a:effectLst/>
                <a:latin typeface="Times" panose="02020603050405020304" pitchFamily="18" charset="0"/>
                <a:cs typeface="Times" panose="02020603050405020304" pitchFamily="18" charset="0"/>
              </a:rPr>
              <a:t> </a:t>
            </a:r>
            <a:r>
              <a:rPr lang="fr-FR" dirty="0">
                <a:solidFill>
                  <a:srgbClr val="202124"/>
                </a:solidFill>
                <a:latin typeface="Times" panose="02020603050405020304" pitchFamily="18" charset="0"/>
                <a:cs typeface="Times" panose="02020603050405020304" pitchFamily="18" charset="0"/>
              </a:rPr>
              <a:t>On sélectionne dans « Flux prioritaire » la première table qu’on va la merger et dans « Flux » la deuxième puis clique sur « OK ».</a:t>
            </a:r>
            <a:endParaRPr lang="fr-FR" dirty="0">
              <a:latin typeface="Times" panose="02020603050405020304" pitchFamily="18" charset="0"/>
              <a:cs typeface="Times" panose="02020603050405020304" pitchFamily="18" charset="0"/>
            </a:endParaRPr>
          </a:p>
        </p:txBody>
      </p:sp>
      <p:pic>
        <p:nvPicPr>
          <p:cNvPr id="8" name="Image 7">
            <a:extLst>
              <a:ext uri="{FF2B5EF4-FFF2-40B4-BE49-F238E27FC236}">
                <a16:creationId xmlns:a16="http://schemas.microsoft.com/office/drawing/2014/main" id="{6C730EEB-CEDC-EB34-163B-DED2A203A80C}"/>
              </a:ext>
            </a:extLst>
          </p:cNvPr>
          <p:cNvPicPr>
            <a:picLocks noChangeAspect="1"/>
          </p:cNvPicPr>
          <p:nvPr/>
        </p:nvPicPr>
        <p:blipFill>
          <a:blip r:embed="rId4"/>
          <a:stretch>
            <a:fillRect/>
          </a:stretch>
        </p:blipFill>
        <p:spPr>
          <a:xfrm>
            <a:off x="1035597" y="4457162"/>
            <a:ext cx="3105150" cy="1733550"/>
          </a:xfrm>
          <a:prstGeom prst="rect">
            <a:avLst/>
          </a:prstGeom>
        </p:spPr>
      </p:pic>
    </p:spTree>
    <p:extLst>
      <p:ext uri="{BB962C8B-B14F-4D97-AF65-F5344CB8AC3E}">
        <p14:creationId xmlns:p14="http://schemas.microsoft.com/office/powerpoint/2010/main" val="228542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E0E74098-A6E0-8D17-63FB-EDBEF79803A6}"/>
              </a:ext>
            </a:extLst>
          </p:cNvPr>
          <p:cNvPicPr>
            <a:picLocks noChangeAspect="1"/>
          </p:cNvPicPr>
          <p:nvPr/>
        </p:nvPicPr>
        <p:blipFill>
          <a:blip r:embed="rId2"/>
          <a:stretch>
            <a:fillRect/>
          </a:stretch>
        </p:blipFill>
        <p:spPr>
          <a:xfrm>
            <a:off x="5003001" y="1578255"/>
            <a:ext cx="5383707" cy="5021722"/>
          </a:xfrm>
          <a:prstGeom prst="rect">
            <a:avLst/>
          </a:prstGeom>
        </p:spPr>
      </p:pic>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2340964" y="131705"/>
            <a:ext cx="6357668" cy="1446550"/>
          </a:xfrm>
          <a:prstGeom prst="rect">
            <a:avLst/>
          </a:prstGeom>
          <a:noFill/>
        </p:spPr>
        <p:txBody>
          <a:bodyPr wrap="square" rtlCol="0">
            <a:spAutoFit/>
          </a:bodyPr>
          <a:lstStyle/>
          <a:p>
            <a:pPr marL="0" indent="0"/>
            <a:r>
              <a:rPr lang="fr-FR" sz="4400" b="1" i="1" dirty="0">
                <a:latin typeface="Times" panose="02020603050405020304" pitchFamily="18" charset="0"/>
                <a:cs typeface="Times" panose="02020603050405020304" pitchFamily="18" charset="0"/>
              </a:rPr>
              <a:t>Intégration des données 			</a:t>
            </a:r>
          </a:p>
        </p:txBody>
      </p:sp>
      <p:sp>
        <p:nvSpPr>
          <p:cNvPr id="4" name="ZoneTexte 3">
            <a:extLst>
              <a:ext uri="{FF2B5EF4-FFF2-40B4-BE49-F238E27FC236}">
                <a16:creationId xmlns:a16="http://schemas.microsoft.com/office/drawing/2014/main" id="{F27ECFF9-88DA-AAB9-1F73-92EAEA851CCB}"/>
              </a:ext>
            </a:extLst>
          </p:cNvPr>
          <p:cNvSpPr txBox="1"/>
          <p:nvPr/>
        </p:nvSpPr>
        <p:spPr>
          <a:xfrm>
            <a:off x="4542439" y="942568"/>
            <a:ext cx="1763767" cy="523220"/>
          </a:xfrm>
          <a:prstGeom prst="rect">
            <a:avLst/>
          </a:prstGeom>
          <a:noFill/>
        </p:spPr>
        <p:txBody>
          <a:bodyPr wrap="square">
            <a:spAutoFit/>
          </a:bodyPr>
          <a:lstStyle/>
          <a:p>
            <a:r>
              <a:rPr lang="fr-FR" sz="2800" b="1" i="1" dirty="0">
                <a:latin typeface="Times" panose="02020603050405020304" pitchFamily="18" charset="0"/>
                <a:cs typeface="Times" panose="02020603050405020304" pitchFamily="18" charset="0"/>
              </a:rPr>
              <a:t>(Pentaho) </a:t>
            </a:r>
            <a:endParaRPr lang="fr-FR" sz="2800" dirty="0"/>
          </a:p>
        </p:txBody>
      </p:sp>
      <p:sp>
        <p:nvSpPr>
          <p:cNvPr id="19" name="Organigramme : Alternative 18">
            <a:extLst>
              <a:ext uri="{FF2B5EF4-FFF2-40B4-BE49-F238E27FC236}">
                <a16:creationId xmlns:a16="http://schemas.microsoft.com/office/drawing/2014/main" id="{E4172C34-7073-DA54-3B35-737DFF8DF8CD}"/>
              </a:ext>
            </a:extLst>
          </p:cNvPr>
          <p:cNvSpPr/>
          <p:nvPr/>
        </p:nvSpPr>
        <p:spPr>
          <a:xfrm>
            <a:off x="6334877" y="4267753"/>
            <a:ext cx="1300673" cy="1590808"/>
          </a:xfrm>
          <a:prstGeom prst="flowChartAlternateProcess">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1" name="Bulle narrative : rectangle à coins arrondis 20">
            <a:extLst>
              <a:ext uri="{FF2B5EF4-FFF2-40B4-BE49-F238E27FC236}">
                <a16:creationId xmlns:a16="http://schemas.microsoft.com/office/drawing/2014/main" id="{5B6A081D-15AD-03DE-8CF7-A3F301E029E0}"/>
              </a:ext>
            </a:extLst>
          </p:cNvPr>
          <p:cNvSpPr/>
          <p:nvPr/>
        </p:nvSpPr>
        <p:spPr>
          <a:xfrm>
            <a:off x="2974260" y="1409632"/>
            <a:ext cx="1828606" cy="881718"/>
          </a:xfrm>
          <a:prstGeom prst="wedgeRoundRectCallout">
            <a:avLst>
              <a:gd name="adj1" fmla="val 133898"/>
              <a:gd name="adj2" fmla="val 271291"/>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22" name="ZoneTexte 21">
            <a:extLst>
              <a:ext uri="{FF2B5EF4-FFF2-40B4-BE49-F238E27FC236}">
                <a16:creationId xmlns:a16="http://schemas.microsoft.com/office/drawing/2014/main" id="{343B1BF2-7516-8295-C9BE-895858421EEE}"/>
              </a:ext>
            </a:extLst>
          </p:cNvPr>
          <p:cNvSpPr txBox="1"/>
          <p:nvPr/>
        </p:nvSpPr>
        <p:spPr>
          <a:xfrm>
            <a:off x="3080884" y="1409632"/>
            <a:ext cx="1801701" cy="923330"/>
          </a:xfrm>
          <a:prstGeom prst="rect">
            <a:avLst/>
          </a:prstGeom>
          <a:noFill/>
        </p:spPr>
        <p:txBody>
          <a:bodyPr wrap="square">
            <a:spAutoFit/>
          </a:bodyPr>
          <a:lstStyle/>
          <a:p>
            <a:r>
              <a:rPr lang="fr-FR" b="0" i="0" dirty="0">
                <a:solidFill>
                  <a:srgbClr val="202124"/>
                </a:solidFill>
                <a:effectLst/>
                <a:latin typeface="Times" panose="02020603050405020304" pitchFamily="18" charset="0"/>
                <a:cs typeface="Times" panose="02020603050405020304" pitchFamily="18" charset="0"/>
              </a:rPr>
              <a:t>Supprimer les attributs non désirés</a:t>
            </a:r>
            <a:endParaRPr lang="fr-FR" dirty="0">
              <a:latin typeface="Times" panose="02020603050405020304" pitchFamily="18" charset="0"/>
              <a:cs typeface="Times" panose="02020603050405020304" pitchFamily="18" charset="0"/>
            </a:endParaRPr>
          </a:p>
        </p:txBody>
      </p:sp>
      <p:sp>
        <p:nvSpPr>
          <p:cNvPr id="2" name="Organigramme : Alternative 1">
            <a:extLst>
              <a:ext uri="{FF2B5EF4-FFF2-40B4-BE49-F238E27FC236}">
                <a16:creationId xmlns:a16="http://schemas.microsoft.com/office/drawing/2014/main" id="{65512E4D-8C53-40E8-A290-DA83FB989039}"/>
              </a:ext>
            </a:extLst>
          </p:cNvPr>
          <p:cNvSpPr/>
          <p:nvPr/>
        </p:nvSpPr>
        <p:spPr>
          <a:xfrm>
            <a:off x="567559" y="2641315"/>
            <a:ext cx="4194611" cy="3958661"/>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3" name="Flèche : droite 2">
            <a:extLst>
              <a:ext uri="{FF2B5EF4-FFF2-40B4-BE49-F238E27FC236}">
                <a16:creationId xmlns:a16="http://schemas.microsoft.com/office/drawing/2014/main" id="{314D84ED-D62C-E1BE-F674-A7B9BDA15068}"/>
              </a:ext>
            </a:extLst>
          </p:cNvPr>
          <p:cNvSpPr/>
          <p:nvPr/>
        </p:nvSpPr>
        <p:spPr>
          <a:xfrm rot="11978110">
            <a:off x="4674791" y="4708086"/>
            <a:ext cx="1690013" cy="296326"/>
          </a:xfrm>
          <a:prstGeom prst="rightArrow">
            <a:avLst>
              <a:gd name="adj1" fmla="val 31351"/>
              <a:gd name="adj2" fmla="val 57422"/>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7" name="ZoneTexte 6">
            <a:extLst>
              <a:ext uri="{FF2B5EF4-FFF2-40B4-BE49-F238E27FC236}">
                <a16:creationId xmlns:a16="http://schemas.microsoft.com/office/drawing/2014/main" id="{453CCAA6-1854-5386-DFEB-E9E559C960EB}"/>
              </a:ext>
            </a:extLst>
          </p:cNvPr>
          <p:cNvSpPr txBox="1"/>
          <p:nvPr/>
        </p:nvSpPr>
        <p:spPr>
          <a:xfrm>
            <a:off x="677058" y="2913973"/>
            <a:ext cx="4127176" cy="1200329"/>
          </a:xfrm>
          <a:prstGeom prst="rect">
            <a:avLst/>
          </a:prstGeom>
          <a:noFill/>
        </p:spPr>
        <p:txBody>
          <a:bodyPr wrap="square">
            <a:spAutoFit/>
          </a:bodyPr>
          <a:lstStyle/>
          <a:p>
            <a:r>
              <a:rPr lang="fr-FR" b="0" i="0" dirty="0">
                <a:solidFill>
                  <a:srgbClr val="202124"/>
                </a:solidFill>
                <a:effectLst/>
                <a:latin typeface="Times" panose="02020603050405020304" pitchFamily="18" charset="0"/>
                <a:cs typeface="Times" panose="02020603050405020304" pitchFamily="18" charset="0"/>
              </a:rPr>
              <a:t>Double clique sur le composant</a:t>
            </a:r>
            <a:r>
              <a:rPr lang="fr-FR" sz="1800" b="0" i="0" dirty="0">
                <a:solidFill>
                  <a:srgbClr val="202124"/>
                </a:solidFill>
                <a:effectLst/>
                <a:latin typeface="Times" panose="02020603050405020304" pitchFamily="18" charset="0"/>
                <a:cs typeface="Times" panose="02020603050405020304" pitchFamily="18" charset="0"/>
              </a:rPr>
              <a:t>.</a:t>
            </a:r>
            <a:r>
              <a:rPr lang="fr-FR" b="0" i="0" dirty="0">
                <a:solidFill>
                  <a:srgbClr val="202124"/>
                </a:solidFill>
                <a:effectLst/>
                <a:latin typeface="Times" panose="02020603050405020304" pitchFamily="18" charset="0"/>
                <a:cs typeface="Times" panose="02020603050405020304" pitchFamily="18" charset="0"/>
              </a:rPr>
              <a:t> la fenêtre ci-dessous s’affiche</a:t>
            </a:r>
            <a:r>
              <a:rPr lang="fr-FR" sz="1800" b="0" i="0" dirty="0">
                <a:solidFill>
                  <a:srgbClr val="202124"/>
                </a:solidFill>
                <a:effectLst/>
                <a:latin typeface="Times" panose="02020603050405020304" pitchFamily="18" charset="0"/>
                <a:cs typeface="Times" panose="02020603050405020304" pitchFamily="18" charset="0"/>
              </a:rPr>
              <a:t>.</a:t>
            </a:r>
            <a:r>
              <a:rPr lang="fr-FR" b="0" i="0" dirty="0">
                <a:solidFill>
                  <a:srgbClr val="202124"/>
                </a:solidFill>
                <a:effectLst/>
                <a:latin typeface="Times" panose="02020603050405020304" pitchFamily="18" charset="0"/>
                <a:cs typeface="Times" panose="02020603050405020304" pitchFamily="18" charset="0"/>
              </a:rPr>
              <a:t> </a:t>
            </a:r>
            <a:r>
              <a:rPr lang="fr-FR" dirty="0">
                <a:solidFill>
                  <a:srgbClr val="202124"/>
                </a:solidFill>
                <a:latin typeface="Times" panose="02020603050405020304" pitchFamily="18" charset="0"/>
                <a:cs typeface="Times" panose="02020603050405020304" pitchFamily="18" charset="0"/>
              </a:rPr>
              <a:t>On sélectionne « Retirer »  et on sélectionne les colonnes qu’on va les retirer puis clique sur « OK ».</a:t>
            </a:r>
            <a:endParaRPr lang="fr-FR" dirty="0">
              <a:latin typeface="Times" panose="02020603050405020304" pitchFamily="18" charset="0"/>
              <a:cs typeface="Times" panose="02020603050405020304" pitchFamily="18" charset="0"/>
            </a:endParaRPr>
          </a:p>
        </p:txBody>
      </p:sp>
      <p:pic>
        <p:nvPicPr>
          <p:cNvPr id="6" name="Image 5">
            <a:extLst>
              <a:ext uri="{FF2B5EF4-FFF2-40B4-BE49-F238E27FC236}">
                <a16:creationId xmlns:a16="http://schemas.microsoft.com/office/drawing/2014/main" id="{66EA8DBD-15DC-4A83-DC1E-8A4BE3CFF017}"/>
              </a:ext>
            </a:extLst>
          </p:cNvPr>
          <p:cNvPicPr>
            <a:picLocks noChangeAspect="1"/>
          </p:cNvPicPr>
          <p:nvPr/>
        </p:nvPicPr>
        <p:blipFill>
          <a:blip r:embed="rId4"/>
          <a:stretch>
            <a:fillRect/>
          </a:stretch>
        </p:blipFill>
        <p:spPr>
          <a:xfrm>
            <a:off x="937598" y="4446043"/>
            <a:ext cx="3347905" cy="2004650"/>
          </a:xfrm>
          <a:prstGeom prst="rect">
            <a:avLst/>
          </a:prstGeom>
        </p:spPr>
      </p:pic>
      <p:sp>
        <p:nvSpPr>
          <p:cNvPr id="9" name="Flèche : droite 8">
            <a:extLst>
              <a:ext uri="{FF2B5EF4-FFF2-40B4-BE49-F238E27FC236}">
                <a16:creationId xmlns:a16="http://schemas.microsoft.com/office/drawing/2014/main" id="{6BAA7D31-F206-8A07-586A-DB5A0481F6DE}"/>
              </a:ext>
            </a:extLst>
          </p:cNvPr>
          <p:cNvSpPr/>
          <p:nvPr/>
        </p:nvSpPr>
        <p:spPr>
          <a:xfrm rot="8056098">
            <a:off x="1522077" y="4450132"/>
            <a:ext cx="883566" cy="191964"/>
          </a:xfrm>
          <a:prstGeom prst="rightArrow">
            <a:avLst>
              <a:gd name="adj1" fmla="val 31351"/>
              <a:gd name="adj2" fmla="val 57422"/>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Tree>
    <p:extLst>
      <p:ext uri="{BB962C8B-B14F-4D97-AF65-F5344CB8AC3E}">
        <p14:creationId xmlns:p14="http://schemas.microsoft.com/office/powerpoint/2010/main" val="1722617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229F9EA9-C623-1333-A666-315F95F735B9}"/>
              </a:ext>
            </a:extLst>
          </p:cNvPr>
          <p:cNvPicPr>
            <a:picLocks noChangeAspect="1"/>
          </p:cNvPicPr>
          <p:nvPr/>
        </p:nvPicPr>
        <p:blipFill>
          <a:blip r:embed="rId2"/>
          <a:stretch>
            <a:fillRect/>
          </a:stretch>
        </p:blipFill>
        <p:spPr>
          <a:xfrm>
            <a:off x="4953224" y="1489436"/>
            <a:ext cx="5129428" cy="4899556"/>
          </a:xfrm>
          <a:prstGeom prst="rect">
            <a:avLst/>
          </a:prstGeom>
        </p:spPr>
      </p:pic>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2340964" y="131705"/>
            <a:ext cx="6357668" cy="1446550"/>
          </a:xfrm>
          <a:prstGeom prst="rect">
            <a:avLst/>
          </a:prstGeom>
          <a:noFill/>
        </p:spPr>
        <p:txBody>
          <a:bodyPr wrap="square" rtlCol="0">
            <a:spAutoFit/>
          </a:bodyPr>
          <a:lstStyle/>
          <a:p>
            <a:pPr marL="0" indent="0"/>
            <a:r>
              <a:rPr lang="fr-FR" sz="4400" b="1" i="1" dirty="0">
                <a:latin typeface="Times" panose="02020603050405020304" pitchFamily="18" charset="0"/>
                <a:cs typeface="Times" panose="02020603050405020304" pitchFamily="18" charset="0"/>
              </a:rPr>
              <a:t>Intégration des données 			</a:t>
            </a:r>
          </a:p>
        </p:txBody>
      </p:sp>
      <p:sp>
        <p:nvSpPr>
          <p:cNvPr id="4" name="ZoneTexte 3">
            <a:extLst>
              <a:ext uri="{FF2B5EF4-FFF2-40B4-BE49-F238E27FC236}">
                <a16:creationId xmlns:a16="http://schemas.microsoft.com/office/drawing/2014/main" id="{F27ECFF9-88DA-AAB9-1F73-92EAEA851CCB}"/>
              </a:ext>
            </a:extLst>
          </p:cNvPr>
          <p:cNvSpPr txBox="1"/>
          <p:nvPr/>
        </p:nvSpPr>
        <p:spPr>
          <a:xfrm>
            <a:off x="4542439" y="942568"/>
            <a:ext cx="1763767" cy="523220"/>
          </a:xfrm>
          <a:prstGeom prst="rect">
            <a:avLst/>
          </a:prstGeom>
          <a:noFill/>
        </p:spPr>
        <p:txBody>
          <a:bodyPr wrap="square">
            <a:spAutoFit/>
          </a:bodyPr>
          <a:lstStyle/>
          <a:p>
            <a:r>
              <a:rPr lang="fr-FR" sz="2800" b="1" i="1" dirty="0">
                <a:latin typeface="Times" panose="02020603050405020304" pitchFamily="18" charset="0"/>
                <a:cs typeface="Times" panose="02020603050405020304" pitchFamily="18" charset="0"/>
              </a:rPr>
              <a:t>(Pentaho) </a:t>
            </a:r>
            <a:endParaRPr lang="fr-FR" sz="2800" dirty="0"/>
          </a:p>
        </p:txBody>
      </p:sp>
      <p:sp>
        <p:nvSpPr>
          <p:cNvPr id="19" name="Organigramme : Alternative 18">
            <a:extLst>
              <a:ext uri="{FF2B5EF4-FFF2-40B4-BE49-F238E27FC236}">
                <a16:creationId xmlns:a16="http://schemas.microsoft.com/office/drawing/2014/main" id="{E4172C34-7073-DA54-3B35-737DFF8DF8CD}"/>
              </a:ext>
            </a:extLst>
          </p:cNvPr>
          <p:cNvSpPr/>
          <p:nvPr/>
        </p:nvSpPr>
        <p:spPr>
          <a:xfrm>
            <a:off x="9049407" y="2438953"/>
            <a:ext cx="1068564" cy="4011740"/>
          </a:xfrm>
          <a:prstGeom prst="flowChartAlternateProcess">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1" name="Bulle narrative : rectangle à coins arrondis 20">
            <a:extLst>
              <a:ext uri="{FF2B5EF4-FFF2-40B4-BE49-F238E27FC236}">
                <a16:creationId xmlns:a16="http://schemas.microsoft.com/office/drawing/2014/main" id="{5B6A081D-15AD-03DE-8CF7-A3F301E029E0}"/>
              </a:ext>
            </a:extLst>
          </p:cNvPr>
          <p:cNvSpPr/>
          <p:nvPr/>
        </p:nvSpPr>
        <p:spPr>
          <a:xfrm>
            <a:off x="2897359" y="1449757"/>
            <a:ext cx="1828606" cy="881718"/>
          </a:xfrm>
          <a:prstGeom prst="wedgeRoundRectCallout">
            <a:avLst>
              <a:gd name="adj1" fmla="val 289087"/>
              <a:gd name="adj2" fmla="val 70136"/>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22" name="ZoneTexte 21">
            <a:extLst>
              <a:ext uri="{FF2B5EF4-FFF2-40B4-BE49-F238E27FC236}">
                <a16:creationId xmlns:a16="http://schemas.microsoft.com/office/drawing/2014/main" id="{343B1BF2-7516-8295-C9BE-895858421EEE}"/>
              </a:ext>
            </a:extLst>
          </p:cNvPr>
          <p:cNvSpPr txBox="1"/>
          <p:nvPr/>
        </p:nvSpPr>
        <p:spPr>
          <a:xfrm>
            <a:off x="3080884" y="1409632"/>
            <a:ext cx="1801701" cy="923330"/>
          </a:xfrm>
          <a:prstGeom prst="rect">
            <a:avLst/>
          </a:prstGeom>
          <a:noFill/>
        </p:spPr>
        <p:txBody>
          <a:bodyPr wrap="square">
            <a:spAutoFit/>
          </a:bodyPr>
          <a:lstStyle/>
          <a:p>
            <a:r>
              <a:rPr lang="fr-FR" dirty="0">
                <a:solidFill>
                  <a:srgbClr val="202124"/>
                </a:solidFill>
                <a:latin typeface="Times" panose="02020603050405020304" pitchFamily="18" charset="0"/>
                <a:cs typeface="Times" panose="02020603050405020304" pitchFamily="18" charset="0"/>
              </a:rPr>
              <a:t>Charger les données dans MySQL.</a:t>
            </a:r>
            <a:endParaRPr lang="fr-FR" dirty="0">
              <a:latin typeface="Times" panose="02020603050405020304" pitchFamily="18" charset="0"/>
              <a:cs typeface="Times" panose="02020603050405020304" pitchFamily="18" charset="0"/>
            </a:endParaRPr>
          </a:p>
        </p:txBody>
      </p:sp>
      <p:sp>
        <p:nvSpPr>
          <p:cNvPr id="2" name="Organigramme : Alternative 1">
            <a:extLst>
              <a:ext uri="{FF2B5EF4-FFF2-40B4-BE49-F238E27FC236}">
                <a16:creationId xmlns:a16="http://schemas.microsoft.com/office/drawing/2014/main" id="{65512E4D-8C53-40E8-A290-DA83FB989039}"/>
              </a:ext>
            </a:extLst>
          </p:cNvPr>
          <p:cNvSpPr/>
          <p:nvPr/>
        </p:nvSpPr>
        <p:spPr>
          <a:xfrm>
            <a:off x="567559" y="2641315"/>
            <a:ext cx="6550572" cy="3958661"/>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3" name="Flèche : droite 2">
            <a:extLst>
              <a:ext uri="{FF2B5EF4-FFF2-40B4-BE49-F238E27FC236}">
                <a16:creationId xmlns:a16="http://schemas.microsoft.com/office/drawing/2014/main" id="{314D84ED-D62C-E1BE-F674-A7B9BDA15068}"/>
              </a:ext>
            </a:extLst>
          </p:cNvPr>
          <p:cNvSpPr/>
          <p:nvPr/>
        </p:nvSpPr>
        <p:spPr>
          <a:xfrm rot="9669321">
            <a:off x="7019259" y="3274635"/>
            <a:ext cx="2077282" cy="267483"/>
          </a:xfrm>
          <a:prstGeom prst="rightArrow">
            <a:avLst>
              <a:gd name="adj1" fmla="val 31351"/>
              <a:gd name="adj2" fmla="val 57422"/>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7" name="ZoneTexte 6">
            <a:extLst>
              <a:ext uri="{FF2B5EF4-FFF2-40B4-BE49-F238E27FC236}">
                <a16:creationId xmlns:a16="http://schemas.microsoft.com/office/drawing/2014/main" id="{453CCAA6-1854-5386-DFEB-E9E559C960EB}"/>
              </a:ext>
            </a:extLst>
          </p:cNvPr>
          <p:cNvSpPr txBox="1"/>
          <p:nvPr/>
        </p:nvSpPr>
        <p:spPr>
          <a:xfrm>
            <a:off x="856466" y="2743715"/>
            <a:ext cx="6104628" cy="923330"/>
          </a:xfrm>
          <a:prstGeom prst="rect">
            <a:avLst/>
          </a:prstGeom>
          <a:noFill/>
        </p:spPr>
        <p:txBody>
          <a:bodyPr wrap="square">
            <a:spAutoFit/>
          </a:bodyPr>
          <a:lstStyle/>
          <a:p>
            <a:r>
              <a:rPr lang="fr-FR" b="0" i="0" dirty="0">
                <a:solidFill>
                  <a:srgbClr val="202124"/>
                </a:solidFill>
                <a:effectLst/>
                <a:latin typeface="Times" panose="02020603050405020304" pitchFamily="18" charset="0"/>
                <a:cs typeface="Times" panose="02020603050405020304" pitchFamily="18" charset="0"/>
              </a:rPr>
              <a:t>Avant de charger nos donn</a:t>
            </a:r>
            <a:r>
              <a:rPr lang="fr-FR" dirty="0">
                <a:solidFill>
                  <a:srgbClr val="202124"/>
                </a:solidFill>
                <a:latin typeface="Times" panose="02020603050405020304" pitchFamily="18" charset="0"/>
                <a:cs typeface="Times" panose="02020603050405020304" pitchFamily="18" charset="0"/>
              </a:rPr>
              <a:t>ées dans MySQL on doit créer une base de données MySQL portant le même nom que dans la configuration.</a:t>
            </a:r>
            <a:endParaRPr lang="fr-FR" dirty="0">
              <a:latin typeface="Times" panose="02020603050405020304" pitchFamily="18" charset="0"/>
              <a:cs typeface="Times" panose="02020603050405020304" pitchFamily="18" charset="0"/>
            </a:endParaRPr>
          </a:p>
        </p:txBody>
      </p:sp>
      <p:pic>
        <p:nvPicPr>
          <p:cNvPr id="14" name="Image 13">
            <a:extLst>
              <a:ext uri="{FF2B5EF4-FFF2-40B4-BE49-F238E27FC236}">
                <a16:creationId xmlns:a16="http://schemas.microsoft.com/office/drawing/2014/main" id="{D738E27E-876B-DD66-F23E-67B9B4EFB697}"/>
              </a:ext>
            </a:extLst>
          </p:cNvPr>
          <p:cNvPicPr>
            <a:picLocks noChangeAspect="1"/>
          </p:cNvPicPr>
          <p:nvPr/>
        </p:nvPicPr>
        <p:blipFill>
          <a:blip r:embed="rId4"/>
          <a:stretch>
            <a:fillRect/>
          </a:stretch>
        </p:blipFill>
        <p:spPr>
          <a:xfrm>
            <a:off x="880449" y="3684286"/>
            <a:ext cx="5734433" cy="2694416"/>
          </a:xfrm>
          <a:prstGeom prst="rect">
            <a:avLst/>
          </a:prstGeom>
        </p:spPr>
      </p:pic>
      <p:sp>
        <p:nvSpPr>
          <p:cNvPr id="15" name="Bulle narrative : rectangle à coins arrondis 14">
            <a:extLst>
              <a:ext uri="{FF2B5EF4-FFF2-40B4-BE49-F238E27FC236}">
                <a16:creationId xmlns:a16="http://schemas.microsoft.com/office/drawing/2014/main" id="{DA3EA4B0-BA5F-CD2B-E6E2-BE5A6BC5931D}"/>
              </a:ext>
            </a:extLst>
          </p:cNvPr>
          <p:cNvSpPr/>
          <p:nvPr/>
        </p:nvSpPr>
        <p:spPr>
          <a:xfrm>
            <a:off x="3705199" y="4207246"/>
            <a:ext cx="2041531" cy="915148"/>
          </a:xfrm>
          <a:prstGeom prst="wedgeRoundRectCallout">
            <a:avLst>
              <a:gd name="adj1" fmla="val 50269"/>
              <a:gd name="adj2" fmla="val 2190"/>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17" name="ZoneTexte 16">
            <a:extLst>
              <a:ext uri="{FF2B5EF4-FFF2-40B4-BE49-F238E27FC236}">
                <a16:creationId xmlns:a16="http://schemas.microsoft.com/office/drawing/2014/main" id="{0FDEE3B5-CDDA-F723-B49B-5171A6B80EEE}"/>
              </a:ext>
            </a:extLst>
          </p:cNvPr>
          <p:cNvSpPr txBox="1"/>
          <p:nvPr/>
        </p:nvSpPr>
        <p:spPr>
          <a:xfrm>
            <a:off x="3772670" y="4213601"/>
            <a:ext cx="1801701" cy="923330"/>
          </a:xfrm>
          <a:prstGeom prst="rect">
            <a:avLst/>
          </a:prstGeom>
          <a:noFill/>
        </p:spPr>
        <p:txBody>
          <a:bodyPr wrap="square">
            <a:spAutoFit/>
          </a:bodyPr>
          <a:lstStyle/>
          <a:p>
            <a:r>
              <a:rPr lang="fr-FR" dirty="0">
                <a:solidFill>
                  <a:srgbClr val="202124"/>
                </a:solidFill>
                <a:latin typeface="Times" panose="02020603050405020304" pitchFamily="18" charset="0"/>
                <a:cs typeface="Times" panose="02020603050405020304" pitchFamily="18" charset="0"/>
              </a:rPr>
              <a:t>Notre base de données.</a:t>
            </a:r>
          </a:p>
          <a:p>
            <a:r>
              <a:rPr lang="fr-FR" dirty="0">
                <a:solidFill>
                  <a:srgbClr val="202124"/>
                </a:solidFill>
                <a:latin typeface="Times" panose="02020603050405020304" pitchFamily="18" charset="0"/>
                <a:cs typeface="Times" panose="02020603050405020304" pitchFamily="18" charset="0"/>
              </a:rPr>
              <a:t>Initialement vide</a:t>
            </a:r>
            <a:endParaRPr lang="fr-FR" dirty="0">
              <a:latin typeface="Times" panose="02020603050405020304" pitchFamily="18" charset="0"/>
              <a:cs typeface="Times" panose="02020603050405020304" pitchFamily="18" charset="0"/>
            </a:endParaRPr>
          </a:p>
        </p:txBody>
      </p:sp>
      <p:sp>
        <p:nvSpPr>
          <p:cNvPr id="18" name="Flèche : droite 17">
            <a:extLst>
              <a:ext uri="{FF2B5EF4-FFF2-40B4-BE49-F238E27FC236}">
                <a16:creationId xmlns:a16="http://schemas.microsoft.com/office/drawing/2014/main" id="{C1A6CA39-EC73-2C7B-C680-1E369FA7AECE}"/>
              </a:ext>
            </a:extLst>
          </p:cNvPr>
          <p:cNvSpPr/>
          <p:nvPr/>
        </p:nvSpPr>
        <p:spPr>
          <a:xfrm rot="9287811">
            <a:off x="2268507" y="4742996"/>
            <a:ext cx="1462648" cy="122135"/>
          </a:xfrm>
          <a:prstGeom prst="rightArrow">
            <a:avLst>
              <a:gd name="adj1" fmla="val 31351"/>
              <a:gd name="adj2" fmla="val 57422"/>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Tree>
    <p:extLst>
      <p:ext uri="{BB962C8B-B14F-4D97-AF65-F5344CB8AC3E}">
        <p14:creationId xmlns:p14="http://schemas.microsoft.com/office/powerpoint/2010/main" val="3588814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229F9EA9-C623-1333-A666-315F95F735B9}"/>
              </a:ext>
            </a:extLst>
          </p:cNvPr>
          <p:cNvPicPr>
            <a:picLocks noChangeAspect="1"/>
          </p:cNvPicPr>
          <p:nvPr/>
        </p:nvPicPr>
        <p:blipFill>
          <a:blip r:embed="rId2"/>
          <a:stretch>
            <a:fillRect/>
          </a:stretch>
        </p:blipFill>
        <p:spPr>
          <a:xfrm>
            <a:off x="4959296" y="1490078"/>
            <a:ext cx="5129428" cy="4899556"/>
          </a:xfrm>
          <a:prstGeom prst="rect">
            <a:avLst/>
          </a:prstGeom>
        </p:spPr>
      </p:pic>
      <p:sp>
        <p:nvSpPr>
          <p:cNvPr id="2" name="Organigramme : Alternative 1">
            <a:extLst>
              <a:ext uri="{FF2B5EF4-FFF2-40B4-BE49-F238E27FC236}">
                <a16:creationId xmlns:a16="http://schemas.microsoft.com/office/drawing/2014/main" id="{65512E4D-8C53-40E8-A290-DA83FB989039}"/>
              </a:ext>
            </a:extLst>
          </p:cNvPr>
          <p:cNvSpPr/>
          <p:nvPr/>
        </p:nvSpPr>
        <p:spPr>
          <a:xfrm>
            <a:off x="449317" y="1465787"/>
            <a:ext cx="6668814" cy="5242165"/>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pic>
        <p:nvPicPr>
          <p:cNvPr id="11" name="Image 10">
            <a:extLst>
              <a:ext uri="{FF2B5EF4-FFF2-40B4-BE49-F238E27FC236}">
                <a16:creationId xmlns:a16="http://schemas.microsoft.com/office/drawing/2014/main" id="{0416C121-D1EC-A953-DB56-9FA5D5D33295}"/>
              </a:ext>
            </a:extLst>
          </p:cNvPr>
          <p:cNvPicPr>
            <a:picLocks noChangeAspect="1"/>
          </p:cNvPicPr>
          <p:nvPr/>
        </p:nvPicPr>
        <p:blipFill>
          <a:blip r:embed="rId3"/>
          <a:stretch>
            <a:fillRect/>
          </a:stretch>
        </p:blipFill>
        <p:spPr>
          <a:xfrm>
            <a:off x="906517" y="3394621"/>
            <a:ext cx="5713778" cy="3212677"/>
          </a:xfrm>
          <a:prstGeom prst="rect">
            <a:avLst/>
          </a:prstGeom>
        </p:spPr>
      </p:pic>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2340964" y="131705"/>
            <a:ext cx="6357668" cy="1446550"/>
          </a:xfrm>
          <a:prstGeom prst="rect">
            <a:avLst/>
          </a:prstGeom>
          <a:noFill/>
        </p:spPr>
        <p:txBody>
          <a:bodyPr wrap="square" rtlCol="0">
            <a:spAutoFit/>
          </a:bodyPr>
          <a:lstStyle/>
          <a:p>
            <a:pPr marL="0" indent="0"/>
            <a:r>
              <a:rPr lang="fr-FR" sz="4400" b="1" i="1" dirty="0">
                <a:latin typeface="Times" panose="02020603050405020304" pitchFamily="18" charset="0"/>
                <a:cs typeface="Times" panose="02020603050405020304" pitchFamily="18" charset="0"/>
              </a:rPr>
              <a:t>Intégration des données 			</a:t>
            </a:r>
          </a:p>
        </p:txBody>
      </p:sp>
      <p:sp>
        <p:nvSpPr>
          <p:cNvPr id="4" name="ZoneTexte 3">
            <a:extLst>
              <a:ext uri="{FF2B5EF4-FFF2-40B4-BE49-F238E27FC236}">
                <a16:creationId xmlns:a16="http://schemas.microsoft.com/office/drawing/2014/main" id="{F27ECFF9-88DA-AAB9-1F73-92EAEA851CCB}"/>
              </a:ext>
            </a:extLst>
          </p:cNvPr>
          <p:cNvSpPr txBox="1"/>
          <p:nvPr/>
        </p:nvSpPr>
        <p:spPr>
          <a:xfrm>
            <a:off x="4542439" y="942568"/>
            <a:ext cx="1763767" cy="523220"/>
          </a:xfrm>
          <a:prstGeom prst="rect">
            <a:avLst/>
          </a:prstGeom>
          <a:noFill/>
        </p:spPr>
        <p:txBody>
          <a:bodyPr wrap="square">
            <a:spAutoFit/>
          </a:bodyPr>
          <a:lstStyle/>
          <a:p>
            <a:r>
              <a:rPr lang="fr-FR" sz="2800" b="1" i="1" dirty="0">
                <a:latin typeface="Times" panose="02020603050405020304" pitchFamily="18" charset="0"/>
                <a:cs typeface="Times" panose="02020603050405020304" pitchFamily="18" charset="0"/>
              </a:rPr>
              <a:t>(Pentaho) </a:t>
            </a:r>
            <a:endParaRPr lang="fr-FR" sz="2800" dirty="0"/>
          </a:p>
        </p:txBody>
      </p:sp>
      <p:sp>
        <p:nvSpPr>
          <p:cNvPr id="19" name="Organigramme : Alternative 18">
            <a:extLst>
              <a:ext uri="{FF2B5EF4-FFF2-40B4-BE49-F238E27FC236}">
                <a16:creationId xmlns:a16="http://schemas.microsoft.com/office/drawing/2014/main" id="{E4172C34-7073-DA54-3B35-737DFF8DF8CD}"/>
              </a:ext>
            </a:extLst>
          </p:cNvPr>
          <p:cNvSpPr/>
          <p:nvPr/>
        </p:nvSpPr>
        <p:spPr>
          <a:xfrm>
            <a:off x="9049407" y="2438953"/>
            <a:ext cx="1068564" cy="4011740"/>
          </a:xfrm>
          <a:prstGeom prst="flowChartAlternateProcess">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3" name="Flèche : droite 2">
            <a:extLst>
              <a:ext uri="{FF2B5EF4-FFF2-40B4-BE49-F238E27FC236}">
                <a16:creationId xmlns:a16="http://schemas.microsoft.com/office/drawing/2014/main" id="{314D84ED-D62C-E1BE-F674-A7B9BDA15068}"/>
              </a:ext>
            </a:extLst>
          </p:cNvPr>
          <p:cNvSpPr/>
          <p:nvPr/>
        </p:nvSpPr>
        <p:spPr>
          <a:xfrm rot="9669321">
            <a:off x="7019259" y="3274635"/>
            <a:ext cx="2077282" cy="267483"/>
          </a:xfrm>
          <a:prstGeom prst="rightArrow">
            <a:avLst>
              <a:gd name="adj1" fmla="val 31351"/>
              <a:gd name="adj2" fmla="val 57422"/>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7" name="ZoneTexte 6">
            <a:extLst>
              <a:ext uri="{FF2B5EF4-FFF2-40B4-BE49-F238E27FC236}">
                <a16:creationId xmlns:a16="http://schemas.microsoft.com/office/drawing/2014/main" id="{453CCAA6-1854-5386-DFEB-E9E559C960EB}"/>
              </a:ext>
            </a:extLst>
          </p:cNvPr>
          <p:cNvSpPr txBox="1"/>
          <p:nvPr/>
        </p:nvSpPr>
        <p:spPr>
          <a:xfrm>
            <a:off x="674066" y="1626440"/>
            <a:ext cx="6444065" cy="1754326"/>
          </a:xfrm>
          <a:prstGeom prst="rect">
            <a:avLst/>
          </a:prstGeom>
          <a:noFill/>
        </p:spPr>
        <p:txBody>
          <a:bodyPr wrap="square">
            <a:spAutoFit/>
          </a:bodyPr>
          <a:lstStyle/>
          <a:p>
            <a:r>
              <a:rPr lang="fr-FR" b="0" i="0" dirty="0">
                <a:solidFill>
                  <a:srgbClr val="202124"/>
                </a:solidFill>
                <a:effectLst/>
                <a:latin typeface="Times" panose="02020603050405020304" pitchFamily="18" charset="0"/>
                <a:cs typeface="Times" panose="02020603050405020304" pitchFamily="18" charset="0"/>
              </a:rPr>
              <a:t>Après la création de la base, on va établir une connection entre notre projet Pentaho et MySQL.</a:t>
            </a:r>
          </a:p>
          <a:p>
            <a:r>
              <a:rPr lang="fr-FR" dirty="0">
                <a:solidFill>
                  <a:srgbClr val="202124"/>
                </a:solidFill>
                <a:latin typeface="Times" panose="02020603050405020304" pitchFamily="18" charset="0"/>
                <a:cs typeface="Times" panose="02020603050405020304" pitchFamily="18" charset="0"/>
              </a:rPr>
              <a:t>Double clique sur le composant « Insertion dans table ». La page « 1 » s’affiche. On doit donner un nom pour l’étape puis on va cliquer sur « Nouvelle » pour créer une connection. La page « 2 » s’affiche et on le remplie comme le montre. Après clique sur « Ok » </a:t>
            </a:r>
            <a:endParaRPr lang="fr-FR" dirty="0">
              <a:latin typeface="Times" panose="02020603050405020304" pitchFamily="18" charset="0"/>
              <a:cs typeface="Times" panose="02020603050405020304" pitchFamily="18" charset="0"/>
            </a:endParaRPr>
          </a:p>
        </p:txBody>
      </p:sp>
      <p:sp>
        <p:nvSpPr>
          <p:cNvPr id="13" name="Ellipse 12">
            <a:extLst>
              <a:ext uri="{FF2B5EF4-FFF2-40B4-BE49-F238E27FC236}">
                <a16:creationId xmlns:a16="http://schemas.microsoft.com/office/drawing/2014/main" id="{BD562C2F-ACF2-11B8-CFE5-142085BF6DC6}"/>
              </a:ext>
            </a:extLst>
          </p:cNvPr>
          <p:cNvSpPr/>
          <p:nvPr/>
        </p:nvSpPr>
        <p:spPr>
          <a:xfrm>
            <a:off x="937452" y="3576218"/>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1</a:t>
            </a:r>
          </a:p>
        </p:txBody>
      </p:sp>
      <p:sp>
        <p:nvSpPr>
          <p:cNvPr id="16" name="Ellipse 15">
            <a:extLst>
              <a:ext uri="{FF2B5EF4-FFF2-40B4-BE49-F238E27FC236}">
                <a16:creationId xmlns:a16="http://schemas.microsoft.com/office/drawing/2014/main" id="{4DDBD131-0761-8412-4322-9F0175E92634}"/>
              </a:ext>
            </a:extLst>
          </p:cNvPr>
          <p:cNvSpPr/>
          <p:nvPr/>
        </p:nvSpPr>
        <p:spPr>
          <a:xfrm>
            <a:off x="4887554" y="3948684"/>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2</a:t>
            </a:r>
          </a:p>
        </p:txBody>
      </p:sp>
      <p:sp>
        <p:nvSpPr>
          <p:cNvPr id="23" name="Flèche : droite 22">
            <a:extLst>
              <a:ext uri="{FF2B5EF4-FFF2-40B4-BE49-F238E27FC236}">
                <a16:creationId xmlns:a16="http://schemas.microsoft.com/office/drawing/2014/main" id="{C1ECB63B-377C-6CD5-D69E-FD70CB039F54}"/>
              </a:ext>
            </a:extLst>
          </p:cNvPr>
          <p:cNvSpPr/>
          <p:nvPr/>
        </p:nvSpPr>
        <p:spPr>
          <a:xfrm rot="4319086">
            <a:off x="3083650" y="3742770"/>
            <a:ext cx="291323" cy="219637"/>
          </a:xfrm>
          <a:prstGeom prst="rightArrow">
            <a:avLst>
              <a:gd name="adj1" fmla="val 31351"/>
              <a:gd name="adj2" fmla="val 57422"/>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Tree>
    <p:extLst>
      <p:ext uri="{BB962C8B-B14F-4D97-AF65-F5344CB8AC3E}">
        <p14:creationId xmlns:p14="http://schemas.microsoft.com/office/powerpoint/2010/main" val="1697052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229F9EA9-C623-1333-A666-315F95F735B9}"/>
              </a:ext>
            </a:extLst>
          </p:cNvPr>
          <p:cNvPicPr>
            <a:picLocks noChangeAspect="1"/>
          </p:cNvPicPr>
          <p:nvPr/>
        </p:nvPicPr>
        <p:blipFill>
          <a:blip r:embed="rId2"/>
          <a:stretch>
            <a:fillRect/>
          </a:stretch>
        </p:blipFill>
        <p:spPr>
          <a:xfrm>
            <a:off x="4988543" y="1490078"/>
            <a:ext cx="5129428" cy="4899556"/>
          </a:xfrm>
          <a:prstGeom prst="rect">
            <a:avLst/>
          </a:prstGeom>
        </p:spPr>
      </p:pic>
      <p:sp>
        <p:nvSpPr>
          <p:cNvPr id="2" name="Organigramme : Alternative 1">
            <a:extLst>
              <a:ext uri="{FF2B5EF4-FFF2-40B4-BE49-F238E27FC236}">
                <a16:creationId xmlns:a16="http://schemas.microsoft.com/office/drawing/2014/main" id="{65512E4D-8C53-40E8-A290-DA83FB989039}"/>
              </a:ext>
            </a:extLst>
          </p:cNvPr>
          <p:cNvSpPr/>
          <p:nvPr/>
        </p:nvSpPr>
        <p:spPr>
          <a:xfrm>
            <a:off x="209910" y="1472290"/>
            <a:ext cx="6912223" cy="5171495"/>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2340964" y="131705"/>
            <a:ext cx="6357668" cy="1446550"/>
          </a:xfrm>
          <a:prstGeom prst="rect">
            <a:avLst/>
          </a:prstGeom>
          <a:noFill/>
        </p:spPr>
        <p:txBody>
          <a:bodyPr wrap="square" rtlCol="0">
            <a:spAutoFit/>
          </a:bodyPr>
          <a:lstStyle/>
          <a:p>
            <a:pPr marL="0" indent="0"/>
            <a:r>
              <a:rPr lang="fr-FR" sz="4400" b="1" i="1" dirty="0">
                <a:latin typeface="Times" panose="02020603050405020304" pitchFamily="18" charset="0"/>
                <a:cs typeface="Times" panose="02020603050405020304" pitchFamily="18" charset="0"/>
              </a:rPr>
              <a:t>Intégration des données 			</a:t>
            </a:r>
          </a:p>
        </p:txBody>
      </p:sp>
      <p:sp>
        <p:nvSpPr>
          <p:cNvPr id="4" name="ZoneTexte 3">
            <a:extLst>
              <a:ext uri="{FF2B5EF4-FFF2-40B4-BE49-F238E27FC236}">
                <a16:creationId xmlns:a16="http://schemas.microsoft.com/office/drawing/2014/main" id="{F27ECFF9-88DA-AAB9-1F73-92EAEA851CCB}"/>
              </a:ext>
            </a:extLst>
          </p:cNvPr>
          <p:cNvSpPr txBox="1"/>
          <p:nvPr/>
        </p:nvSpPr>
        <p:spPr>
          <a:xfrm>
            <a:off x="4549730" y="811984"/>
            <a:ext cx="1763767" cy="523220"/>
          </a:xfrm>
          <a:prstGeom prst="rect">
            <a:avLst/>
          </a:prstGeom>
          <a:noFill/>
        </p:spPr>
        <p:txBody>
          <a:bodyPr wrap="square">
            <a:spAutoFit/>
          </a:bodyPr>
          <a:lstStyle/>
          <a:p>
            <a:r>
              <a:rPr lang="fr-FR" sz="2800" b="1" i="1" dirty="0">
                <a:latin typeface="Times" panose="02020603050405020304" pitchFamily="18" charset="0"/>
                <a:cs typeface="Times" panose="02020603050405020304" pitchFamily="18" charset="0"/>
              </a:rPr>
              <a:t>(Pentaho) </a:t>
            </a:r>
            <a:endParaRPr lang="fr-FR" sz="2800" dirty="0"/>
          </a:p>
        </p:txBody>
      </p:sp>
      <p:sp>
        <p:nvSpPr>
          <p:cNvPr id="19" name="Organigramme : Alternative 18">
            <a:extLst>
              <a:ext uri="{FF2B5EF4-FFF2-40B4-BE49-F238E27FC236}">
                <a16:creationId xmlns:a16="http://schemas.microsoft.com/office/drawing/2014/main" id="{E4172C34-7073-DA54-3B35-737DFF8DF8CD}"/>
              </a:ext>
            </a:extLst>
          </p:cNvPr>
          <p:cNvSpPr/>
          <p:nvPr/>
        </p:nvSpPr>
        <p:spPr>
          <a:xfrm>
            <a:off x="9049407" y="2438953"/>
            <a:ext cx="1068564" cy="4011740"/>
          </a:xfrm>
          <a:prstGeom prst="flowChartAlternateProcess">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3" name="Flèche : droite 2">
            <a:extLst>
              <a:ext uri="{FF2B5EF4-FFF2-40B4-BE49-F238E27FC236}">
                <a16:creationId xmlns:a16="http://schemas.microsoft.com/office/drawing/2014/main" id="{314D84ED-D62C-E1BE-F674-A7B9BDA15068}"/>
              </a:ext>
            </a:extLst>
          </p:cNvPr>
          <p:cNvSpPr/>
          <p:nvPr/>
        </p:nvSpPr>
        <p:spPr>
          <a:xfrm rot="9669321">
            <a:off x="7019259" y="3274635"/>
            <a:ext cx="2077282" cy="267483"/>
          </a:xfrm>
          <a:prstGeom prst="rightArrow">
            <a:avLst>
              <a:gd name="adj1" fmla="val 31351"/>
              <a:gd name="adj2" fmla="val 57422"/>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7" name="ZoneTexte 6">
            <a:extLst>
              <a:ext uri="{FF2B5EF4-FFF2-40B4-BE49-F238E27FC236}">
                <a16:creationId xmlns:a16="http://schemas.microsoft.com/office/drawing/2014/main" id="{453CCAA6-1854-5386-DFEB-E9E559C960EB}"/>
              </a:ext>
            </a:extLst>
          </p:cNvPr>
          <p:cNvSpPr txBox="1"/>
          <p:nvPr/>
        </p:nvSpPr>
        <p:spPr>
          <a:xfrm>
            <a:off x="567538" y="1600950"/>
            <a:ext cx="6357667" cy="1477328"/>
          </a:xfrm>
          <a:prstGeom prst="rect">
            <a:avLst/>
          </a:prstGeom>
          <a:noFill/>
        </p:spPr>
        <p:txBody>
          <a:bodyPr wrap="square">
            <a:spAutoFit/>
          </a:bodyPr>
          <a:lstStyle/>
          <a:p>
            <a:r>
              <a:rPr lang="fr-FR" b="0" i="0" dirty="0">
                <a:solidFill>
                  <a:srgbClr val="202124"/>
                </a:solidFill>
                <a:effectLst/>
                <a:latin typeface="Times" panose="02020603050405020304" pitchFamily="18" charset="0"/>
                <a:cs typeface="Times" panose="02020603050405020304" pitchFamily="18" charset="0"/>
              </a:rPr>
              <a:t>Après la création de la connection, on donne un nom pour </a:t>
            </a:r>
            <a:r>
              <a:rPr lang="fr-FR" dirty="0">
                <a:solidFill>
                  <a:srgbClr val="202124"/>
                </a:solidFill>
                <a:latin typeface="Times" panose="02020603050405020304" pitchFamily="18" charset="0"/>
                <a:cs typeface="Times" panose="02020603050405020304" pitchFamily="18" charset="0"/>
              </a:rPr>
              <a:t>le champ « Table cible » et </a:t>
            </a:r>
            <a:r>
              <a:rPr lang="fr-FR" b="0" i="0" dirty="0">
                <a:solidFill>
                  <a:srgbClr val="202124"/>
                </a:solidFill>
                <a:effectLst/>
                <a:latin typeface="Times" panose="02020603050405020304" pitchFamily="18" charset="0"/>
                <a:cs typeface="Times" panose="02020603050405020304" pitchFamily="18" charset="0"/>
              </a:rPr>
              <a:t>cocher le champ « Tronquer la table ».</a:t>
            </a:r>
          </a:p>
          <a:p>
            <a:r>
              <a:rPr lang="fr-FR" dirty="0">
                <a:solidFill>
                  <a:srgbClr val="202124"/>
                </a:solidFill>
                <a:latin typeface="Times" panose="02020603050405020304" pitchFamily="18" charset="0"/>
                <a:cs typeface="Times" panose="02020603050405020304" pitchFamily="18" charset="0"/>
              </a:rPr>
              <a:t>Puis on clique sur « SQL » la page « 3 » s’affiche. On clique sur « Exécuter » puis « OK ». Enfin « OK » dans la page « 1 » et nos données vont être charger dans MySQL. </a:t>
            </a:r>
            <a:endParaRPr lang="fr-FR" dirty="0">
              <a:latin typeface="Times" panose="02020603050405020304" pitchFamily="18" charset="0"/>
              <a:cs typeface="Times" panose="02020603050405020304" pitchFamily="18" charset="0"/>
            </a:endParaRPr>
          </a:p>
        </p:txBody>
      </p:sp>
      <p:pic>
        <p:nvPicPr>
          <p:cNvPr id="25" name="Image 24">
            <a:extLst>
              <a:ext uri="{FF2B5EF4-FFF2-40B4-BE49-F238E27FC236}">
                <a16:creationId xmlns:a16="http://schemas.microsoft.com/office/drawing/2014/main" id="{2FFB751B-E32B-35BB-F106-B506131869C0}"/>
              </a:ext>
            </a:extLst>
          </p:cNvPr>
          <p:cNvPicPr>
            <a:picLocks noChangeAspect="1"/>
          </p:cNvPicPr>
          <p:nvPr/>
        </p:nvPicPr>
        <p:blipFill>
          <a:blip r:embed="rId4"/>
          <a:stretch>
            <a:fillRect/>
          </a:stretch>
        </p:blipFill>
        <p:spPr>
          <a:xfrm>
            <a:off x="452829" y="3122817"/>
            <a:ext cx="3799490" cy="3266817"/>
          </a:xfrm>
          <a:prstGeom prst="rect">
            <a:avLst/>
          </a:prstGeom>
        </p:spPr>
      </p:pic>
      <p:sp>
        <p:nvSpPr>
          <p:cNvPr id="26" name="Ellipse 25">
            <a:extLst>
              <a:ext uri="{FF2B5EF4-FFF2-40B4-BE49-F238E27FC236}">
                <a16:creationId xmlns:a16="http://schemas.microsoft.com/office/drawing/2014/main" id="{5DE56B1A-B8D2-2AAD-1F3E-C1C8334CA245}"/>
              </a:ext>
            </a:extLst>
          </p:cNvPr>
          <p:cNvSpPr/>
          <p:nvPr/>
        </p:nvSpPr>
        <p:spPr>
          <a:xfrm>
            <a:off x="567538" y="3290815"/>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1</a:t>
            </a:r>
          </a:p>
        </p:txBody>
      </p:sp>
      <p:sp>
        <p:nvSpPr>
          <p:cNvPr id="27" name="Ellipse 26">
            <a:extLst>
              <a:ext uri="{FF2B5EF4-FFF2-40B4-BE49-F238E27FC236}">
                <a16:creationId xmlns:a16="http://schemas.microsoft.com/office/drawing/2014/main" id="{46D6AD5A-7CCB-7B5B-595F-F2E5E2ECA6F4}"/>
              </a:ext>
            </a:extLst>
          </p:cNvPr>
          <p:cNvSpPr/>
          <p:nvPr/>
        </p:nvSpPr>
        <p:spPr>
          <a:xfrm>
            <a:off x="3656701" y="4444023"/>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3</a:t>
            </a:r>
          </a:p>
        </p:txBody>
      </p:sp>
      <p:pic>
        <p:nvPicPr>
          <p:cNvPr id="29" name="Image 28">
            <a:extLst>
              <a:ext uri="{FF2B5EF4-FFF2-40B4-BE49-F238E27FC236}">
                <a16:creationId xmlns:a16="http://schemas.microsoft.com/office/drawing/2014/main" id="{B3AC05B3-14E7-F8B1-CD28-F484D8E82463}"/>
              </a:ext>
            </a:extLst>
          </p:cNvPr>
          <p:cNvPicPr>
            <a:picLocks noChangeAspect="1"/>
          </p:cNvPicPr>
          <p:nvPr/>
        </p:nvPicPr>
        <p:blipFill>
          <a:blip r:embed="rId5"/>
          <a:stretch>
            <a:fillRect/>
          </a:stretch>
        </p:blipFill>
        <p:spPr>
          <a:xfrm>
            <a:off x="4803578" y="3219616"/>
            <a:ext cx="2121627" cy="1783283"/>
          </a:xfrm>
          <a:prstGeom prst="rect">
            <a:avLst/>
          </a:prstGeom>
        </p:spPr>
      </p:pic>
      <p:sp>
        <p:nvSpPr>
          <p:cNvPr id="30" name="Flèche : droite 29">
            <a:extLst>
              <a:ext uri="{FF2B5EF4-FFF2-40B4-BE49-F238E27FC236}">
                <a16:creationId xmlns:a16="http://schemas.microsoft.com/office/drawing/2014/main" id="{24D11181-BD64-16D0-7049-92D5C479EFEA}"/>
              </a:ext>
            </a:extLst>
          </p:cNvPr>
          <p:cNvSpPr/>
          <p:nvPr/>
        </p:nvSpPr>
        <p:spPr>
          <a:xfrm>
            <a:off x="4315505" y="3923317"/>
            <a:ext cx="449317" cy="31714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31" name="Organigramme : Alternative 30">
            <a:extLst>
              <a:ext uri="{FF2B5EF4-FFF2-40B4-BE49-F238E27FC236}">
                <a16:creationId xmlns:a16="http://schemas.microsoft.com/office/drawing/2014/main" id="{F28BF5D5-4456-F818-3C46-1AB31705D061}"/>
              </a:ext>
            </a:extLst>
          </p:cNvPr>
          <p:cNvSpPr/>
          <p:nvPr/>
        </p:nvSpPr>
        <p:spPr>
          <a:xfrm>
            <a:off x="4399716" y="5257050"/>
            <a:ext cx="2284863" cy="1261244"/>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0A82D512-9E20-A68D-8124-AA299F026FC2}"/>
              </a:ext>
            </a:extLst>
          </p:cNvPr>
          <p:cNvSpPr txBox="1"/>
          <p:nvPr/>
        </p:nvSpPr>
        <p:spPr>
          <a:xfrm>
            <a:off x="4399716" y="5225952"/>
            <a:ext cx="2328074" cy="1323439"/>
          </a:xfrm>
          <a:prstGeom prst="rect">
            <a:avLst/>
          </a:prstGeom>
          <a:noFill/>
        </p:spPr>
        <p:txBody>
          <a:bodyPr wrap="square">
            <a:spAutoFit/>
          </a:bodyPr>
          <a:lstStyle/>
          <a:p>
            <a:r>
              <a:rPr lang="fr-FR" sz="1600" dirty="0">
                <a:solidFill>
                  <a:srgbClr val="202124"/>
                </a:solidFill>
                <a:latin typeface="Times" panose="02020603050405020304" pitchFamily="18" charset="0"/>
                <a:cs typeface="Times" panose="02020603050405020304" pitchFamily="18" charset="0"/>
              </a:rPr>
              <a:t>Nous avons vérifié le chargement des données de chaque table par une requête SQL et nous avons trouvé les données.</a:t>
            </a:r>
            <a:endParaRPr lang="fr-FR" sz="1600" dirty="0">
              <a:latin typeface="Times" panose="02020603050405020304" pitchFamily="18" charset="0"/>
              <a:cs typeface="Times" panose="02020603050405020304" pitchFamily="18" charset="0"/>
            </a:endParaRPr>
          </a:p>
        </p:txBody>
      </p:sp>
      <p:sp>
        <p:nvSpPr>
          <p:cNvPr id="33" name="Flèche : droite 32">
            <a:extLst>
              <a:ext uri="{FF2B5EF4-FFF2-40B4-BE49-F238E27FC236}">
                <a16:creationId xmlns:a16="http://schemas.microsoft.com/office/drawing/2014/main" id="{8F3E77FB-A8D1-D61C-DC3C-9806F84EA6DE}"/>
              </a:ext>
            </a:extLst>
          </p:cNvPr>
          <p:cNvSpPr/>
          <p:nvPr/>
        </p:nvSpPr>
        <p:spPr>
          <a:xfrm rot="6755964">
            <a:off x="6311438" y="4979185"/>
            <a:ext cx="449317" cy="31714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855112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99906B6B-8D0A-6323-E16C-0AF92496E7C6}"/>
              </a:ext>
            </a:extLst>
          </p:cNvPr>
          <p:cNvPicPr>
            <a:picLocks noChangeAspect="1"/>
          </p:cNvPicPr>
          <p:nvPr/>
        </p:nvPicPr>
        <p:blipFill>
          <a:blip r:embed="rId2"/>
          <a:stretch>
            <a:fillRect/>
          </a:stretch>
        </p:blipFill>
        <p:spPr>
          <a:xfrm>
            <a:off x="233558" y="1304934"/>
            <a:ext cx="9225883" cy="5303119"/>
          </a:xfrm>
          <a:prstGeom prst="rect">
            <a:avLst/>
          </a:prstGeom>
        </p:spPr>
      </p:pic>
      <p:sp>
        <p:nvSpPr>
          <p:cNvPr id="44" name="Organigramme : Alternative 43">
            <a:extLst>
              <a:ext uri="{FF2B5EF4-FFF2-40B4-BE49-F238E27FC236}">
                <a16:creationId xmlns:a16="http://schemas.microsoft.com/office/drawing/2014/main" id="{6D39FDBB-B00D-4EE5-250C-C1DAE4BC47DD}"/>
              </a:ext>
            </a:extLst>
          </p:cNvPr>
          <p:cNvSpPr/>
          <p:nvPr/>
        </p:nvSpPr>
        <p:spPr>
          <a:xfrm>
            <a:off x="6575174" y="2300878"/>
            <a:ext cx="1467056" cy="748226"/>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40" name="Organigramme : Alternative 39">
            <a:extLst>
              <a:ext uri="{FF2B5EF4-FFF2-40B4-BE49-F238E27FC236}">
                <a16:creationId xmlns:a16="http://schemas.microsoft.com/office/drawing/2014/main" id="{518D15D8-B4E7-D855-1DA1-6E4F09770F83}"/>
              </a:ext>
            </a:extLst>
          </p:cNvPr>
          <p:cNvSpPr/>
          <p:nvPr/>
        </p:nvSpPr>
        <p:spPr>
          <a:xfrm>
            <a:off x="3692760" y="3664870"/>
            <a:ext cx="2078327" cy="1163387"/>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34" name="Organigramme : Alternative 33">
            <a:extLst>
              <a:ext uri="{FF2B5EF4-FFF2-40B4-BE49-F238E27FC236}">
                <a16:creationId xmlns:a16="http://schemas.microsoft.com/office/drawing/2014/main" id="{87388986-ABB6-3767-0ADE-6CCC1B20F4AF}"/>
              </a:ext>
            </a:extLst>
          </p:cNvPr>
          <p:cNvSpPr/>
          <p:nvPr/>
        </p:nvSpPr>
        <p:spPr>
          <a:xfrm>
            <a:off x="5608710" y="5195476"/>
            <a:ext cx="2078327" cy="1163387"/>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7952" y="6072470"/>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2435772" y="21346"/>
            <a:ext cx="6286508" cy="1446550"/>
          </a:xfrm>
          <a:prstGeom prst="rect">
            <a:avLst/>
          </a:prstGeom>
          <a:noFill/>
        </p:spPr>
        <p:txBody>
          <a:bodyPr wrap="square" rtlCol="0">
            <a:spAutoFit/>
          </a:bodyPr>
          <a:lstStyle/>
          <a:p>
            <a:pPr marL="0" indent="0"/>
            <a:r>
              <a:rPr lang="fr-FR" sz="4400" b="1" i="1" dirty="0">
                <a:latin typeface="Times" panose="02020603050405020304" pitchFamily="18" charset="0"/>
                <a:cs typeface="Times" panose="02020603050405020304" pitchFamily="18" charset="0"/>
              </a:rPr>
              <a:t>Intégration des données 			</a:t>
            </a:r>
          </a:p>
        </p:txBody>
      </p:sp>
      <p:sp>
        <p:nvSpPr>
          <p:cNvPr id="4" name="ZoneTexte 3">
            <a:extLst>
              <a:ext uri="{FF2B5EF4-FFF2-40B4-BE49-F238E27FC236}">
                <a16:creationId xmlns:a16="http://schemas.microsoft.com/office/drawing/2014/main" id="{F27ECFF9-88DA-AAB9-1F73-92EAEA851CCB}"/>
              </a:ext>
            </a:extLst>
          </p:cNvPr>
          <p:cNvSpPr txBox="1"/>
          <p:nvPr/>
        </p:nvSpPr>
        <p:spPr>
          <a:xfrm>
            <a:off x="4573378" y="693742"/>
            <a:ext cx="1763767" cy="523220"/>
          </a:xfrm>
          <a:prstGeom prst="rect">
            <a:avLst/>
          </a:prstGeom>
          <a:noFill/>
        </p:spPr>
        <p:txBody>
          <a:bodyPr wrap="square">
            <a:spAutoFit/>
          </a:bodyPr>
          <a:lstStyle/>
          <a:p>
            <a:r>
              <a:rPr lang="fr-FR" sz="2800" b="1" i="1" dirty="0">
                <a:latin typeface="Times" panose="02020603050405020304" pitchFamily="18" charset="0"/>
                <a:cs typeface="Times" panose="02020603050405020304" pitchFamily="18" charset="0"/>
              </a:rPr>
              <a:t>(PowerBI) </a:t>
            </a:r>
            <a:endParaRPr lang="fr-FR" sz="2800" dirty="0"/>
          </a:p>
        </p:txBody>
      </p:sp>
      <p:sp>
        <p:nvSpPr>
          <p:cNvPr id="10" name="Organigramme : Données 9">
            <a:extLst>
              <a:ext uri="{FF2B5EF4-FFF2-40B4-BE49-F238E27FC236}">
                <a16:creationId xmlns:a16="http://schemas.microsoft.com/office/drawing/2014/main" id="{3691A19C-990E-2144-EB80-AB6B17F324BF}"/>
              </a:ext>
            </a:extLst>
          </p:cNvPr>
          <p:cNvSpPr/>
          <p:nvPr/>
        </p:nvSpPr>
        <p:spPr>
          <a:xfrm>
            <a:off x="10176939" y="-118242"/>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6" name="Bulle narrative : rectangle à coins arrondis 5">
            <a:extLst>
              <a:ext uri="{FF2B5EF4-FFF2-40B4-BE49-F238E27FC236}">
                <a16:creationId xmlns:a16="http://schemas.microsoft.com/office/drawing/2014/main" id="{BC89E3FF-B98B-8167-9221-6909CA2D726D}"/>
              </a:ext>
            </a:extLst>
          </p:cNvPr>
          <p:cNvSpPr/>
          <p:nvPr/>
        </p:nvSpPr>
        <p:spPr>
          <a:xfrm>
            <a:off x="9558665" y="1304934"/>
            <a:ext cx="2731659" cy="3606024"/>
          </a:xfrm>
          <a:prstGeom prst="wedgeRoundRectCallout">
            <a:avLst>
              <a:gd name="adj1" fmla="val -60487"/>
              <a:gd name="adj2" fmla="val 54224"/>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9" name="ZoneTexte 8">
            <a:extLst>
              <a:ext uri="{FF2B5EF4-FFF2-40B4-BE49-F238E27FC236}">
                <a16:creationId xmlns:a16="http://schemas.microsoft.com/office/drawing/2014/main" id="{D8B9A6A4-8501-1C1D-3250-ABA90374A87C}"/>
              </a:ext>
            </a:extLst>
          </p:cNvPr>
          <p:cNvSpPr txBox="1"/>
          <p:nvPr/>
        </p:nvSpPr>
        <p:spPr>
          <a:xfrm>
            <a:off x="9742231" y="1361750"/>
            <a:ext cx="2548093" cy="3416320"/>
          </a:xfrm>
          <a:prstGeom prst="rect">
            <a:avLst/>
          </a:prstGeom>
          <a:noFill/>
        </p:spPr>
        <p:txBody>
          <a:bodyPr wrap="square">
            <a:spAutoFit/>
          </a:bodyPr>
          <a:lstStyle/>
          <a:p>
            <a:r>
              <a:rPr lang="fr-FR" b="0" i="0" dirty="0">
                <a:solidFill>
                  <a:srgbClr val="202124"/>
                </a:solidFill>
                <a:effectLst/>
                <a:latin typeface="Times" panose="02020603050405020304" pitchFamily="18" charset="0"/>
                <a:cs typeface="Times" panose="02020603050405020304" pitchFamily="18" charset="0"/>
              </a:rPr>
              <a:t>Après l’intégration des données dans Pentaho et le charger dans MySQL</a:t>
            </a:r>
            <a:r>
              <a:rPr lang="fr-FR" dirty="0">
                <a:solidFill>
                  <a:srgbClr val="202124"/>
                </a:solidFill>
                <a:latin typeface="Times" panose="02020603050405020304" pitchFamily="18" charset="0"/>
                <a:cs typeface="Times" panose="02020603050405020304" pitchFamily="18" charset="0"/>
              </a:rPr>
              <a:t> on va travailler sur Power BI pour le dashbording.</a:t>
            </a:r>
          </a:p>
          <a:p>
            <a:r>
              <a:rPr lang="fr-FR" b="0" i="0" dirty="0">
                <a:solidFill>
                  <a:srgbClr val="202124"/>
                </a:solidFill>
                <a:effectLst/>
                <a:latin typeface="Times" panose="02020603050405020304" pitchFamily="18" charset="0"/>
                <a:cs typeface="Times" panose="02020603050405020304" pitchFamily="18" charset="0"/>
              </a:rPr>
              <a:t>Tout d’abord </a:t>
            </a:r>
            <a:r>
              <a:rPr lang="fr-FR" dirty="0">
                <a:solidFill>
                  <a:srgbClr val="202124"/>
                </a:solidFill>
                <a:latin typeface="Times" panose="02020603050405020304" pitchFamily="18" charset="0"/>
                <a:cs typeface="Times" panose="02020603050405020304" pitchFamily="18" charset="0"/>
              </a:rPr>
              <a:t>on va charger nos données dans Power BI a partir de MySQL.</a:t>
            </a:r>
          </a:p>
          <a:p>
            <a:r>
              <a:rPr lang="fr-FR" b="0" i="0" dirty="0">
                <a:solidFill>
                  <a:srgbClr val="202124"/>
                </a:solidFill>
                <a:effectLst/>
                <a:latin typeface="Times" panose="02020603050405020304" pitchFamily="18" charset="0"/>
                <a:cs typeface="Times" panose="02020603050405020304" pitchFamily="18" charset="0"/>
              </a:rPr>
              <a:t>On suit les étapes comme </a:t>
            </a:r>
            <a:r>
              <a:rPr lang="fr-FR" dirty="0">
                <a:solidFill>
                  <a:srgbClr val="202124"/>
                </a:solidFill>
                <a:latin typeface="Times" panose="02020603050405020304" pitchFamily="18" charset="0"/>
                <a:cs typeface="Times" panose="02020603050405020304" pitchFamily="18" charset="0"/>
              </a:rPr>
              <a:t>y</a:t>
            </a:r>
            <a:r>
              <a:rPr lang="fr-FR" b="0" i="0" dirty="0">
                <a:solidFill>
                  <a:srgbClr val="202124"/>
                </a:solidFill>
                <a:effectLst/>
                <a:latin typeface="Times" panose="02020603050405020304" pitchFamily="18" charset="0"/>
                <a:cs typeface="Times" panose="02020603050405020304" pitchFamily="18" charset="0"/>
              </a:rPr>
              <a:t> montrer </a:t>
            </a:r>
            <a:r>
              <a:rPr lang="fr-FR" dirty="0">
                <a:solidFill>
                  <a:srgbClr val="202124"/>
                </a:solidFill>
                <a:latin typeface="Times" panose="02020603050405020304" pitchFamily="18" charset="0"/>
                <a:cs typeface="Times" panose="02020603050405020304" pitchFamily="18" charset="0"/>
              </a:rPr>
              <a:t>la figure suivante.</a:t>
            </a:r>
            <a:endParaRPr lang="fr-FR" b="0" i="0" dirty="0">
              <a:solidFill>
                <a:srgbClr val="202124"/>
              </a:solidFill>
              <a:effectLst/>
              <a:latin typeface="Times" panose="02020603050405020304" pitchFamily="18" charset="0"/>
              <a:cs typeface="Times" panose="02020603050405020304" pitchFamily="18" charset="0"/>
            </a:endParaRPr>
          </a:p>
        </p:txBody>
      </p:sp>
      <p:sp>
        <p:nvSpPr>
          <p:cNvPr id="11" name="Ellipse 10">
            <a:extLst>
              <a:ext uri="{FF2B5EF4-FFF2-40B4-BE49-F238E27FC236}">
                <a16:creationId xmlns:a16="http://schemas.microsoft.com/office/drawing/2014/main" id="{736242CF-749F-274E-C1A9-92385FFCFE6F}"/>
              </a:ext>
            </a:extLst>
          </p:cNvPr>
          <p:cNvSpPr/>
          <p:nvPr/>
        </p:nvSpPr>
        <p:spPr>
          <a:xfrm>
            <a:off x="1698612" y="1414420"/>
            <a:ext cx="338958" cy="276370"/>
          </a:xfrm>
          <a:prstGeom prst="ellipse">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13" name="Flèche : droite 12">
            <a:extLst>
              <a:ext uri="{FF2B5EF4-FFF2-40B4-BE49-F238E27FC236}">
                <a16:creationId xmlns:a16="http://schemas.microsoft.com/office/drawing/2014/main" id="{25FC3534-6F9E-A000-C296-23AEFF649915}"/>
              </a:ext>
            </a:extLst>
          </p:cNvPr>
          <p:cNvSpPr/>
          <p:nvPr/>
        </p:nvSpPr>
        <p:spPr>
          <a:xfrm rot="5893486" flipV="1">
            <a:off x="18849" y="3221826"/>
            <a:ext cx="3074578" cy="18300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14" name="Ellipse 13">
            <a:extLst>
              <a:ext uri="{FF2B5EF4-FFF2-40B4-BE49-F238E27FC236}">
                <a16:creationId xmlns:a16="http://schemas.microsoft.com/office/drawing/2014/main" id="{D83C28E9-8B79-D2D3-BD21-286E15D8D89A}"/>
              </a:ext>
            </a:extLst>
          </p:cNvPr>
          <p:cNvSpPr/>
          <p:nvPr/>
        </p:nvSpPr>
        <p:spPr>
          <a:xfrm>
            <a:off x="976953" y="4847896"/>
            <a:ext cx="338958" cy="276370"/>
          </a:xfrm>
          <a:prstGeom prst="ellipse">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16" name="Ellipse 15">
            <a:extLst>
              <a:ext uri="{FF2B5EF4-FFF2-40B4-BE49-F238E27FC236}">
                <a16:creationId xmlns:a16="http://schemas.microsoft.com/office/drawing/2014/main" id="{B64C8769-CC5D-5ED3-D161-0443474C6778}"/>
              </a:ext>
            </a:extLst>
          </p:cNvPr>
          <p:cNvSpPr/>
          <p:nvPr/>
        </p:nvSpPr>
        <p:spPr>
          <a:xfrm>
            <a:off x="1217180" y="2661860"/>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1</a:t>
            </a:r>
          </a:p>
        </p:txBody>
      </p:sp>
      <p:sp>
        <p:nvSpPr>
          <p:cNvPr id="17" name="Flèche : droite 16">
            <a:extLst>
              <a:ext uri="{FF2B5EF4-FFF2-40B4-BE49-F238E27FC236}">
                <a16:creationId xmlns:a16="http://schemas.microsoft.com/office/drawing/2014/main" id="{2E25CC12-D6D8-02E1-4247-5A2FA1C6B0FC}"/>
              </a:ext>
            </a:extLst>
          </p:cNvPr>
          <p:cNvSpPr/>
          <p:nvPr/>
        </p:nvSpPr>
        <p:spPr>
          <a:xfrm flipV="1">
            <a:off x="1556138" y="4930727"/>
            <a:ext cx="1202601" cy="22568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18" name="Ellipse 17">
            <a:extLst>
              <a:ext uri="{FF2B5EF4-FFF2-40B4-BE49-F238E27FC236}">
                <a16:creationId xmlns:a16="http://schemas.microsoft.com/office/drawing/2014/main" id="{05D870A6-2DB0-C5A1-00BD-BA3B693FD7B7}"/>
              </a:ext>
            </a:extLst>
          </p:cNvPr>
          <p:cNvSpPr/>
          <p:nvPr/>
        </p:nvSpPr>
        <p:spPr>
          <a:xfrm>
            <a:off x="1934185" y="5103517"/>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2</a:t>
            </a:r>
          </a:p>
        </p:txBody>
      </p:sp>
      <p:sp>
        <p:nvSpPr>
          <p:cNvPr id="21" name="Organigramme : Alternative 20">
            <a:extLst>
              <a:ext uri="{FF2B5EF4-FFF2-40B4-BE49-F238E27FC236}">
                <a16:creationId xmlns:a16="http://schemas.microsoft.com/office/drawing/2014/main" id="{377B7A38-D89D-D23B-DBE4-CA2E33B90E92}"/>
              </a:ext>
            </a:extLst>
          </p:cNvPr>
          <p:cNvSpPr/>
          <p:nvPr/>
        </p:nvSpPr>
        <p:spPr>
          <a:xfrm>
            <a:off x="709448" y="5413807"/>
            <a:ext cx="2506718" cy="1067385"/>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2" name="ZoneTexte 21">
            <a:extLst>
              <a:ext uri="{FF2B5EF4-FFF2-40B4-BE49-F238E27FC236}">
                <a16:creationId xmlns:a16="http://schemas.microsoft.com/office/drawing/2014/main" id="{01271985-8A4B-A249-946A-2F10A83A04A7}"/>
              </a:ext>
            </a:extLst>
          </p:cNvPr>
          <p:cNvSpPr txBox="1"/>
          <p:nvPr/>
        </p:nvSpPr>
        <p:spPr>
          <a:xfrm>
            <a:off x="709449" y="5486805"/>
            <a:ext cx="2577662" cy="954107"/>
          </a:xfrm>
          <a:prstGeom prst="rect">
            <a:avLst/>
          </a:prstGeom>
          <a:noFill/>
        </p:spPr>
        <p:txBody>
          <a:bodyPr wrap="square">
            <a:spAutoFit/>
          </a:bodyPr>
          <a:lstStyle/>
          <a:p>
            <a:r>
              <a:rPr lang="fr-FR" sz="1400" b="0" i="0" dirty="0">
                <a:solidFill>
                  <a:srgbClr val="202124"/>
                </a:solidFill>
                <a:effectLst/>
                <a:latin typeface="Times" panose="02020603050405020304" pitchFamily="18" charset="0"/>
                <a:cs typeface="Times" panose="02020603050405020304" pitchFamily="18" charset="0"/>
              </a:rPr>
              <a:t>La page « Obtenir les données » s’affiche et on sélectionne « Base de données MySQL » et on doit cliquer sur « Se connecter ».</a:t>
            </a:r>
          </a:p>
        </p:txBody>
      </p:sp>
      <p:sp>
        <p:nvSpPr>
          <p:cNvPr id="23" name="Flèche : droite 22">
            <a:extLst>
              <a:ext uri="{FF2B5EF4-FFF2-40B4-BE49-F238E27FC236}">
                <a16:creationId xmlns:a16="http://schemas.microsoft.com/office/drawing/2014/main" id="{712E2064-32AB-D24A-31DD-54C5FE0EFEFF}"/>
              </a:ext>
            </a:extLst>
          </p:cNvPr>
          <p:cNvSpPr/>
          <p:nvPr/>
        </p:nvSpPr>
        <p:spPr>
          <a:xfrm flipV="1">
            <a:off x="4262705" y="6099655"/>
            <a:ext cx="1202601" cy="22568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24" name="Ellipse 23">
            <a:extLst>
              <a:ext uri="{FF2B5EF4-FFF2-40B4-BE49-F238E27FC236}">
                <a16:creationId xmlns:a16="http://schemas.microsoft.com/office/drawing/2014/main" id="{D7F93E06-B243-F299-C0A0-5A4C339AFEFC}"/>
              </a:ext>
            </a:extLst>
          </p:cNvPr>
          <p:cNvSpPr/>
          <p:nvPr/>
        </p:nvSpPr>
        <p:spPr>
          <a:xfrm>
            <a:off x="4677019" y="6302727"/>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3</a:t>
            </a:r>
          </a:p>
        </p:txBody>
      </p:sp>
      <p:sp>
        <p:nvSpPr>
          <p:cNvPr id="28" name="ZoneTexte 27">
            <a:extLst>
              <a:ext uri="{FF2B5EF4-FFF2-40B4-BE49-F238E27FC236}">
                <a16:creationId xmlns:a16="http://schemas.microsoft.com/office/drawing/2014/main" id="{1784A098-5CD4-C116-8A5F-070E794FD3AC}"/>
              </a:ext>
            </a:extLst>
          </p:cNvPr>
          <p:cNvSpPr txBox="1"/>
          <p:nvPr/>
        </p:nvSpPr>
        <p:spPr>
          <a:xfrm>
            <a:off x="5684906" y="5189312"/>
            <a:ext cx="2078327" cy="1169551"/>
          </a:xfrm>
          <a:prstGeom prst="rect">
            <a:avLst/>
          </a:prstGeom>
          <a:noFill/>
        </p:spPr>
        <p:txBody>
          <a:bodyPr wrap="square">
            <a:spAutoFit/>
          </a:bodyPr>
          <a:lstStyle/>
          <a:p>
            <a:r>
              <a:rPr lang="fr-FR" sz="1400" dirty="0">
                <a:solidFill>
                  <a:srgbClr val="202124"/>
                </a:solidFill>
                <a:latin typeface="Times" panose="02020603050405020304" pitchFamily="18" charset="0"/>
                <a:cs typeface="Times" panose="02020603050405020304" pitchFamily="18" charset="0"/>
              </a:rPr>
              <a:t>Remplir le formulaire par le nom du serveur et la base de données qui nous avons créer dans MySQL puis cliquer sur « OK »</a:t>
            </a:r>
            <a:endParaRPr lang="fr-FR" sz="1400" b="0" i="0" dirty="0">
              <a:solidFill>
                <a:srgbClr val="202124"/>
              </a:solidFill>
              <a:effectLst/>
              <a:latin typeface="Times" panose="02020603050405020304" pitchFamily="18" charset="0"/>
              <a:cs typeface="Times" panose="02020603050405020304" pitchFamily="18" charset="0"/>
            </a:endParaRPr>
          </a:p>
        </p:txBody>
      </p:sp>
      <p:sp>
        <p:nvSpPr>
          <p:cNvPr id="36" name="Flèche : droite 35">
            <a:extLst>
              <a:ext uri="{FF2B5EF4-FFF2-40B4-BE49-F238E27FC236}">
                <a16:creationId xmlns:a16="http://schemas.microsoft.com/office/drawing/2014/main" id="{7DAEE444-F0A8-C3C5-65C8-9C054CD79BDF}"/>
              </a:ext>
            </a:extLst>
          </p:cNvPr>
          <p:cNvSpPr/>
          <p:nvPr/>
        </p:nvSpPr>
        <p:spPr>
          <a:xfrm rot="16200000" flipV="1">
            <a:off x="5381855" y="4329426"/>
            <a:ext cx="1202601" cy="22568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38" name="Ellipse 37">
            <a:extLst>
              <a:ext uri="{FF2B5EF4-FFF2-40B4-BE49-F238E27FC236}">
                <a16:creationId xmlns:a16="http://schemas.microsoft.com/office/drawing/2014/main" id="{874D2B5D-88B4-3B59-AFFA-B2313BFBCEF9}"/>
              </a:ext>
            </a:extLst>
          </p:cNvPr>
          <p:cNvSpPr/>
          <p:nvPr/>
        </p:nvSpPr>
        <p:spPr>
          <a:xfrm>
            <a:off x="6050403" y="4405392"/>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4</a:t>
            </a:r>
          </a:p>
        </p:txBody>
      </p:sp>
      <p:sp>
        <p:nvSpPr>
          <p:cNvPr id="39" name="ZoneTexte 38">
            <a:extLst>
              <a:ext uri="{FF2B5EF4-FFF2-40B4-BE49-F238E27FC236}">
                <a16:creationId xmlns:a16="http://schemas.microsoft.com/office/drawing/2014/main" id="{A98732E1-6D23-640A-73C4-74A1A169A91E}"/>
              </a:ext>
            </a:extLst>
          </p:cNvPr>
          <p:cNvSpPr txBox="1"/>
          <p:nvPr/>
        </p:nvSpPr>
        <p:spPr>
          <a:xfrm>
            <a:off x="3778096" y="3680721"/>
            <a:ext cx="2171817" cy="1169551"/>
          </a:xfrm>
          <a:prstGeom prst="rect">
            <a:avLst/>
          </a:prstGeom>
          <a:noFill/>
        </p:spPr>
        <p:txBody>
          <a:bodyPr wrap="square">
            <a:spAutoFit/>
          </a:bodyPr>
          <a:lstStyle/>
          <a:p>
            <a:r>
              <a:rPr lang="fr-FR" sz="1400" b="0" i="0" dirty="0">
                <a:solidFill>
                  <a:srgbClr val="202124"/>
                </a:solidFill>
                <a:effectLst/>
                <a:latin typeface="Times" panose="02020603050405020304" pitchFamily="18" charset="0"/>
                <a:cs typeface="Times" panose="02020603050405020304" pitchFamily="18" charset="0"/>
              </a:rPr>
              <a:t>La page « Navigateur» s’affiche. </a:t>
            </a:r>
            <a:r>
              <a:rPr lang="fr-FR" sz="1400" dirty="0">
                <a:solidFill>
                  <a:srgbClr val="202124"/>
                </a:solidFill>
                <a:latin typeface="Times" panose="02020603050405020304" pitchFamily="18" charset="0"/>
                <a:cs typeface="Times" panose="02020603050405020304" pitchFamily="18" charset="0"/>
              </a:rPr>
              <a:t>On</a:t>
            </a:r>
            <a:r>
              <a:rPr lang="fr-FR" sz="1400" b="0" i="0" dirty="0">
                <a:solidFill>
                  <a:srgbClr val="202124"/>
                </a:solidFill>
                <a:effectLst/>
                <a:latin typeface="Times" panose="02020603050405020304" pitchFamily="18" charset="0"/>
                <a:cs typeface="Times" panose="02020603050405020304" pitchFamily="18" charset="0"/>
              </a:rPr>
              <a:t> sélectionne tous les tables qu’on veut les utiliser puis on clique sur « Charger».</a:t>
            </a:r>
          </a:p>
        </p:txBody>
      </p:sp>
      <p:sp>
        <p:nvSpPr>
          <p:cNvPr id="41" name="Flèche : droite 40">
            <a:extLst>
              <a:ext uri="{FF2B5EF4-FFF2-40B4-BE49-F238E27FC236}">
                <a16:creationId xmlns:a16="http://schemas.microsoft.com/office/drawing/2014/main" id="{F1C6FE86-F206-EE64-5A69-9671E6E60807}"/>
              </a:ext>
            </a:extLst>
          </p:cNvPr>
          <p:cNvSpPr/>
          <p:nvPr/>
        </p:nvSpPr>
        <p:spPr>
          <a:xfrm rot="19120592" flipV="1">
            <a:off x="6812961" y="3473481"/>
            <a:ext cx="1748154" cy="22378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42" name="Ellipse 41">
            <a:extLst>
              <a:ext uri="{FF2B5EF4-FFF2-40B4-BE49-F238E27FC236}">
                <a16:creationId xmlns:a16="http://schemas.microsoft.com/office/drawing/2014/main" id="{78F5029B-AD0B-1B7F-5FEA-E582831A1515}"/>
              </a:ext>
            </a:extLst>
          </p:cNvPr>
          <p:cNvSpPr/>
          <p:nvPr/>
        </p:nvSpPr>
        <p:spPr>
          <a:xfrm>
            <a:off x="7344523" y="3290815"/>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5</a:t>
            </a:r>
          </a:p>
        </p:txBody>
      </p:sp>
      <p:sp>
        <p:nvSpPr>
          <p:cNvPr id="43" name="ZoneTexte 42">
            <a:extLst>
              <a:ext uri="{FF2B5EF4-FFF2-40B4-BE49-F238E27FC236}">
                <a16:creationId xmlns:a16="http://schemas.microsoft.com/office/drawing/2014/main" id="{9B99DA5F-4EE5-7405-92EB-5922141B36EB}"/>
              </a:ext>
            </a:extLst>
          </p:cNvPr>
          <p:cNvSpPr txBox="1"/>
          <p:nvPr/>
        </p:nvSpPr>
        <p:spPr>
          <a:xfrm>
            <a:off x="6646247" y="2410540"/>
            <a:ext cx="1599895" cy="523220"/>
          </a:xfrm>
          <a:prstGeom prst="rect">
            <a:avLst/>
          </a:prstGeom>
          <a:noFill/>
        </p:spPr>
        <p:txBody>
          <a:bodyPr wrap="square">
            <a:spAutoFit/>
          </a:bodyPr>
          <a:lstStyle/>
          <a:p>
            <a:r>
              <a:rPr lang="fr-FR" sz="1400" b="0" i="0" dirty="0">
                <a:solidFill>
                  <a:srgbClr val="202124"/>
                </a:solidFill>
                <a:effectLst/>
                <a:latin typeface="Times" panose="02020603050405020304" pitchFamily="18" charset="0"/>
                <a:cs typeface="Times" panose="02020603050405020304" pitchFamily="18" charset="0"/>
              </a:rPr>
              <a:t>Les données sont bien charger</a:t>
            </a:r>
          </a:p>
        </p:txBody>
      </p:sp>
    </p:spTree>
    <p:extLst>
      <p:ext uri="{BB962C8B-B14F-4D97-AF65-F5344CB8AC3E}">
        <p14:creationId xmlns:p14="http://schemas.microsoft.com/office/powerpoint/2010/main" val="855273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pic>
        <p:nvPicPr>
          <p:cNvPr id="4" name="Image 3">
            <a:extLst>
              <a:ext uri="{FF2B5EF4-FFF2-40B4-BE49-F238E27FC236}">
                <a16:creationId xmlns:a16="http://schemas.microsoft.com/office/drawing/2014/main" id="{F9B35C7C-E0D0-4FAB-BB7D-C46699687F5D}"/>
              </a:ext>
            </a:extLst>
          </p:cNvPr>
          <p:cNvPicPr>
            <a:picLocks noChangeAspect="1"/>
          </p:cNvPicPr>
          <p:nvPr/>
        </p:nvPicPr>
        <p:blipFill>
          <a:blip r:embed="rId3"/>
          <a:stretch>
            <a:fillRect/>
          </a:stretch>
        </p:blipFill>
        <p:spPr>
          <a:xfrm>
            <a:off x="1513490" y="1174531"/>
            <a:ext cx="2546298" cy="5252219"/>
          </a:xfrm>
          <a:prstGeom prst="rect">
            <a:avLst/>
          </a:prstGeom>
        </p:spPr>
      </p:pic>
      <p:sp>
        <p:nvSpPr>
          <p:cNvPr id="6" name="Bulle narrative : rectangle à coins arrondis 5">
            <a:extLst>
              <a:ext uri="{FF2B5EF4-FFF2-40B4-BE49-F238E27FC236}">
                <a16:creationId xmlns:a16="http://schemas.microsoft.com/office/drawing/2014/main" id="{095B4E5D-8BE3-A7A3-537E-D71A507210D6}"/>
              </a:ext>
            </a:extLst>
          </p:cNvPr>
          <p:cNvSpPr/>
          <p:nvPr/>
        </p:nvSpPr>
        <p:spPr>
          <a:xfrm>
            <a:off x="4717548" y="1425790"/>
            <a:ext cx="2731659" cy="1590961"/>
          </a:xfrm>
          <a:prstGeom prst="wedgeRoundRectCallout">
            <a:avLst>
              <a:gd name="adj1" fmla="val -75493"/>
              <a:gd name="adj2" fmla="val 41432"/>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7" name="ZoneTexte 6">
            <a:extLst>
              <a:ext uri="{FF2B5EF4-FFF2-40B4-BE49-F238E27FC236}">
                <a16:creationId xmlns:a16="http://schemas.microsoft.com/office/drawing/2014/main" id="{1B66C690-22AD-DF22-9A3B-DB062810A333}"/>
              </a:ext>
            </a:extLst>
          </p:cNvPr>
          <p:cNvSpPr txBox="1"/>
          <p:nvPr/>
        </p:nvSpPr>
        <p:spPr>
          <a:xfrm>
            <a:off x="4901114" y="1469184"/>
            <a:ext cx="2548093" cy="1477328"/>
          </a:xfrm>
          <a:prstGeom prst="rect">
            <a:avLst/>
          </a:prstGeom>
          <a:noFill/>
        </p:spPr>
        <p:txBody>
          <a:bodyPr wrap="square">
            <a:spAutoFit/>
          </a:bodyPr>
          <a:lstStyle/>
          <a:p>
            <a:r>
              <a:rPr lang="fr-FR" b="0" i="0" dirty="0">
                <a:solidFill>
                  <a:srgbClr val="202124"/>
                </a:solidFill>
                <a:effectLst/>
                <a:latin typeface="Times" panose="02020603050405020304" pitchFamily="18" charset="0"/>
                <a:cs typeface="Times" panose="02020603050405020304" pitchFamily="18" charset="0"/>
              </a:rPr>
              <a:t>Pour faciliter notre travail, nous avons regroupé et partitionné les tables, les mesures et les requêtes.</a:t>
            </a:r>
            <a:endParaRPr lang="fr-FR" dirty="0">
              <a:latin typeface="Times" panose="02020603050405020304" pitchFamily="18" charset="0"/>
              <a:cs typeface="Times" panose="02020603050405020304" pitchFamily="18" charset="0"/>
            </a:endParaRPr>
          </a:p>
        </p:txBody>
      </p:sp>
      <p:sp>
        <p:nvSpPr>
          <p:cNvPr id="8" name="Bulle narrative : rectangle à coins arrondis 7">
            <a:extLst>
              <a:ext uri="{FF2B5EF4-FFF2-40B4-BE49-F238E27FC236}">
                <a16:creationId xmlns:a16="http://schemas.microsoft.com/office/drawing/2014/main" id="{89505412-918F-A8AF-28F9-FEBF8E9D7AAB}"/>
              </a:ext>
            </a:extLst>
          </p:cNvPr>
          <p:cNvSpPr/>
          <p:nvPr/>
        </p:nvSpPr>
        <p:spPr>
          <a:xfrm>
            <a:off x="4808237" y="3898065"/>
            <a:ext cx="2731659" cy="1590961"/>
          </a:xfrm>
          <a:prstGeom prst="wedgeRoundRectCallout">
            <a:avLst>
              <a:gd name="adj1" fmla="val -91076"/>
              <a:gd name="adj2" fmla="val 79584"/>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9" name="ZoneTexte 8">
            <a:extLst>
              <a:ext uri="{FF2B5EF4-FFF2-40B4-BE49-F238E27FC236}">
                <a16:creationId xmlns:a16="http://schemas.microsoft.com/office/drawing/2014/main" id="{383E525A-98C3-A94C-F193-D1A3D0BD6F5F}"/>
              </a:ext>
            </a:extLst>
          </p:cNvPr>
          <p:cNvSpPr txBox="1"/>
          <p:nvPr/>
        </p:nvSpPr>
        <p:spPr>
          <a:xfrm>
            <a:off x="4901114" y="3954882"/>
            <a:ext cx="2839755" cy="1477328"/>
          </a:xfrm>
          <a:prstGeom prst="rect">
            <a:avLst/>
          </a:prstGeom>
          <a:noFill/>
        </p:spPr>
        <p:txBody>
          <a:bodyPr wrap="square">
            <a:spAutoFit/>
          </a:bodyPr>
          <a:lstStyle/>
          <a:p>
            <a:r>
              <a:rPr lang="fr-FR" dirty="0">
                <a:solidFill>
                  <a:srgbClr val="202124"/>
                </a:solidFill>
                <a:latin typeface="Times" panose="02020603050405020304" pitchFamily="18" charset="0"/>
                <a:cs typeface="Times" panose="02020603050405020304" pitchFamily="18" charset="0"/>
              </a:rPr>
              <a:t>Clique droite sur le box « Requêtes » puis choisir nouvel groupe et le donner un nom. Enfin faire glisser tous les tables à choisir. </a:t>
            </a:r>
            <a:endParaRPr lang="fr-FR" dirty="0">
              <a:latin typeface="Times" panose="02020603050405020304" pitchFamily="18" charset="0"/>
              <a:cs typeface="Times" panose="02020603050405020304" pitchFamily="18" charset="0"/>
            </a:endParaRPr>
          </a:p>
        </p:txBody>
      </p:sp>
      <p:sp>
        <p:nvSpPr>
          <p:cNvPr id="11" name="ZoneTexte 10">
            <a:extLst>
              <a:ext uri="{FF2B5EF4-FFF2-40B4-BE49-F238E27FC236}">
                <a16:creationId xmlns:a16="http://schemas.microsoft.com/office/drawing/2014/main" id="{0ED35A03-BFB2-7F28-7017-B1C1A68F77C8}"/>
              </a:ext>
            </a:extLst>
          </p:cNvPr>
          <p:cNvSpPr txBox="1"/>
          <p:nvPr/>
        </p:nvSpPr>
        <p:spPr>
          <a:xfrm>
            <a:off x="2435772" y="21346"/>
            <a:ext cx="6286508" cy="1446550"/>
          </a:xfrm>
          <a:prstGeom prst="rect">
            <a:avLst/>
          </a:prstGeom>
          <a:noFill/>
        </p:spPr>
        <p:txBody>
          <a:bodyPr wrap="square" rtlCol="0">
            <a:spAutoFit/>
          </a:bodyPr>
          <a:lstStyle/>
          <a:p>
            <a:pPr marL="0" indent="0"/>
            <a:r>
              <a:rPr lang="fr-FR" sz="4400" b="1" i="1" dirty="0">
                <a:latin typeface="Times" panose="02020603050405020304" pitchFamily="18" charset="0"/>
                <a:cs typeface="Times" panose="02020603050405020304" pitchFamily="18" charset="0"/>
              </a:rPr>
              <a:t>Intégration des données 			</a:t>
            </a:r>
          </a:p>
        </p:txBody>
      </p:sp>
      <p:sp>
        <p:nvSpPr>
          <p:cNvPr id="13" name="ZoneTexte 12">
            <a:extLst>
              <a:ext uri="{FF2B5EF4-FFF2-40B4-BE49-F238E27FC236}">
                <a16:creationId xmlns:a16="http://schemas.microsoft.com/office/drawing/2014/main" id="{6040FB7D-3758-2A1C-7571-D17996D2B55C}"/>
              </a:ext>
            </a:extLst>
          </p:cNvPr>
          <p:cNvSpPr txBox="1"/>
          <p:nvPr/>
        </p:nvSpPr>
        <p:spPr>
          <a:xfrm>
            <a:off x="4573378" y="693742"/>
            <a:ext cx="1763767" cy="523220"/>
          </a:xfrm>
          <a:prstGeom prst="rect">
            <a:avLst/>
          </a:prstGeom>
          <a:noFill/>
        </p:spPr>
        <p:txBody>
          <a:bodyPr wrap="square">
            <a:spAutoFit/>
          </a:bodyPr>
          <a:lstStyle/>
          <a:p>
            <a:r>
              <a:rPr lang="fr-FR" sz="2800" b="1" i="1" dirty="0">
                <a:latin typeface="Times" panose="02020603050405020304" pitchFamily="18" charset="0"/>
                <a:cs typeface="Times" panose="02020603050405020304" pitchFamily="18" charset="0"/>
              </a:rPr>
              <a:t>(PowerBI) </a:t>
            </a:r>
            <a:endParaRPr lang="fr-FR" sz="2800" dirty="0"/>
          </a:p>
        </p:txBody>
      </p:sp>
    </p:spTree>
    <p:extLst>
      <p:ext uri="{BB962C8B-B14F-4D97-AF65-F5344CB8AC3E}">
        <p14:creationId xmlns:p14="http://schemas.microsoft.com/office/powerpoint/2010/main" val="407823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pic>
        <p:nvPicPr>
          <p:cNvPr id="3" name="Image 2">
            <a:extLst>
              <a:ext uri="{FF2B5EF4-FFF2-40B4-BE49-F238E27FC236}">
                <a16:creationId xmlns:a16="http://schemas.microsoft.com/office/drawing/2014/main" id="{B2FF6327-9B22-C8C9-566E-6F4D87A5FAFC}"/>
              </a:ext>
            </a:extLst>
          </p:cNvPr>
          <p:cNvPicPr>
            <a:picLocks noChangeAspect="1"/>
          </p:cNvPicPr>
          <p:nvPr/>
        </p:nvPicPr>
        <p:blipFill>
          <a:blip r:embed="rId3"/>
          <a:stretch>
            <a:fillRect/>
          </a:stretch>
        </p:blipFill>
        <p:spPr>
          <a:xfrm>
            <a:off x="791470" y="1863699"/>
            <a:ext cx="4469465" cy="2147196"/>
          </a:xfrm>
          <a:prstGeom prst="rect">
            <a:avLst/>
          </a:prstGeom>
        </p:spPr>
      </p:pic>
      <p:pic>
        <p:nvPicPr>
          <p:cNvPr id="6" name="Image 5">
            <a:extLst>
              <a:ext uri="{FF2B5EF4-FFF2-40B4-BE49-F238E27FC236}">
                <a16:creationId xmlns:a16="http://schemas.microsoft.com/office/drawing/2014/main" id="{AA69E27E-52D0-7C96-3D71-C34654FA0DF7}"/>
              </a:ext>
            </a:extLst>
          </p:cNvPr>
          <p:cNvPicPr>
            <a:picLocks noChangeAspect="1"/>
          </p:cNvPicPr>
          <p:nvPr/>
        </p:nvPicPr>
        <p:blipFill>
          <a:blip r:embed="rId4"/>
          <a:stretch>
            <a:fillRect/>
          </a:stretch>
        </p:blipFill>
        <p:spPr>
          <a:xfrm>
            <a:off x="869014" y="4430826"/>
            <a:ext cx="4469466" cy="2147197"/>
          </a:xfrm>
          <a:prstGeom prst="rect">
            <a:avLst/>
          </a:prstGeom>
        </p:spPr>
      </p:pic>
      <p:sp>
        <p:nvSpPr>
          <p:cNvPr id="7" name="Pensées 7">
            <a:extLst>
              <a:ext uri="{FF2B5EF4-FFF2-40B4-BE49-F238E27FC236}">
                <a16:creationId xmlns:a16="http://schemas.microsoft.com/office/drawing/2014/main" id="{BD6D643F-8D0C-AD31-954F-6CF3FEFB6242}"/>
              </a:ext>
            </a:extLst>
          </p:cNvPr>
          <p:cNvSpPr/>
          <p:nvPr/>
        </p:nvSpPr>
        <p:spPr>
          <a:xfrm>
            <a:off x="47478" y="1054058"/>
            <a:ext cx="1350423" cy="1114384"/>
          </a:xfrm>
          <a:prstGeom prst="cloudCallout">
            <a:avLst>
              <a:gd name="adj1" fmla="val 23166"/>
              <a:gd name="adj2" fmla="val 72093"/>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latin typeface="Times" panose="02020603050405020304" pitchFamily="18" charset="0"/>
              <a:cs typeface="Times" panose="02020603050405020304" pitchFamily="18" charset="0"/>
            </a:endParaRPr>
          </a:p>
        </p:txBody>
      </p:sp>
      <p:sp>
        <p:nvSpPr>
          <p:cNvPr id="8" name="Pensées 7">
            <a:extLst>
              <a:ext uri="{FF2B5EF4-FFF2-40B4-BE49-F238E27FC236}">
                <a16:creationId xmlns:a16="http://schemas.microsoft.com/office/drawing/2014/main" id="{11DEADA6-E39E-F2EE-1B69-EDB89916D1D4}"/>
              </a:ext>
            </a:extLst>
          </p:cNvPr>
          <p:cNvSpPr/>
          <p:nvPr/>
        </p:nvSpPr>
        <p:spPr>
          <a:xfrm>
            <a:off x="47477" y="3575174"/>
            <a:ext cx="1350424" cy="1114384"/>
          </a:xfrm>
          <a:prstGeom prst="cloudCallout">
            <a:avLst>
              <a:gd name="adj1" fmla="val 25401"/>
              <a:gd name="adj2" fmla="val 90683"/>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21A1088F-7697-C6BA-131A-E45DFCC01A81}"/>
              </a:ext>
            </a:extLst>
          </p:cNvPr>
          <p:cNvSpPr txBox="1"/>
          <p:nvPr/>
        </p:nvSpPr>
        <p:spPr>
          <a:xfrm>
            <a:off x="183238" y="1218046"/>
            <a:ext cx="1057773" cy="646331"/>
          </a:xfrm>
          <a:prstGeom prst="rect">
            <a:avLst/>
          </a:prstGeom>
          <a:noFill/>
        </p:spPr>
        <p:txBody>
          <a:bodyPr wrap="square">
            <a:spAutoFit/>
          </a:bodyPr>
          <a:lstStyle/>
          <a:p>
            <a:pPr algn="ctr"/>
            <a:r>
              <a:rPr lang="fr-FR" dirty="0">
                <a:latin typeface="Times" panose="02020603050405020304" pitchFamily="18" charset="0"/>
                <a:cs typeface="Times" panose="02020603050405020304" pitchFamily="18" charset="0"/>
              </a:rPr>
              <a:t>Table des clients</a:t>
            </a:r>
          </a:p>
        </p:txBody>
      </p:sp>
      <p:sp>
        <p:nvSpPr>
          <p:cNvPr id="14" name="ZoneTexte 13">
            <a:extLst>
              <a:ext uri="{FF2B5EF4-FFF2-40B4-BE49-F238E27FC236}">
                <a16:creationId xmlns:a16="http://schemas.microsoft.com/office/drawing/2014/main" id="{67CB672C-9094-AAF0-B6E3-78B0BC47F470}"/>
              </a:ext>
            </a:extLst>
          </p:cNvPr>
          <p:cNvSpPr txBox="1"/>
          <p:nvPr/>
        </p:nvSpPr>
        <p:spPr>
          <a:xfrm>
            <a:off x="-98849" y="3752164"/>
            <a:ext cx="1643075" cy="646331"/>
          </a:xfrm>
          <a:prstGeom prst="rect">
            <a:avLst/>
          </a:prstGeom>
          <a:noFill/>
        </p:spPr>
        <p:txBody>
          <a:bodyPr wrap="square">
            <a:spAutoFit/>
          </a:bodyPr>
          <a:lstStyle/>
          <a:p>
            <a:pPr algn="ctr"/>
            <a:r>
              <a:rPr lang="fr-FR" dirty="0">
                <a:latin typeface="Times" panose="02020603050405020304" pitchFamily="18" charset="0"/>
                <a:cs typeface="Times" panose="02020603050405020304" pitchFamily="18" charset="0"/>
              </a:rPr>
              <a:t>Table des produits</a:t>
            </a:r>
          </a:p>
        </p:txBody>
      </p:sp>
      <p:pic>
        <p:nvPicPr>
          <p:cNvPr id="19" name="Image 18">
            <a:extLst>
              <a:ext uri="{FF2B5EF4-FFF2-40B4-BE49-F238E27FC236}">
                <a16:creationId xmlns:a16="http://schemas.microsoft.com/office/drawing/2014/main" id="{59405420-607A-BF80-333F-DC1572F5D7D0}"/>
              </a:ext>
            </a:extLst>
          </p:cNvPr>
          <p:cNvPicPr>
            <a:picLocks noChangeAspect="1"/>
          </p:cNvPicPr>
          <p:nvPr/>
        </p:nvPicPr>
        <p:blipFill>
          <a:blip r:embed="rId5"/>
          <a:stretch>
            <a:fillRect/>
          </a:stretch>
        </p:blipFill>
        <p:spPr>
          <a:xfrm>
            <a:off x="6004927" y="1911078"/>
            <a:ext cx="4495373" cy="2147197"/>
          </a:xfrm>
          <a:prstGeom prst="rect">
            <a:avLst/>
          </a:prstGeom>
        </p:spPr>
      </p:pic>
      <p:sp>
        <p:nvSpPr>
          <p:cNvPr id="21" name="Pensées 7">
            <a:extLst>
              <a:ext uri="{FF2B5EF4-FFF2-40B4-BE49-F238E27FC236}">
                <a16:creationId xmlns:a16="http://schemas.microsoft.com/office/drawing/2014/main" id="{8E497447-43C9-2E8C-3382-9ECE22CA7CCC}"/>
              </a:ext>
            </a:extLst>
          </p:cNvPr>
          <p:cNvSpPr/>
          <p:nvPr/>
        </p:nvSpPr>
        <p:spPr>
          <a:xfrm>
            <a:off x="6624326" y="4419158"/>
            <a:ext cx="1534329" cy="1114384"/>
          </a:xfrm>
          <a:prstGeom prst="cloudCallout">
            <a:avLst>
              <a:gd name="adj1" fmla="val -29953"/>
              <a:gd name="adj2" fmla="val -113237"/>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latin typeface="Times" panose="02020603050405020304" pitchFamily="18" charset="0"/>
              <a:cs typeface="Times" panose="02020603050405020304" pitchFamily="18" charset="0"/>
            </a:endParaRPr>
          </a:p>
        </p:txBody>
      </p:sp>
      <p:sp>
        <p:nvSpPr>
          <p:cNvPr id="22" name="ZoneTexte 21">
            <a:extLst>
              <a:ext uri="{FF2B5EF4-FFF2-40B4-BE49-F238E27FC236}">
                <a16:creationId xmlns:a16="http://schemas.microsoft.com/office/drawing/2014/main" id="{995E32F4-C648-D08E-D20D-11F19ACD0099}"/>
              </a:ext>
            </a:extLst>
          </p:cNvPr>
          <p:cNvSpPr txBox="1"/>
          <p:nvPr/>
        </p:nvSpPr>
        <p:spPr>
          <a:xfrm>
            <a:off x="6660134" y="4594495"/>
            <a:ext cx="1350422" cy="646331"/>
          </a:xfrm>
          <a:prstGeom prst="rect">
            <a:avLst/>
          </a:prstGeom>
          <a:noFill/>
        </p:spPr>
        <p:txBody>
          <a:bodyPr wrap="square">
            <a:spAutoFit/>
          </a:bodyPr>
          <a:lstStyle/>
          <a:p>
            <a:pPr algn="ctr"/>
            <a:r>
              <a:rPr lang="fr-FR" dirty="0">
                <a:latin typeface="Times" panose="02020603050405020304" pitchFamily="18" charset="0"/>
                <a:cs typeface="Times" panose="02020603050405020304" pitchFamily="18" charset="0"/>
              </a:rPr>
              <a:t>Table des fournisseurs</a:t>
            </a:r>
          </a:p>
        </p:txBody>
      </p:sp>
      <p:sp>
        <p:nvSpPr>
          <p:cNvPr id="2" name="ZoneTexte 1">
            <a:extLst>
              <a:ext uri="{FF2B5EF4-FFF2-40B4-BE49-F238E27FC236}">
                <a16:creationId xmlns:a16="http://schemas.microsoft.com/office/drawing/2014/main" id="{4A2CBC0A-4800-53C4-C8B9-8FDBD90D825B}"/>
              </a:ext>
            </a:extLst>
          </p:cNvPr>
          <p:cNvSpPr txBox="1"/>
          <p:nvPr/>
        </p:nvSpPr>
        <p:spPr>
          <a:xfrm>
            <a:off x="2435772" y="21346"/>
            <a:ext cx="6286508" cy="1446550"/>
          </a:xfrm>
          <a:prstGeom prst="rect">
            <a:avLst/>
          </a:prstGeom>
          <a:noFill/>
        </p:spPr>
        <p:txBody>
          <a:bodyPr wrap="square" rtlCol="0">
            <a:spAutoFit/>
          </a:bodyPr>
          <a:lstStyle/>
          <a:p>
            <a:pPr marL="0" indent="0"/>
            <a:r>
              <a:rPr lang="fr-FR" sz="4400" b="1" i="1" dirty="0">
                <a:latin typeface="Times" panose="02020603050405020304" pitchFamily="18" charset="0"/>
                <a:cs typeface="Times" panose="02020603050405020304" pitchFamily="18" charset="0"/>
              </a:rPr>
              <a:t>Intégration des données 			</a:t>
            </a:r>
          </a:p>
        </p:txBody>
      </p:sp>
      <p:sp>
        <p:nvSpPr>
          <p:cNvPr id="4" name="ZoneTexte 3">
            <a:extLst>
              <a:ext uri="{FF2B5EF4-FFF2-40B4-BE49-F238E27FC236}">
                <a16:creationId xmlns:a16="http://schemas.microsoft.com/office/drawing/2014/main" id="{A0E64D0F-2441-290D-6C18-DEBE21BA4B2F}"/>
              </a:ext>
            </a:extLst>
          </p:cNvPr>
          <p:cNvSpPr txBox="1"/>
          <p:nvPr/>
        </p:nvSpPr>
        <p:spPr>
          <a:xfrm>
            <a:off x="4573378" y="693742"/>
            <a:ext cx="1763767" cy="523220"/>
          </a:xfrm>
          <a:prstGeom prst="rect">
            <a:avLst/>
          </a:prstGeom>
          <a:noFill/>
        </p:spPr>
        <p:txBody>
          <a:bodyPr wrap="square">
            <a:spAutoFit/>
          </a:bodyPr>
          <a:lstStyle/>
          <a:p>
            <a:r>
              <a:rPr lang="fr-FR" sz="2800" b="1" i="1" dirty="0">
                <a:latin typeface="Times" panose="02020603050405020304" pitchFamily="18" charset="0"/>
                <a:cs typeface="Times" panose="02020603050405020304" pitchFamily="18" charset="0"/>
              </a:rPr>
              <a:t>(PowerBI) </a:t>
            </a:r>
            <a:endParaRPr lang="fr-FR" sz="2800" dirty="0"/>
          </a:p>
        </p:txBody>
      </p:sp>
    </p:spTree>
    <p:extLst>
      <p:ext uri="{BB962C8B-B14F-4D97-AF65-F5344CB8AC3E}">
        <p14:creationId xmlns:p14="http://schemas.microsoft.com/office/powerpoint/2010/main" val="176356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rganigramme : Alternative 12">
            <a:extLst>
              <a:ext uri="{FF2B5EF4-FFF2-40B4-BE49-F238E27FC236}">
                <a16:creationId xmlns:a16="http://schemas.microsoft.com/office/drawing/2014/main" id="{EABEBFEC-3B49-DD72-FF82-C41BE8FA9657}"/>
              </a:ext>
            </a:extLst>
          </p:cNvPr>
          <p:cNvSpPr/>
          <p:nvPr/>
        </p:nvSpPr>
        <p:spPr>
          <a:xfrm>
            <a:off x="1213933" y="5557662"/>
            <a:ext cx="7905695" cy="1150291"/>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pic>
        <p:nvPicPr>
          <p:cNvPr id="6" name="Image 5">
            <a:extLst>
              <a:ext uri="{FF2B5EF4-FFF2-40B4-BE49-F238E27FC236}">
                <a16:creationId xmlns:a16="http://schemas.microsoft.com/office/drawing/2014/main" id="{95984165-3130-40F3-B624-603E7B55FFA8}"/>
              </a:ext>
            </a:extLst>
          </p:cNvPr>
          <p:cNvPicPr>
            <a:picLocks noChangeAspect="1"/>
          </p:cNvPicPr>
          <p:nvPr/>
        </p:nvPicPr>
        <p:blipFill>
          <a:blip r:embed="rId2"/>
          <a:stretch>
            <a:fillRect/>
          </a:stretch>
        </p:blipFill>
        <p:spPr>
          <a:xfrm>
            <a:off x="1743119" y="1181786"/>
            <a:ext cx="7961586" cy="4072856"/>
          </a:xfrm>
          <a:prstGeom prst="rect">
            <a:avLst/>
          </a:prstGeom>
        </p:spPr>
      </p:pic>
      <p:sp>
        <p:nvSpPr>
          <p:cNvPr id="7" name="Pensées 7">
            <a:extLst>
              <a:ext uri="{FF2B5EF4-FFF2-40B4-BE49-F238E27FC236}">
                <a16:creationId xmlns:a16="http://schemas.microsoft.com/office/drawing/2014/main" id="{013C6C54-92E6-8659-AAC5-C6B05453C9AA}"/>
              </a:ext>
            </a:extLst>
          </p:cNvPr>
          <p:cNvSpPr/>
          <p:nvPr/>
        </p:nvSpPr>
        <p:spPr>
          <a:xfrm>
            <a:off x="0" y="2037259"/>
            <a:ext cx="1743849" cy="1248345"/>
          </a:xfrm>
          <a:prstGeom prst="cloudCallout">
            <a:avLst>
              <a:gd name="adj1" fmla="val 53409"/>
              <a:gd name="adj2" fmla="val -65011"/>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latin typeface="Times" panose="02020603050405020304" pitchFamily="18" charset="0"/>
              <a:cs typeface="Times" panose="02020603050405020304" pitchFamily="18" charset="0"/>
            </a:endParaRPr>
          </a:p>
        </p:txBody>
      </p:sp>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8" name="ZoneTexte 7">
            <a:extLst>
              <a:ext uri="{FF2B5EF4-FFF2-40B4-BE49-F238E27FC236}">
                <a16:creationId xmlns:a16="http://schemas.microsoft.com/office/drawing/2014/main" id="{772F6C17-9E68-A194-BCD9-A3724ECAA4A8}"/>
              </a:ext>
            </a:extLst>
          </p:cNvPr>
          <p:cNvSpPr txBox="1"/>
          <p:nvPr/>
        </p:nvSpPr>
        <p:spPr>
          <a:xfrm>
            <a:off x="103353" y="2256428"/>
            <a:ext cx="1537144" cy="646331"/>
          </a:xfrm>
          <a:prstGeom prst="rect">
            <a:avLst/>
          </a:prstGeom>
          <a:noFill/>
        </p:spPr>
        <p:txBody>
          <a:bodyPr wrap="square">
            <a:spAutoFit/>
          </a:bodyPr>
          <a:lstStyle/>
          <a:p>
            <a:pPr algn="ctr"/>
            <a:r>
              <a:rPr lang="fr-FR" dirty="0">
                <a:latin typeface="Times" panose="02020603050405020304" pitchFamily="18" charset="0"/>
                <a:cs typeface="Times" panose="02020603050405020304" pitchFamily="18" charset="0"/>
              </a:rPr>
              <a:t>Table des emplacements</a:t>
            </a:r>
          </a:p>
        </p:txBody>
      </p:sp>
      <p:sp>
        <p:nvSpPr>
          <p:cNvPr id="11" name="ZoneTexte 10">
            <a:extLst>
              <a:ext uri="{FF2B5EF4-FFF2-40B4-BE49-F238E27FC236}">
                <a16:creationId xmlns:a16="http://schemas.microsoft.com/office/drawing/2014/main" id="{2CD8E7D0-2325-1DD6-5D99-FF265405ECE9}"/>
              </a:ext>
            </a:extLst>
          </p:cNvPr>
          <p:cNvSpPr txBox="1"/>
          <p:nvPr/>
        </p:nvSpPr>
        <p:spPr>
          <a:xfrm>
            <a:off x="1236578" y="5682152"/>
            <a:ext cx="7736488" cy="923330"/>
          </a:xfrm>
          <a:prstGeom prst="rect">
            <a:avLst/>
          </a:prstGeom>
          <a:noFill/>
        </p:spPr>
        <p:txBody>
          <a:bodyPr wrap="square">
            <a:spAutoFit/>
          </a:bodyPr>
          <a:lstStyle/>
          <a:p>
            <a:pPr algn="ctr"/>
            <a:r>
              <a:rPr lang="fr-FR" dirty="0">
                <a:latin typeface="Times" panose="02020603050405020304" pitchFamily="18" charset="0"/>
                <a:cs typeface="Times" panose="02020603050405020304" pitchFamily="18" charset="0"/>
              </a:rPr>
              <a:t>Vue que la population peut être met à jour chaque année, on a crée une autre table nommée «California Population» a partir d’un API web puis on a combiner cette table avec la table originale « Locations » pour mettre à jour les données dedans.    </a:t>
            </a:r>
          </a:p>
        </p:txBody>
      </p:sp>
      <p:sp>
        <p:nvSpPr>
          <p:cNvPr id="15" name="Flèche : droite 14">
            <a:extLst>
              <a:ext uri="{FF2B5EF4-FFF2-40B4-BE49-F238E27FC236}">
                <a16:creationId xmlns:a16="http://schemas.microsoft.com/office/drawing/2014/main" id="{173FE820-ECEC-C261-DD7F-2144999486ED}"/>
              </a:ext>
            </a:extLst>
          </p:cNvPr>
          <p:cNvSpPr/>
          <p:nvPr/>
        </p:nvSpPr>
        <p:spPr>
          <a:xfrm rot="7531143">
            <a:off x="6880789" y="4965714"/>
            <a:ext cx="1213472" cy="151970"/>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2" name="ZoneTexte 1">
            <a:extLst>
              <a:ext uri="{FF2B5EF4-FFF2-40B4-BE49-F238E27FC236}">
                <a16:creationId xmlns:a16="http://schemas.microsoft.com/office/drawing/2014/main" id="{A436795E-7748-4DC1-1B51-9F11E26CE8D4}"/>
              </a:ext>
            </a:extLst>
          </p:cNvPr>
          <p:cNvSpPr txBox="1"/>
          <p:nvPr/>
        </p:nvSpPr>
        <p:spPr>
          <a:xfrm>
            <a:off x="2435772" y="21346"/>
            <a:ext cx="6286508" cy="1446550"/>
          </a:xfrm>
          <a:prstGeom prst="rect">
            <a:avLst/>
          </a:prstGeom>
          <a:noFill/>
        </p:spPr>
        <p:txBody>
          <a:bodyPr wrap="square" rtlCol="0">
            <a:spAutoFit/>
          </a:bodyPr>
          <a:lstStyle/>
          <a:p>
            <a:pPr marL="0" indent="0"/>
            <a:r>
              <a:rPr lang="fr-FR" sz="4400" b="1" i="1" dirty="0">
                <a:latin typeface="Times" panose="02020603050405020304" pitchFamily="18" charset="0"/>
                <a:cs typeface="Times" panose="02020603050405020304" pitchFamily="18" charset="0"/>
              </a:rPr>
              <a:t>Intégration des données 			</a:t>
            </a:r>
          </a:p>
        </p:txBody>
      </p:sp>
      <p:sp>
        <p:nvSpPr>
          <p:cNvPr id="3" name="ZoneTexte 2">
            <a:extLst>
              <a:ext uri="{FF2B5EF4-FFF2-40B4-BE49-F238E27FC236}">
                <a16:creationId xmlns:a16="http://schemas.microsoft.com/office/drawing/2014/main" id="{2C7D1C9B-96E0-4CE9-F2E5-5B19578D99E4}"/>
              </a:ext>
            </a:extLst>
          </p:cNvPr>
          <p:cNvSpPr txBox="1"/>
          <p:nvPr/>
        </p:nvSpPr>
        <p:spPr>
          <a:xfrm>
            <a:off x="4573378" y="693742"/>
            <a:ext cx="1763767" cy="523220"/>
          </a:xfrm>
          <a:prstGeom prst="rect">
            <a:avLst/>
          </a:prstGeom>
          <a:noFill/>
        </p:spPr>
        <p:txBody>
          <a:bodyPr wrap="square">
            <a:spAutoFit/>
          </a:bodyPr>
          <a:lstStyle/>
          <a:p>
            <a:r>
              <a:rPr lang="fr-FR" sz="2800" b="1" i="1" dirty="0">
                <a:latin typeface="Times" panose="02020603050405020304" pitchFamily="18" charset="0"/>
                <a:cs typeface="Times" panose="02020603050405020304" pitchFamily="18" charset="0"/>
              </a:rPr>
              <a:t>(PowerBI) </a:t>
            </a:r>
            <a:endParaRPr lang="fr-FR" sz="2800" dirty="0"/>
          </a:p>
        </p:txBody>
      </p:sp>
      <p:sp>
        <p:nvSpPr>
          <p:cNvPr id="4" name="Ellipse 3">
            <a:extLst>
              <a:ext uri="{FF2B5EF4-FFF2-40B4-BE49-F238E27FC236}">
                <a16:creationId xmlns:a16="http://schemas.microsoft.com/office/drawing/2014/main" id="{E06991AC-F339-744D-0432-C025C34B4AA2}"/>
              </a:ext>
            </a:extLst>
          </p:cNvPr>
          <p:cNvSpPr/>
          <p:nvPr/>
        </p:nvSpPr>
        <p:spPr>
          <a:xfrm>
            <a:off x="7732390" y="4319752"/>
            <a:ext cx="1240676" cy="252248"/>
          </a:xfrm>
          <a:prstGeom prst="ellipse">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Tree>
    <p:extLst>
      <p:ext uri="{BB962C8B-B14F-4D97-AF65-F5344CB8AC3E}">
        <p14:creationId xmlns:p14="http://schemas.microsoft.com/office/powerpoint/2010/main" val="24187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14" name="Rectangle 13">
            <a:extLst>
              <a:ext uri="{FF2B5EF4-FFF2-40B4-BE49-F238E27FC236}">
                <a16:creationId xmlns:a16="http://schemas.microsoft.com/office/drawing/2014/main" id="{3C173867-52A2-99A4-79D4-2CFE73ABE2F2}"/>
              </a:ext>
            </a:extLst>
          </p:cNvPr>
          <p:cNvSpPr/>
          <p:nvPr/>
        </p:nvSpPr>
        <p:spPr>
          <a:xfrm>
            <a:off x="1595887" y="2816221"/>
            <a:ext cx="690114" cy="526211"/>
          </a:xfrm>
          <a:prstGeom prst="rect">
            <a:avLst/>
          </a:prstGeom>
          <a:effectLst>
            <a:outerShdw blurRad="76200" dist="12700" dir="8100000" sy="-23000" kx="800400" algn="br" rotWithShape="0">
              <a:prstClr val="black">
                <a:alpha val="20000"/>
              </a:prstClr>
            </a:outerShdw>
          </a:effectLst>
          <a:scene3d>
            <a:camera prst="perspectiveContrastingRightFacing"/>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b="1" dirty="0">
                <a:solidFill>
                  <a:srgbClr val="DCDC16"/>
                </a:solidFill>
                <a:latin typeface="Times" panose="02020603050405020304" pitchFamily="18" charset="0"/>
                <a:cs typeface="Times" panose="02020603050405020304" pitchFamily="18" charset="0"/>
              </a:rPr>
              <a:t>02</a:t>
            </a:r>
          </a:p>
        </p:txBody>
      </p:sp>
      <p:sp>
        <p:nvSpPr>
          <p:cNvPr id="17" name="Rectangle 16">
            <a:extLst>
              <a:ext uri="{FF2B5EF4-FFF2-40B4-BE49-F238E27FC236}">
                <a16:creationId xmlns:a16="http://schemas.microsoft.com/office/drawing/2014/main" id="{4C2314A7-9577-30E5-74B8-AA091F20350E}"/>
              </a:ext>
            </a:extLst>
          </p:cNvPr>
          <p:cNvSpPr/>
          <p:nvPr/>
        </p:nvSpPr>
        <p:spPr>
          <a:xfrm>
            <a:off x="1595887" y="4710435"/>
            <a:ext cx="690114" cy="526211"/>
          </a:xfrm>
          <a:prstGeom prst="rect">
            <a:avLst/>
          </a:prstGeom>
          <a:effectLst>
            <a:outerShdw blurRad="76200" dist="12700" dir="8100000" sy="-23000" kx="800400" algn="br" rotWithShape="0">
              <a:prstClr val="black">
                <a:alpha val="20000"/>
              </a:prstClr>
            </a:outerShdw>
          </a:effectLst>
          <a:scene3d>
            <a:camera prst="perspectiveContrastingRightFacing"/>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b="1" dirty="0">
                <a:solidFill>
                  <a:srgbClr val="DCDC16"/>
                </a:solidFill>
                <a:latin typeface="Times" panose="02020603050405020304" pitchFamily="18" charset="0"/>
                <a:cs typeface="Times" panose="02020603050405020304" pitchFamily="18" charset="0"/>
              </a:rPr>
              <a:t>04</a:t>
            </a:r>
          </a:p>
        </p:txBody>
      </p:sp>
      <p:sp>
        <p:nvSpPr>
          <p:cNvPr id="18" name="Rectangle 17">
            <a:extLst>
              <a:ext uri="{FF2B5EF4-FFF2-40B4-BE49-F238E27FC236}">
                <a16:creationId xmlns:a16="http://schemas.microsoft.com/office/drawing/2014/main" id="{40A923EA-77F5-395E-D32A-C9E12A218E43}"/>
              </a:ext>
            </a:extLst>
          </p:cNvPr>
          <p:cNvSpPr/>
          <p:nvPr/>
        </p:nvSpPr>
        <p:spPr>
          <a:xfrm>
            <a:off x="1595887" y="5657544"/>
            <a:ext cx="690114" cy="526211"/>
          </a:xfrm>
          <a:prstGeom prst="rect">
            <a:avLst/>
          </a:prstGeom>
          <a:effectLst>
            <a:outerShdw blurRad="76200" dist="12700" dir="8100000" sy="-23000" kx="800400" algn="br" rotWithShape="0">
              <a:prstClr val="black">
                <a:alpha val="20000"/>
              </a:prstClr>
            </a:outerShdw>
          </a:effectLst>
          <a:scene3d>
            <a:camera prst="perspectiveContrastingRightFacing"/>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b="1" dirty="0">
                <a:solidFill>
                  <a:srgbClr val="DCDC16"/>
                </a:solidFill>
                <a:latin typeface="Times" panose="02020603050405020304" pitchFamily="18" charset="0"/>
                <a:cs typeface="Times" panose="02020603050405020304" pitchFamily="18" charset="0"/>
              </a:rPr>
              <a:t>05</a:t>
            </a:r>
          </a:p>
        </p:txBody>
      </p:sp>
      <p:sp>
        <p:nvSpPr>
          <p:cNvPr id="19" name="Rectangle 18">
            <a:extLst>
              <a:ext uri="{FF2B5EF4-FFF2-40B4-BE49-F238E27FC236}">
                <a16:creationId xmlns:a16="http://schemas.microsoft.com/office/drawing/2014/main" id="{10890E97-CB2B-600F-CC3D-FB7DE883543D}"/>
              </a:ext>
            </a:extLst>
          </p:cNvPr>
          <p:cNvSpPr/>
          <p:nvPr/>
        </p:nvSpPr>
        <p:spPr>
          <a:xfrm>
            <a:off x="1595887" y="1761946"/>
            <a:ext cx="690114" cy="526211"/>
          </a:xfrm>
          <a:prstGeom prst="rect">
            <a:avLst/>
          </a:prstGeom>
          <a:effectLst>
            <a:outerShdw blurRad="76200" dist="12700" dir="8100000" sy="-23000" kx="800400" algn="br" rotWithShape="0">
              <a:prstClr val="black">
                <a:alpha val="20000"/>
              </a:prstClr>
            </a:outerShdw>
          </a:effectLst>
          <a:scene3d>
            <a:camera prst="perspectiveContrastingRightFacing"/>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b="1" dirty="0">
                <a:solidFill>
                  <a:srgbClr val="DCDC16"/>
                </a:solidFill>
                <a:latin typeface="Times" panose="02020603050405020304" pitchFamily="18" charset="0"/>
                <a:cs typeface="Times" panose="02020603050405020304" pitchFamily="18" charset="0"/>
              </a:rPr>
              <a:t>01</a:t>
            </a:r>
          </a:p>
        </p:txBody>
      </p:sp>
      <p:sp>
        <p:nvSpPr>
          <p:cNvPr id="20" name="ZoneTexte 19">
            <a:extLst>
              <a:ext uri="{FF2B5EF4-FFF2-40B4-BE49-F238E27FC236}">
                <a16:creationId xmlns:a16="http://schemas.microsoft.com/office/drawing/2014/main" id="{E61FE934-9BE3-E962-A1B8-BFC7EA6268C7}"/>
              </a:ext>
            </a:extLst>
          </p:cNvPr>
          <p:cNvSpPr txBox="1"/>
          <p:nvPr/>
        </p:nvSpPr>
        <p:spPr>
          <a:xfrm>
            <a:off x="4284452" y="310551"/>
            <a:ext cx="3623095" cy="923330"/>
          </a:xfrm>
          <a:prstGeom prst="rect">
            <a:avLst/>
          </a:prstGeom>
          <a:noFill/>
        </p:spPr>
        <p:txBody>
          <a:bodyPr wrap="square" rtlCol="0">
            <a:spAutoFit/>
          </a:bodyPr>
          <a:lstStyle/>
          <a:p>
            <a:r>
              <a:rPr lang="fr-FR" sz="5400" b="1" i="1" dirty="0">
                <a:latin typeface="Times" panose="02020603050405020304" pitchFamily="18" charset="0"/>
                <a:cs typeface="Times" panose="02020603050405020304" pitchFamily="18" charset="0"/>
              </a:rPr>
              <a:t>Plan</a:t>
            </a:r>
          </a:p>
        </p:txBody>
      </p:sp>
      <p:sp>
        <p:nvSpPr>
          <p:cNvPr id="22" name="ZoneTexte 21">
            <a:extLst>
              <a:ext uri="{FF2B5EF4-FFF2-40B4-BE49-F238E27FC236}">
                <a16:creationId xmlns:a16="http://schemas.microsoft.com/office/drawing/2014/main" id="{E2C1BC31-F0FE-8A36-9115-54F142B37581}"/>
              </a:ext>
            </a:extLst>
          </p:cNvPr>
          <p:cNvSpPr txBox="1"/>
          <p:nvPr/>
        </p:nvSpPr>
        <p:spPr>
          <a:xfrm>
            <a:off x="2523227" y="1840385"/>
            <a:ext cx="6357668" cy="369332"/>
          </a:xfrm>
          <a:prstGeom prst="rect">
            <a:avLst/>
          </a:prstGeom>
          <a:noFill/>
        </p:spPr>
        <p:txBody>
          <a:bodyPr wrap="square">
            <a:spAutoFit/>
          </a:bodyPr>
          <a:lstStyle/>
          <a:p>
            <a:pPr marL="0" lvl="0" indent="0"/>
            <a:r>
              <a:rPr lang="fr-FR" dirty="0">
                <a:latin typeface="Times" panose="02020603050405020304" pitchFamily="18" charset="0"/>
                <a:cs typeface="Times" panose="02020603050405020304" pitchFamily="18" charset="0"/>
              </a:rPr>
              <a:t>Contexte de projet </a:t>
            </a:r>
            <a:endParaRPr lang="en" dirty="0">
              <a:latin typeface="Times" panose="02020603050405020304" pitchFamily="18" charset="0"/>
              <a:cs typeface="Times" panose="02020603050405020304" pitchFamily="18" charset="0"/>
            </a:endParaRPr>
          </a:p>
        </p:txBody>
      </p:sp>
      <p:sp>
        <p:nvSpPr>
          <p:cNvPr id="24" name="ZoneTexte 23">
            <a:extLst>
              <a:ext uri="{FF2B5EF4-FFF2-40B4-BE49-F238E27FC236}">
                <a16:creationId xmlns:a16="http://schemas.microsoft.com/office/drawing/2014/main" id="{823B15A5-A504-B981-02DB-D18E97663C25}"/>
              </a:ext>
            </a:extLst>
          </p:cNvPr>
          <p:cNvSpPr txBox="1"/>
          <p:nvPr/>
        </p:nvSpPr>
        <p:spPr>
          <a:xfrm>
            <a:off x="2523227" y="2894660"/>
            <a:ext cx="6357668" cy="369332"/>
          </a:xfrm>
          <a:prstGeom prst="rect">
            <a:avLst/>
          </a:prstGeom>
          <a:noFill/>
        </p:spPr>
        <p:txBody>
          <a:bodyPr wrap="square">
            <a:spAutoFit/>
          </a:bodyPr>
          <a:lstStyle/>
          <a:p>
            <a:pPr marL="0" indent="0"/>
            <a:r>
              <a:rPr lang="fr-FR" dirty="0">
                <a:latin typeface="Times" panose="02020603050405020304" pitchFamily="18" charset="0"/>
                <a:cs typeface="Times" panose="02020603050405020304" pitchFamily="18" charset="0"/>
              </a:rPr>
              <a:t>Intégration des données </a:t>
            </a:r>
          </a:p>
        </p:txBody>
      </p:sp>
      <p:sp>
        <p:nvSpPr>
          <p:cNvPr id="26" name="ZoneTexte 25">
            <a:extLst>
              <a:ext uri="{FF2B5EF4-FFF2-40B4-BE49-F238E27FC236}">
                <a16:creationId xmlns:a16="http://schemas.microsoft.com/office/drawing/2014/main" id="{0CA6B1B4-632D-AA1C-FE9C-E4FCB209E9E8}"/>
              </a:ext>
            </a:extLst>
          </p:cNvPr>
          <p:cNvSpPr txBox="1"/>
          <p:nvPr/>
        </p:nvSpPr>
        <p:spPr>
          <a:xfrm>
            <a:off x="2523227" y="4788875"/>
            <a:ext cx="6357668" cy="369332"/>
          </a:xfrm>
          <a:prstGeom prst="rect">
            <a:avLst/>
          </a:prstGeom>
          <a:noFill/>
        </p:spPr>
        <p:txBody>
          <a:bodyPr wrap="square">
            <a:spAutoFit/>
          </a:bodyPr>
          <a:lstStyle/>
          <a:p>
            <a:pPr marL="0" lvl="0" indent="0"/>
            <a:r>
              <a:rPr lang="fr-FR" dirty="0">
                <a:latin typeface="Times" panose="02020603050405020304" pitchFamily="18" charset="0"/>
                <a:cs typeface="Times" panose="02020603050405020304" pitchFamily="18" charset="0"/>
              </a:rPr>
              <a:t>Les mesures crées </a:t>
            </a:r>
          </a:p>
        </p:txBody>
      </p:sp>
      <p:sp>
        <p:nvSpPr>
          <p:cNvPr id="28" name="ZoneTexte 27">
            <a:extLst>
              <a:ext uri="{FF2B5EF4-FFF2-40B4-BE49-F238E27FC236}">
                <a16:creationId xmlns:a16="http://schemas.microsoft.com/office/drawing/2014/main" id="{0E90E863-1580-8CD6-9959-8E803C84C2A1}"/>
              </a:ext>
            </a:extLst>
          </p:cNvPr>
          <p:cNvSpPr txBox="1"/>
          <p:nvPr/>
        </p:nvSpPr>
        <p:spPr>
          <a:xfrm>
            <a:off x="2523227" y="5735983"/>
            <a:ext cx="6357668" cy="369332"/>
          </a:xfrm>
          <a:prstGeom prst="rect">
            <a:avLst/>
          </a:prstGeom>
          <a:noFill/>
        </p:spPr>
        <p:txBody>
          <a:bodyPr wrap="square">
            <a:spAutoFit/>
          </a:bodyPr>
          <a:lstStyle/>
          <a:p>
            <a:pPr marL="0" lvl="0" indent="0"/>
            <a:r>
              <a:rPr lang="fr-FR" dirty="0">
                <a:latin typeface="Times" panose="02020603050405020304" pitchFamily="18" charset="0"/>
                <a:cs typeface="Times" panose="02020603050405020304" pitchFamily="18" charset="0"/>
              </a:rPr>
              <a:t>Visualisation : tableaux de bords </a:t>
            </a:r>
          </a:p>
        </p:txBody>
      </p:sp>
      <p:sp>
        <p:nvSpPr>
          <p:cNvPr id="4" name="Rectangle 3">
            <a:extLst>
              <a:ext uri="{FF2B5EF4-FFF2-40B4-BE49-F238E27FC236}">
                <a16:creationId xmlns:a16="http://schemas.microsoft.com/office/drawing/2014/main" id="{816CEC5E-DEEB-704E-E783-89BED49C1EFF}"/>
              </a:ext>
            </a:extLst>
          </p:cNvPr>
          <p:cNvSpPr/>
          <p:nvPr/>
        </p:nvSpPr>
        <p:spPr>
          <a:xfrm>
            <a:off x="1595887" y="3757326"/>
            <a:ext cx="690114" cy="526211"/>
          </a:xfrm>
          <a:prstGeom prst="rect">
            <a:avLst/>
          </a:prstGeom>
          <a:effectLst>
            <a:outerShdw blurRad="76200" dist="12700" dir="8100000" sy="-23000" kx="800400" algn="br" rotWithShape="0">
              <a:prstClr val="black">
                <a:alpha val="20000"/>
              </a:prstClr>
            </a:outerShdw>
          </a:effectLst>
          <a:scene3d>
            <a:camera prst="perspectiveContrastingRightFacing"/>
            <a:lightRig rig="threePt" dir="t"/>
          </a:scene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b="1" dirty="0">
                <a:solidFill>
                  <a:srgbClr val="DCDC16"/>
                </a:solidFill>
                <a:latin typeface="Times" panose="02020603050405020304" pitchFamily="18" charset="0"/>
                <a:cs typeface="Times" panose="02020603050405020304" pitchFamily="18" charset="0"/>
              </a:rPr>
              <a:t>03</a:t>
            </a:r>
          </a:p>
        </p:txBody>
      </p:sp>
      <p:sp>
        <p:nvSpPr>
          <p:cNvPr id="5" name="ZoneTexte 4">
            <a:extLst>
              <a:ext uri="{FF2B5EF4-FFF2-40B4-BE49-F238E27FC236}">
                <a16:creationId xmlns:a16="http://schemas.microsoft.com/office/drawing/2014/main" id="{4914DBD9-88CA-FF17-B326-6AA051AEAD15}"/>
              </a:ext>
            </a:extLst>
          </p:cNvPr>
          <p:cNvSpPr txBox="1"/>
          <p:nvPr/>
        </p:nvSpPr>
        <p:spPr>
          <a:xfrm>
            <a:off x="2523227" y="3841768"/>
            <a:ext cx="6357668" cy="369332"/>
          </a:xfrm>
          <a:prstGeom prst="rect">
            <a:avLst/>
          </a:prstGeom>
          <a:noFill/>
        </p:spPr>
        <p:txBody>
          <a:bodyPr wrap="square">
            <a:spAutoFit/>
          </a:bodyPr>
          <a:lstStyle/>
          <a:p>
            <a:pPr marL="0" lvl="0" indent="0"/>
            <a:r>
              <a:rPr lang="fr-FR" dirty="0">
                <a:latin typeface="Times" panose="02020603050405020304" pitchFamily="18" charset="0"/>
                <a:cs typeface="Times" panose="02020603050405020304" pitchFamily="18" charset="0"/>
              </a:rPr>
              <a:t>Modélisation des données</a:t>
            </a:r>
            <a:endParaRPr lang="en"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697487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pic>
        <p:nvPicPr>
          <p:cNvPr id="3" name="Image 2">
            <a:extLst>
              <a:ext uri="{FF2B5EF4-FFF2-40B4-BE49-F238E27FC236}">
                <a16:creationId xmlns:a16="http://schemas.microsoft.com/office/drawing/2014/main" id="{84132D47-3618-E201-1AE4-CC36D6B14D8C}"/>
              </a:ext>
            </a:extLst>
          </p:cNvPr>
          <p:cNvPicPr>
            <a:picLocks noChangeAspect="1"/>
          </p:cNvPicPr>
          <p:nvPr/>
        </p:nvPicPr>
        <p:blipFill rotWithShape="1">
          <a:blip r:embed="rId3"/>
          <a:srcRect b="50000"/>
          <a:stretch/>
        </p:blipFill>
        <p:spPr>
          <a:xfrm>
            <a:off x="1430154" y="1220745"/>
            <a:ext cx="7580198" cy="3190592"/>
          </a:xfrm>
          <a:prstGeom prst="rect">
            <a:avLst/>
          </a:prstGeom>
        </p:spPr>
      </p:pic>
      <p:sp>
        <p:nvSpPr>
          <p:cNvPr id="5" name="Pensées 7">
            <a:extLst>
              <a:ext uri="{FF2B5EF4-FFF2-40B4-BE49-F238E27FC236}">
                <a16:creationId xmlns:a16="http://schemas.microsoft.com/office/drawing/2014/main" id="{18750D57-707E-80F5-7C68-C132AA51901B}"/>
              </a:ext>
            </a:extLst>
          </p:cNvPr>
          <p:cNvSpPr/>
          <p:nvPr/>
        </p:nvSpPr>
        <p:spPr>
          <a:xfrm>
            <a:off x="0" y="1921377"/>
            <a:ext cx="1537144" cy="1142999"/>
          </a:xfrm>
          <a:prstGeom prst="cloudCallout">
            <a:avLst>
              <a:gd name="adj1" fmla="val 54313"/>
              <a:gd name="adj2" fmla="val 55597"/>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latin typeface="Times" panose="02020603050405020304" pitchFamily="18" charset="0"/>
              <a:cs typeface="Times" panose="02020603050405020304" pitchFamily="18" charset="0"/>
            </a:endParaRPr>
          </a:p>
        </p:txBody>
      </p:sp>
      <p:sp>
        <p:nvSpPr>
          <p:cNvPr id="11" name="ZoneTexte 10">
            <a:extLst>
              <a:ext uri="{FF2B5EF4-FFF2-40B4-BE49-F238E27FC236}">
                <a16:creationId xmlns:a16="http://schemas.microsoft.com/office/drawing/2014/main" id="{5AA93501-0043-1DC8-BA5F-987F8E8132DF}"/>
              </a:ext>
            </a:extLst>
          </p:cNvPr>
          <p:cNvSpPr txBox="1"/>
          <p:nvPr/>
        </p:nvSpPr>
        <p:spPr>
          <a:xfrm>
            <a:off x="0" y="2169710"/>
            <a:ext cx="1537144" cy="646331"/>
          </a:xfrm>
          <a:prstGeom prst="rect">
            <a:avLst/>
          </a:prstGeom>
          <a:noFill/>
        </p:spPr>
        <p:txBody>
          <a:bodyPr wrap="square">
            <a:spAutoFit/>
          </a:bodyPr>
          <a:lstStyle/>
          <a:p>
            <a:pPr algn="ctr"/>
            <a:r>
              <a:rPr lang="fr-FR" dirty="0">
                <a:latin typeface="Times" panose="02020603050405020304" pitchFamily="18" charset="0"/>
                <a:cs typeface="Times" panose="02020603050405020304" pitchFamily="18" charset="0"/>
              </a:rPr>
              <a:t>Table de    date</a:t>
            </a:r>
          </a:p>
        </p:txBody>
      </p:sp>
      <p:sp>
        <p:nvSpPr>
          <p:cNvPr id="13" name="Organigramme : Alternative 12">
            <a:extLst>
              <a:ext uri="{FF2B5EF4-FFF2-40B4-BE49-F238E27FC236}">
                <a16:creationId xmlns:a16="http://schemas.microsoft.com/office/drawing/2014/main" id="{5A355646-9BB9-38B5-D50A-D3D1DC969FA6}"/>
              </a:ext>
            </a:extLst>
          </p:cNvPr>
          <p:cNvSpPr/>
          <p:nvPr/>
        </p:nvSpPr>
        <p:spPr>
          <a:xfrm>
            <a:off x="367565" y="5068613"/>
            <a:ext cx="8906744" cy="1466385"/>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4" name="ZoneTexte 13">
            <a:extLst>
              <a:ext uri="{FF2B5EF4-FFF2-40B4-BE49-F238E27FC236}">
                <a16:creationId xmlns:a16="http://schemas.microsoft.com/office/drawing/2014/main" id="{242006C9-F3EA-2EAE-3979-9ACA4CCD551F}"/>
              </a:ext>
            </a:extLst>
          </p:cNvPr>
          <p:cNvSpPr txBox="1"/>
          <p:nvPr/>
        </p:nvSpPr>
        <p:spPr>
          <a:xfrm>
            <a:off x="456852" y="5111969"/>
            <a:ext cx="8659802" cy="1200329"/>
          </a:xfrm>
          <a:prstGeom prst="rect">
            <a:avLst/>
          </a:prstGeom>
          <a:noFill/>
        </p:spPr>
        <p:txBody>
          <a:bodyPr wrap="square">
            <a:spAutoFit/>
          </a:bodyPr>
          <a:lstStyle/>
          <a:p>
            <a:pPr algn="ctr"/>
            <a:r>
              <a:rPr lang="fr-FR" dirty="0">
                <a:latin typeface="Times" panose="02020603050405020304" pitchFamily="18" charset="0"/>
                <a:cs typeface="Times" panose="02020603050405020304" pitchFamily="18" charset="0"/>
              </a:rPr>
              <a:t>Cette Table a été crée manuellement à travers un script de code (vous pouvez consulter ce script avec le Dashboard PBIX et le rapport PPT).</a:t>
            </a:r>
          </a:p>
          <a:p>
            <a:pPr algn="ctr"/>
            <a:r>
              <a:rPr lang="fr-FR" dirty="0">
                <a:latin typeface="Times" panose="02020603050405020304" pitchFamily="18" charset="0"/>
                <a:cs typeface="Times" panose="02020603050405020304" pitchFamily="18" charset="0"/>
              </a:rPr>
              <a:t>Ce script sert à crée des dates commençant par 01/01/2018 jusqu’à 31/12/2021 sous forme des plusieurs attributs comme le jour, le mois, l’année et les quartiers (Quartier = 3 mois)  </a:t>
            </a:r>
          </a:p>
        </p:txBody>
      </p:sp>
      <p:sp>
        <p:nvSpPr>
          <p:cNvPr id="2" name="ZoneTexte 1">
            <a:extLst>
              <a:ext uri="{FF2B5EF4-FFF2-40B4-BE49-F238E27FC236}">
                <a16:creationId xmlns:a16="http://schemas.microsoft.com/office/drawing/2014/main" id="{3F53AB25-1293-C65D-025B-861527632AF0}"/>
              </a:ext>
            </a:extLst>
          </p:cNvPr>
          <p:cNvSpPr txBox="1"/>
          <p:nvPr/>
        </p:nvSpPr>
        <p:spPr>
          <a:xfrm>
            <a:off x="2435772" y="21346"/>
            <a:ext cx="6286508" cy="1446550"/>
          </a:xfrm>
          <a:prstGeom prst="rect">
            <a:avLst/>
          </a:prstGeom>
          <a:noFill/>
        </p:spPr>
        <p:txBody>
          <a:bodyPr wrap="square" rtlCol="0">
            <a:spAutoFit/>
          </a:bodyPr>
          <a:lstStyle/>
          <a:p>
            <a:pPr marL="0" indent="0"/>
            <a:r>
              <a:rPr lang="fr-FR" sz="4400" b="1" i="1" dirty="0">
                <a:latin typeface="Times" panose="02020603050405020304" pitchFamily="18" charset="0"/>
                <a:cs typeface="Times" panose="02020603050405020304" pitchFamily="18" charset="0"/>
              </a:rPr>
              <a:t>Intégration des données 			</a:t>
            </a:r>
          </a:p>
        </p:txBody>
      </p:sp>
      <p:sp>
        <p:nvSpPr>
          <p:cNvPr id="4" name="ZoneTexte 3">
            <a:extLst>
              <a:ext uri="{FF2B5EF4-FFF2-40B4-BE49-F238E27FC236}">
                <a16:creationId xmlns:a16="http://schemas.microsoft.com/office/drawing/2014/main" id="{2200AA6B-FF12-CF93-03F5-E64F48E00D7A}"/>
              </a:ext>
            </a:extLst>
          </p:cNvPr>
          <p:cNvSpPr txBox="1"/>
          <p:nvPr/>
        </p:nvSpPr>
        <p:spPr>
          <a:xfrm>
            <a:off x="4573378" y="693742"/>
            <a:ext cx="1763767" cy="523220"/>
          </a:xfrm>
          <a:prstGeom prst="rect">
            <a:avLst/>
          </a:prstGeom>
          <a:noFill/>
        </p:spPr>
        <p:txBody>
          <a:bodyPr wrap="square">
            <a:spAutoFit/>
          </a:bodyPr>
          <a:lstStyle/>
          <a:p>
            <a:r>
              <a:rPr lang="fr-FR" sz="2800" b="1" i="1" dirty="0">
                <a:latin typeface="Times" panose="02020603050405020304" pitchFamily="18" charset="0"/>
                <a:cs typeface="Times" panose="02020603050405020304" pitchFamily="18" charset="0"/>
              </a:rPr>
              <a:t>(PowerBI) </a:t>
            </a:r>
            <a:endParaRPr lang="fr-FR" sz="2800" dirty="0"/>
          </a:p>
        </p:txBody>
      </p:sp>
    </p:spTree>
    <p:extLst>
      <p:ext uri="{BB962C8B-B14F-4D97-AF65-F5344CB8AC3E}">
        <p14:creationId xmlns:p14="http://schemas.microsoft.com/office/powerpoint/2010/main" val="190196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84251202-017A-F010-9553-E307B8F24841}"/>
              </a:ext>
            </a:extLst>
          </p:cNvPr>
          <p:cNvPicPr>
            <a:picLocks noChangeAspect="1"/>
          </p:cNvPicPr>
          <p:nvPr/>
        </p:nvPicPr>
        <p:blipFill>
          <a:blip r:embed="rId2"/>
          <a:stretch>
            <a:fillRect/>
          </a:stretch>
        </p:blipFill>
        <p:spPr>
          <a:xfrm>
            <a:off x="437329" y="1263869"/>
            <a:ext cx="4925417" cy="3429000"/>
          </a:xfrm>
          <a:prstGeom prst="rect">
            <a:avLst/>
          </a:prstGeom>
        </p:spPr>
      </p:pic>
      <p:sp>
        <p:nvSpPr>
          <p:cNvPr id="15" name="Ellipse 14">
            <a:extLst>
              <a:ext uri="{FF2B5EF4-FFF2-40B4-BE49-F238E27FC236}">
                <a16:creationId xmlns:a16="http://schemas.microsoft.com/office/drawing/2014/main" id="{BAE0BDC1-B594-48C4-CCCF-8C6E1DF8797D}"/>
              </a:ext>
            </a:extLst>
          </p:cNvPr>
          <p:cNvSpPr/>
          <p:nvPr/>
        </p:nvSpPr>
        <p:spPr>
          <a:xfrm>
            <a:off x="267798" y="3373819"/>
            <a:ext cx="2892973" cy="480849"/>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p>
        </p:txBody>
      </p:sp>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pic>
        <p:nvPicPr>
          <p:cNvPr id="7" name="Image 6">
            <a:extLst>
              <a:ext uri="{FF2B5EF4-FFF2-40B4-BE49-F238E27FC236}">
                <a16:creationId xmlns:a16="http://schemas.microsoft.com/office/drawing/2014/main" id="{6E95D710-7983-0F30-5903-151B7C5582D4}"/>
              </a:ext>
            </a:extLst>
          </p:cNvPr>
          <p:cNvPicPr>
            <a:picLocks noChangeAspect="1"/>
          </p:cNvPicPr>
          <p:nvPr/>
        </p:nvPicPr>
        <p:blipFill>
          <a:blip r:embed="rId4"/>
          <a:stretch>
            <a:fillRect/>
          </a:stretch>
        </p:blipFill>
        <p:spPr>
          <a:xfrm>
            <a:off x="5799222" y="1263869"/>
            <a:ext cx="5128909" cy="3429000"/>
          </a:xfrm>
          <a:prstGeom prst="rect">
            <a:avLst/>
          </a:prstGeom>
        </p:spPr>
      </p:pic>
      <p:sp>
        <p:nvSpPr>
          <p:cNvPr id="8" name="Organigramme : Alternative 7">
            <a:extLst>
              <a:ext uri="{FF2B5EF4-FFF2-40B4-BE49-F238E27FC236}">
                <a16:creationId xmlns:a16="http://schemas.microsoft.com/office/drawing/2014/main" id="{8BB38D1C-B956-F2B1-2A9E-BE1FCFF0C2C0}"/>
              </a:ext>
            </a:extLst>
          </p:cNvPr>
          <p:cNvSpPr/>
          <p:nvPr/>
        </p:nvSpPr>
        <p:spPr>
          <a:xfrm>
            <a:off x="1442197" y="5194737"/>
            <a:ext cx="6164665" cy="1237593"/>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9" name="ZoneTexte 8">
            <a:extLst>
              <a:ext uri="{FF2B5EF4-FFF2-40B4-BE49-F238E27FC236}">
                <a16:creationId xmlns:a16="http://schemas.microsoft.com/office/drawing/2014/main" id="{5FD629A7-77AC-53A7-3060-7CC7D7ECD374}"/>
              </a:ext>
            </a:extLst>
          </p:cNvPr>
          <p:cNvSpPr txBox="1"/>
          <p:nvPr/>
        </p:nvSpPr>
        <p:spPr>
          <a:xfrm>
            <a:off x="1536789" y="5310407"/>
            <a:ext cx="5896651" cy="923330"/>
          </a:xfrm>
          <a:prstGeom prst="rect">
            <a:avLst/>
          </a:prstGeom>
          <a:noFill/>
        </p:spPr>
        <p:txBody>
          <a:bodyPr wrap="square">
            <a:spAutoFit/>
          </a:bodyPr>
          <a:lstStyle/>
          <a:p>
            <a:pPr algn="ctr"/>
            <a:r>
              <a:rPr lang="fr-FR" dirty="0">
                <a:latin typeface="Times" panose="02020603050405020304" pitchFamily="18" charset="0"/>
                <a:cs typeface="Times" panose="02020603050405020304" pitchFamily="18" charset="0"/>
              </a:rPr>
              <a:t>Pour crée la table « Dates » nous avons crée une nouvelle « requête vide » et on l’a remplie par le script ci-dessus (fichier DatesQuery.txt) </a:t>
            </a:r>
          </a:p>
        </p:txBody>
      </p:sp>
      <p:sp>
        <p:nvSpPr>
          <p:cNvPr id="2" name="ZoneTexte 1">
            <a:extLst>
              <a:ext uri="{FF2B5EF4-FFF2-40B4-BE49-F238E27FC236}">
                <a16:creationId xmlns:a16="http://schemas.microsoft.com/office/drawing/2014/main" id="{427DAFB3-7894-3E79-841E-E4D5C7022231}"/>
              </a:ext>
            </a:extLst>
          </p:cNvPr>
          <p:cNvSpPr txBox="1"/>
          <p:nvPr/>
        </p:nvSpPr>
        <p:spPr>
          <a:xfrm>
            <a:off x="2435772" y="21346"/>
            <a:ext cx="6286508" cy="1446550"/>
          </a:xfrm>
          <a:prstGeom prst="rect">
            <a:avLst/>
          </a:prstGeom>
          <a:noFill/>
        </p:spPr>
        <p:txBody>
          <a:bodyPr wrap="square" rtlCol="0">
            <a:spAutoFit/>
          </a:bodyPr>
          <a:lstStyle/>
          <a:p>
            <a:pPr marL="0" indent="0"/>
            <a:r>
              <a:rPr lang="fr-FR" sz="4400" b="1" i="1" dirty="0">
                <a:latin typeface="Times" panose="02020603050405020304" pitchFamily="18" charset="0"/>
                <a:cs typeface="Times" panose="02020603050405020304" pitchFamily="18" charset="0"/>
              </a:rPr>
              <a:t>Intégration des données 			</a:t>
            </a:r>
          </a:p>
        </p:txBody>
      </p:sp>
      <p:sp>
        <p:nvSpPr>
          <p:cNvPr id="3" name="ZoneTexte 2">
            <a:extLst>
              <a:ext uri="{FF2B5EF4-FFF2-40B4-BE49-F238E27FC236}">
                <a16:creationId xmlns:a16="http://schemas.microsoft.com/office/drawing/2014/main" id="{D4FF1EAD-32C2-0A83-66DE-24AD5DF6DC6A}"/>
              </a:ext>
            </a:extLst>
          </p:cNvPr>
          <p:cNvSpPr txBox="1"/>
          <p:nvPr/>
        </p:nvSpPr>
        <p:spPr>
          <a:xfrm>
            <a:off x="4573378" y="693742"/>
            <a:ext cx="1763767" cy="523220"/>
          </a:xfrm>
          <a:prstGeom prst="rect">
            <a:avLst/>
          </a:prstGeom>
          <a:noFill/>
        </p:spPr>
        <p:txBody>
          <a:bodyPr wrap="square">
            <a:spAutoFit/>
          </a:bodyPr>
          <a:lstStyle/>
          <a:p>
            <a:r>
              <a:rPr lang="fr-FR" sz="2800" b="1" i="1" dirty="0">
                <a:latin typeface="Times" panose="02020603050405020304" pitchFamily="18" charset="0"/>
                <a:cs typeface="Times" panose="02020603050405020304" pitchFamily="18" charset="0"/>
              </a:rPr>
              <a:t>(PowerBI) </a:t>
            </a:r>
            <a:endParaRPr lang="fr-FR" sz="2800" dirty="0"/>
          </a:p>
        </p:txBody>
      </p:sp>
    </p:spTree>
    <p:extLst>
      <p:ext uri="{BB962C8B-B14F-4D97-AF65-F5344CB8AC3E}">
        <p14:creationId xmlns:p14="http://schemas.microsoft.com/office/powerpoint/2010/main" val="2611360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ECB4800-5B75-F6B8-CC16-E503F435D9C8}"/>
              </a:ext>
            </a:extLst>
          </p:cNvPr>
          <p:cNvSpPr/>
          <p:nvPr/>
        </p:nvSpPr>
        <p:spPr>
          <a:xfrm>
            <a:off x="0" y="2877424"/>
            <a:ext cx="12192000" cy="398057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1D249336-0887-A2F6-F27B-CF291E279AF1}"/>
              </a:ext>
            </a:extLst>
          </p:cNvPr>
          <p:cNvSpPr/>
          <p:nvPr/>
        </p:nvSpPr>
        <p:spPr>
          <a:xfrm>
            <a:off x="0" y="0"/>
            <a:ext cx="12192000" cy="287742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026" name="Picture 2" descr="Quick Tip: Power BI Certified Custom Visuals - Corterra Solutions">
            <a:extLst>
              <a:ext uri="{FF2B5EF4-FFF2-40B4-BE49-F238E27FC236}">
                <a16:creationId xmlns:a16="http://schemas.microsoft.com/office/drawing/2014/main" id="{38E68E6A-5FCF-90F5-25D5-A6B17EB3B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8695" y="6120271"/>
            <a:ext cx="645952" cy="6025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922CC94-C96C-BC9C-5AFA-90F6F36CDA30}"/>
              </a:ext>
            </a:extLst>
          </p:cNvPr>
          <p:cNvSpPr/>
          <p:nvPr/>
        </p:nvSpPr>
        <p:spPr>
          <a:xfrm>
            <a:off x="2123813" y="1438712"/>
            <a:ext cx="7944374" cy="28774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3" name="ZoneTexte 2">
            <a:extLst>
              <a:ext uri="{FF2B5EF4-FFF2-40B4-BE49-F238E27FC236}">
                <a16:creationId xmlns:a16="http://schemas.microsoft.com/office/drawing/2014/main" id="{7F8B43B9-90B9-2F13-BBC7-E1CDD2B05621}"/>
              </a:ext>
            </a:extLst>
          </p:cNvPr>
          <p:cNvSpPr txBox="1"/>
          <p:nvPr/>
        </p:nvSpPr>
        <p:spPr>
          <a:xfrm>
            <a:off x="2231472" y="2159624"/>
            <a:ext cx="7836715" cy="923330"/>
          </a:xfrm>
          <a:prstGeom prst="rect">
            <a:avLst/>
          </a:prstGeom>
          <a:noFill/>
        </p:spPr>
        <p:txBody>
          <a:bodyPr wrap="square" rtlCol="0">
            <a:spAutoFit/>
          </a:bodyPr>
          <a:lstStyle/>
          <a:p>
            <a:pPr marL="0" lvl="0" indent="0"/>
            <a:r>
              <a:rPr lang="fr-FR" sz="5400" b="1" i="1" dirty="0">
                <a:latin typeface="Times" panose="02020603050405020304" pitchFamily="18" charset="0"/>
                <a:cs typeface="Times" panose="02020603050405020304" pitchFamily="18" charset="0"/>
              </a:rPr>
              <a:t>Modélisation des données</a:t>
            </a:r>
            <a:endParaRPr lang="en" sz="5400" b="1" i="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798968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2340964" y="131705"/>
            <a:ext cx="6357668" cy="769441"/>
          </a:xfrm>
          <a:prstGeom prst="rect">
            <a:avLst/>
          </a:prstGeom>
          <a:noFill/>
        </p:spPr>
        <p:txBody>
          <a:bodyPr wrap="square" rtlCol="0">
            <a:spAutoFit/>
          </a:bodyPr>
          <a:lstStyle/>
          <a:p>
            <a:pPr marL="0" lvl="0" indent="0"/>
            <a:r>
              <a:rPr lang="fr-FR" sz="4400" b="1" i="1" dirty="0">
                <a:latin typeface="Times" panose="02020603050405020304" pitchFamily="18" charset="0"/>
                <a:cs typeface="Times" panose="02020603050405020304" pitchFamily="18" charset="0"/>
              </a:rPr>
              <a:t>Modélisation des données</a:t>
            </a:r>
            <a:endParaRPr lang="en" sz="4400" b="1" i="1" dirty="0">
              <a:latin typeface="Times" panose="02020603050405020304" pitchFamily="18" charset="0"/>
              <a:cs typeface="Times" panose="02020603050405020304" pitchFamily="18" charset="0"/>
            </a:endParaRPr>
          </a:p>
        </p:txBody>
      </p:sp>
      <p:pic>
        <p:nvPicPr>
          <p:cNvPr id="4" name="Image 3">
            <a:extLst>
              <a:ext uri="{FF2B5EF4-FFF2-40B4-BE49-F238E27FC236}">
                <a16:creationId xmlns:a16="http://schemas.microsoft.com/office/drawing/2014/main" id="{B61C3E6D-8C04-9F87-2008-87325B5FADEB}"/>
              </a:ext>
            </a:extLst>
          </p:cNvPr>
          <p:cNvPicPr>
            <a:picLocks noChangeAspect="1"/>
          </p:cNvPicPr>
          <p:nvPr/>
        </p:nvPicPr>
        <p:blipFill>
          <a:blip r:embed="rId3"/>
          <a:stretch>
            <a:fillRect/>
          </a:stretch>
        </p:blipFill>
        <p:spPr>
          <a:xfrm>
            <a:off x="1373654" y="2049521"/>
            <a:ext cx="8292288" cy="4112289"/>
          </a:xfrm>
          <a:prstGeom prst="rect">
            <a:avLst/>
          </a:prstGeom>
        </p:spPr>
      </p:pic>
      <p:sp>
        <p:nvSpPr>
          <p:cNvPr id="6" name="Ellipse 5">
            <a:extLst>
              <a:ext uri="{FF2B5EF4-FFF2-40B4-BE49-F238E27FC236}">
                <a16:creationId xmlns:a16="http://schemas.microsoft.com/office/drawing/2014/main" id="{2909D8A0-2830-D643-03E9-8DC25B9C57C2}"/>
              </a:ext>
            </a:extLst>
          </p:cNvPr>
          <p:cNvSpPr/>
          <p:nvPr/>
        </p:nvSpPr>
        <p:spPr>
          <a:xfrm>
            <a:off x="6096000" y="4848841"/>
            <a:ext cx="1426780" cy="612553"/>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p>
        </p:txBody>
      </p:sp>
      <p:sp>
        <p:nvSpPr>
          <p:cNvPr id="8" name="ZoneTexte 7">
            <a:extLst>
              <a:ext uri="{FF2B5EF4-FFF2-40B4-BE49-F238E27FC236}">
                <a16:creationId xmlns:a16="http://schemas.microsoft.com/office/drawing/2014/main" id="{253CFAC1-FE4E-C8A5-5AA8-4CF1C2A57245}"/>
              </a:ext>
            </a:extLst>
          </p:cNvPr>
          <p:cNvSpPr txBox="1"/>
          <p:nvPr/>
        </p:nvSpPr>
        <p:spPr>
          <a:xfrm>
            <a:off x="6191579" y="4970451"/>
            <a:ext cx="1235621" cy="369332"/>
          </a:xfrm>
          <a:prstGeom prst="rect">
            <a:avLst/>
          </a:prstGeom>
          <a:noFill/>
        </p:spPr>
        <p:txBody>
          <a:bodyPr wrap="square">
            <a:spAutoFit/>
          </a:bodyPr>
          <a:lstStyle/>
          <a:p>
            <a:r>
              <a:rPr lang="en-US" sz="1800" dirty="0">
                <a:solidFill>
                  <a:srgbClr val="7030A0"/>
                </a:solidFill>
                <a:effectLst/>
                <a:latin typeface="Calibri" panose="020F0502020204030204" pitchFamily="34" charset="0"/>
                <a:ea typeface="Calibri" panose="020F0502020204030204" pitchFamily="34" charset="0"/>
                <a:cs typeface="Arial" panose="020B0604020202020204" pitchFamily="34" charset="0"/>
              </a:rPr>
              <a:t>Fact Table</a:t>
            </a:r>
            <a:endParaRPr lang="fr-FR" dirty="0"/>
          </a:p>
        </p:txBody>
      </p:sp>
      <p:sp>
        <p:nvSpPr>
          <p:cNvPr id="9" name="Flèche : droite 8">
            <a:extLst>
              <a:ext uri="{FF2B5EF4-FFF2-40B4-BE49-F238E27FC236}">
                <a16:creationId xmlns:a16="http://schemas.microsoft.com/office/drawing/2014/main" id="{C66BAED0-A67D-41DE-27F6-49228A8B7790}"/>
              </a:ext>
            </a:extLst>
          </p:cNvPr>
          <p:cNvSpPr/>
          <p:nvPr/>
        </p:nvSpPr>
        <p:spPr>
          <a:xfrm rot="12568343">
            <a:off x="5370806" y="4584496"/>
            <a:ext cx="963041" cy="15935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11" name="Flèche : droite 10">
            <a:extLst>
              <a:ext uri="{FF2B5EF4-FFF2-40B4-BE49-F238E27FC236}">
                <a16:creationId xmlns:a16="http://schemas.microsoft.com/office/drawing/2014/main" id="{D1E4544B-5485-C843-93E4-E3E718638593}"/>
              </a:ext>
            </a:extLst>
          </p:cNvPr>
          <p:cNvSpPr/>
          <p:nvPr/>
        </p:nvSpPr>
        <p:spPr>
          <a:xfrm rot="8045283">
            <a:off x="4265161" y="1917378"/>
            <a:ext cx="963041" cy="15935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13" name="Ellipse 12">
            <a:extLst>
              <a:ext uri="{FF2B5EF4-FFF2-40B4-BE49-F238E27FC236}">
                <a16:creationId xmlns:a16="http://schemas.microsoft.com/office/drawing/2014/main" id="{321552B2-8B83-37DA-9639-B004442D3CA3}"/>
              </a:ext>
            </a:extLst>
          </p:cNvPr>
          <p:cNvSpPr/>
          <p:nvPr/>
        </p:nvSpPr>
        <p:spPr>
          <a:xfrm>
            <a:off x="5138936" y="1185771"/>
            <a:ext cx="1592938" cy="612556"/>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p>
        </p:txBody>
      </p:sp>
      <p:sp>
        <p:nvSpPr>
          <p:cNvPr id="15" name="ZoneTexte 14">
            <a:extLst>
              <a:ext uri="{FF2B5EF4-FFF2-40B4-BE49-F238E27FC236}">
                <a16:creationId xmlns:a16="http://schemas.microsoft.com/office/drawing/2014/main" id="{9EDAA36C-B8FE-012A-1D3C-4578F15F71D4}"/>
              </a:ext>
            </a:extLst>
          </p:cNvPr>
          <p:cNvSpPr txBox="1"/>
          <p:nvPr/>
        </p:nvSpPr>
        <p:spPr>
          <a:xfrm>
            <a:off x="5138936" y="1273601"/>
            <a:ext cx="1592939" cy="369332"/>
          </a:xfrm>
          <a:prstGeom prst="rect">
            <a:avLst/>
          </a:prstGeom>
          <a:noFill/>
        </p:spPr>
        <p:txBody>
          <a:bodyPr wrap="square">
            <a:spAutoFit/>
          </a:bodyPr>
          <a:lstStyle/>
          <a:p>
            <a:r>
              <a:rPr lang="en-US" sz="1800" dirty="0">
                <a:solidFill>
                  <a:srgbClr val="7030A0"/>
                </a:solidFill>
                <a:effectLst/>
                <a:latin typeface="Calibri" panose="020F0502020204030204" pitchFamily="34" charset="0"/>
                <a:ea typeface="Calibri" panose="020F0502020204030204" pitchFamily="34" charset="0"/>
                <a:cs typeface="Arial" panose="020B0604020202020204" pitchFamily="34" charset="0"/>
              </a:rPr>
              <a:t>Look-up Table</a:t>
            </a:r>
            <a:endParaRPr lang="fr-FR" dirty="0"/>
          </a:p>
        </p:txBody>
      </p:sp>
    </p:spTree>
    <p:extLst>
      <p:ext uri="{BB962C8B-B14F-4D97-AF65-F5344CB8AC3E}">
        <p14:creationId xmlns:p14="http://schemas.microsoft.com/office/powerpoint/2010/main" val="3636579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2340964" y="131705"/>
            <a:ext cx="6357668" cy="769441"/>
          </a:xfrm>
          <a:prstGeom prst="rect">
            <a:avLst/>
          </a:prstGeom>
          <a:noFill/>
        </p:spPr>
        <p:txBody>
          <a:bodyPr wrap="square" rtlCol="0">
            <a:spAutoFit/>
          </a:bodyPr>
          <a:lstStyle/>
          <a:p>
            <a:pPr marL="0" lvl="0" indent="0"/>
            <a:r>
              <a:rPr lang="fr-FR" sz="4400" b="1" i="1" dirty="0">
                <a:latin typeface="Times" panose="02020603050405020304" pitchFamily="18" charset="0"/>
                <a:cs typeface="Times" panose="02020603050405020304" pitchFamily="18" charset="0"/>
              </a:rPr>
              <a:t>Modélisation des données</a:t>
            </a:r>
            <a:endParaRPr lang="en" sz="4400" b="1" i="1" dirty="0">
              <a:latin typeface="Times" panose="02020603050405020304" pitchFamily="18" charset="0"/>
              <a:cs typeface="Times" panose="02020603050405020304" pitchFamily="18" charset="0"/>
            </a:endParaRPr>
          </a:p>
        </p:txBody>
      </p:sp>
      <p:sp>
        <p:nvSpPr>
          <p:cNvPr id="2" name="Organigramme : Alternative 1">
            <a:extLst>
              <a:ext uri="{FF2B5EF4-FFF2-40B4-BE49-F238E27FC236}">
                <a16:creationId xmlns:a16="http://schemas.microsoft.com/office/drawing/2014/main" id="{3F871DBC-AE1C-3DAE-9885-0AB9BF441D51}"/>
              </a:ext>
            </a:extLst>
          </p:cNvPr>
          <p:cNvSpPr/>
          <p:nvPr/>
        </p:nvSpPr>
        <p:spPr>
          <a:xfrm>
            <a:off x="1184346" y="1625084"/>
            <a:ext cx="8670904" cy="4824248"/>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4" name="Rectangle 2">
            <a:extLst>
              <a:ext uri="{FF2B5EF4-FFF2-40B4-BE49-F238E27FC236}">
                <a16:creationId xmlns:a16="http://schemas.microsoft.com/office/drawing/2014/main" id="{8549441A-0D8F-C48E-1A01-128ECAE5C764}"/>
              </a:ext>
            </a:extLst>
          </p:cNvPr>
          <p:cNvSpPr>
            <a:spLocks noChangeArrowheads="1"/>
          </p:cNvSpPr>
          <p:nvPr/>
        </p:nvSpPr>
        <p:spPr bwMode="auto">
          <a:xfrm>
            <a:off x="507588" y="2144555"/>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6" name="ZoneTexte 15">
            <a:extLst>
              <a:ext uri="{FF2B5EF4-FFF2-40B4-BE49-F238E27FC236}">
                <a16:creationId xmlns:a16="http://schemas.microsoft.com/office/drawing/2014/main" id="{07240928-047D-A948-BF76-D2FC690401B1}"/>
              </a:ext>
            </a:extLst>
          </p:cNvPr>
          <p:cNvSpPr txBox="1"/>
          <p:nvPr/>
        </p:nvSpPr>
        <p:spPr>
          <a:xfrm>
            <a:off x="1534791" y="1902282"/>
            <a:ext cx="7451355" cy="2308324"/>
          </a:xfrm>
          <a:prstGeom prst="rect">
            <a:avLst/>
          </a:prstGeom>
          <a:noFill/>
        </p:spPr>
        <p:txBody>
          <a:bodyPr wrap="square">
            <a:spAutoFit/>
          </a:bodyPr>
          <a:lstStyle/>
          <a:p>
            <a:r>
              <a:rPr lang="en-US" sz="1800" b="1" dirty="0">
                <a:effectLst/>
                <a:latin typeface="Times" panose="02020603050405020304" pitchFamily="18" charset="0"/>
                <a:ea typeface="Calibri" panose="020F0502020204030204" pitchFamily="34" charset="0"/>
                <a:cs typeface="Times" panose="02020603050405020304" pitchFamily="18" charset="0"/>
              </a:rPr>
              <a:t>Look-up Table</a:t>
            </a:r>
            <a:r>
              <a:rPr kumimoji="0" lang="fr-FR" altLang="fr-FR" sz="1800" b="0" i="0" u="none" strike="noStrike" cap="none" normalizeH="0" baseline="0" dirty="0">
                <a:ln>
                  <a:noFill/>
                </a:ln>
                <a:solidFill>
                  <a:srgbClr val="202124"/>
                </a:solidFill>
                <a:effectLst/>
                <a:latin typeface="Times" panose="02020603050405020304" pitchFamily="18" charset="0"/>
                <a:cs typeface="Times" panose="02020603050405020304" pitchFamily="18" charset="0"/>
              </a:rPr>
              <a:t>(Table de recherche)</a:t>
            </a:r>
            <a:r>
              <a:rPr kumimoji="0" lang="fr-FR" altLang="fr-FR" sz="1800" b="1" i="0" u="none" strike="noStrike" cap="none" normalizeH="0" baseline="0" dirty="0">
                <a:ln>
                  <a:noFill/>
                </a:ln>
                <a:solidFill>
                  <a:srgbClr val="202124"/>
                </a:solidFill>
                <a:effectLst/>
                <a:latin typeface="Times" panose="02020603050405020304" pitchFamily="18" charset="0"/>
                <a:cs typeface="Times" panose="02020603050405020304" pitchFamily="18" charset="0"/>
              </a:rPr>
              <a:t>: </a:t>
            </a:r>
            <a:r>
              <a:rPr kumimoji="0" lang="fr-FR" altLang="fr-FR" sz="1800" b="0" i="0" u="none" strike="noStrike" cap="none" normalizeH="0" baseline="0" dirty="0">
                <a:ln>
                  <a:noFill/>
                </a:ln>
                <a:solidFill>
                  <a:srgbClr val="202124"/>
                </a:solidFill>
                <a:effectLst/>
                <a:latin typeface="Times" panose="02020603050405020304" pitchFamily="18" charset="0"/>
                <a:cs typeface="Times" panose="02020603050405020304" pitchFamily="18" charset="0"/>
              </a:rPr>
              <a:t>une table de recherche (également appelée table de dimension) contient des informations descriptives sur les données d'une table de faits. Il se compose généralement d'attributs tels que le nom du client, le nom du produit, la date, l'emplacement, etc. Ces attributs fournissent un contexte aux mesures de la table de faits. Par exemple, une table de faits sur les ventes peut avoir une table de verrouillage pour les produits, qui inclurait des attributs tels que le nom du produit, la catégorie, le prix, etc.</a:t>
            </a:r>
            <a:r>
              <a:rPr kumimoji="0" lang="fr-FR" altLang="fr-FR" sz="18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 </a:t>
            </a:r>
          </a:p>
          <a:p>
            <a:pPr algn="ctr"/>
            <a:endParaRPr lang="fr-FR" dirty="0"/>
          </a:p>
        </p:txBody>
      </p:sp>
      <p:sp>
        <p:nvSpPr>
          <p:cNvPr id="24" name="ZoneTexte 23">
            <a:extLst>
              <a:ext uri="{FF2B5EF4-FFF2-40B4-BE49-F238E27FC236}">
                <a16:creationId xmlns:a16="http://schemas.microsoft.com/office/drawing/2014/main" id="{F19FAD46-2270-9947-5D73-E25DBECC9E2D}"/>
              </a:ext>
            </a:extLst>
          </p:cNvPr>
          <p:cNvSpPr txBox="1"/>
          <p:nvPr/>
        </p:nvSpPr>
        <p:spPr>
          <a:xfrm>
            <a:off x="1534791" y="4210606"/>
            <a:ext cx="7242085" cy="1754326"/>
          </a:xfrm>
          <a:prstGeom prst="rect">
            <a:avLst/>
          </a:prstGeom>
          <a:noFill/>
        </p:spPr>
        <p:txBody>
          <a:bodyPr wrap="square">
            <a:spAutoFit/>
          </a:bodyPr>
          <a:lstStyle/>
          <a:p>
            <a:pPr eaLnBrk="0" fontAlgn="base" hangingPunct="0">
              <a:spcBef>
                <a:spcPct val="0"/>
              </a:spcBef>
              <a:spcAft>
                <a:spcPct val="0"/>
              </a:spcAft>
            </a:pPr>
            <a:r>
              <a:rPr lang="en-US" b="1" dirty="0">
                <a:latin typeface="Times" panose="02020603050405020304" pitchFamily="18" charset="0"/>
                <a:cs typeface="Times" panose="02020603050405020304" pitchFamily="18" charset="0"/>
              </a:rPr>
              <a:t>Fact Table</a:t>
            </a:r>
            <a:r>
              <a:rPr lang="fr-FR" dirty="0">
                <a:latin typeface="Times" panose="02020603050405020304" pitchFamily="18" charset="0"/>
                <a:ea typeface="Calibri" panose="020F0502020204030204" pitchFamily="34" charset="0"/>
                <a:cs typeface="Times" panose="02020603050405020304" pitchFamily="18" charset="0"/>
              </a:rPr>
              <a:t>(</a:t>
            </a:r>
            <a:r>
              <a:rPr kumimoji="0" lang="fr-FR" altLang="fr-FR" b="0" i="0" u="none" strike="noStrike" cap="none" normalizeH="0" baseline="0" dirty="0">
                <a:ln>
                  <a:noFill/>
                </a:ln>
                <a:solidFill>
                  <a:schemeClr val="tx1"/>
                </a:solidFill>
                <a:effectLst/>
                <a:latin typeface="Times" panose="02020603050405020304" pitchFamily="18" charset="0"/>
                <a:cs typeface="Times" panose="02020603050405020304" pitchFamily="18" charset="0"/>
              </a:rPr>
              <a:t>Table de faits)</a:t>
            </a:r>
            <a:r>
              <a:rPr kumimoji="0" lang="fr-FR" altLang="fr-FR" b="1" i="0" u="none" strike="noStrike" cap="none" normalizeH="0" baseline="0" dirty="0">
                <a:ln>
                  <a:noFill/>
                </a:ln>
                <a:solidFill>
                  <a:schemeClr val="tx1"/>
                </a:solidFill>
                <a:effectLst/>
                <a:latin typeface="Times" panose="02020603050405020304" pitchFamily="18" charset="0"/>
                <a:cs typeface="Times" panose="02020603050405020304" pitchFamily="18" charset="0"/>
              </a:rPr>
              <a:t> : </a:t>
            </a:r>
            <a:r>
              <a:rPr kumimoji="0" lang="fr-FR" altLang="fr-FR" b="0" i="0" u="none" strike="noStrike" cap="none" normalizeH="0" baseline="0" dirty="0">
                <a:ln>
                  <a:noFill/>
                </a:ln>
                <a:solidFill>
                  <a:schemeClr val="tx1"/>
                </a:solidFill>
                <a:effectLst/>
                <a:latin typeface="Times" panose="02020603050405020304" pitchFamily="18" charset="0"/>
                <a:cs typeface="Times" panose="02020603050405020304" pitchFamily="18" charset="0"/>
              </a:rPr>
              <a:t>une table de faits contient des données numériques ou quantitatives qui peuvent être analysées à l'aide de mesures. Il se compose généralement de données transactionnelles, telles que les ventes, les revenus, les unités vendues, etc. Les tables de faits sont souvent associées à des tables de recherche via une relation, ce qui permet aux utilisateurs de découper et de découper les données de manière significative.</a:t>
            </a:r>
          </a:p>
        </p:txBody>
      </p:sp>
    </p:spTree>
    <p:extLst>
      <p:ext uri="{BB962C8B-B14F-4D97-AF65-F5344CB8AC3E}">
        <p14:creationId xmlns:p14="http://schemas.microsoft.com/office/powerpoint/2010/main" val="803455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ECB4800-5B75-F6B8-CC16-E503F435D9C8}"/>
              </a:ext>
            </a:extLst>
          </p:cNvPr>
          <p:cNvSpPr/>
          <p:nvPr/>
        </p:nvSpPr>
        <p:spPr>
          <a:xfrm>
            <a:off x="0" y="2877424"/>
            <a:ext cx="12192000" cy="398057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1D249336-0887-A2F6-F27B-CF291E279AF1}"/>
              </a:ext>
            </a:extLst>
          </p:cNvPr>
          <p:cNvSpPr/>
          <p:nvPr/>
        </p:nvSpPr>
        <p:spPr>
          <a:xfrm>
            <a:off x="0" y="0"/>
            <a:ext cx="12192000" cy="287742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026" name="Picture 2" descr="Quick Tip: Power BI Certified Custom Visuals - Corterra Solutions">
            <a:extLst>
              <a:ext uri="{FF2B5EF4-FFF2-40B4-BE49-F238E27FC236}">
                <a16:creationId xmlns:a16="http://schemas.microsoft.com/office/drawing/2014/main" id="{38E68E6A-5FCF-90F5-25D5-A6B17EB3B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8695" y="6120271"/>
            <a:ext cx="645952" cy="6025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922CC94-C96C-BC9C-5AFA-90F6F36CDA30}"/>
              </a:ext>
            </a:extLst>
          </p:cNvPr>
          <p:cNvSpPr/>
          <p:nvPr/>
        </p:nvSpPr>
        <p:spPr>
          <a:xfrm>
            <a:off x="2123813" y="1438712"/>
            <a:ext cx="7944374" cy="28774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3" name="ZoneTexte 2">
            <a:extLst>
              <a:ext uri="{FF2B5EF4-FFF2-40B4-BE49-F238E27FC236}">
                <a16:creationId xmlns:a16="http://schemas.microsoft.com/office/drawing/2014/main" id="{7F8B43B9-90B9-2F13-BBC7-E1CDD2B05621}"/>
              </a:ext>
            </a:extLst>
          </p:cNvPr>
          <p:cNvSpPr txBox="1"/>
          <p:nvPr/>
        </p:nvSpPr>
        <p:spPr>
          <a:xfrm>
            <a:off x="3341301" y="2120210"/>
            <a:ext cx="5509397" cy="923330"/>
          </a:xfrm>
          <a:prstGeom prst="rect">
            <a:avLst/>
          </a:prstGeom>
          <a:noFill/>
        </p:spPr>
        <p:txBody>
          <a:bodyPr wrap="square" rtlCol="0">
            <a:spAutoFit/>
          </a:bodyPr>
          <a:lstStyle/>
          <a:p>
            <a:pPr marL="0" lvl="0" indent="0"/>
            <a:r>
              <a:rPr lang="fr-FR" sz="5400" b="1" i="1" dirty="0">
                <a:latin typeface="Times" panose="02020603050405020304" pitchFamily="18" charset="0"/>
                <a:cs typeface="Times" panose="02020603050405020304" pitchFamily="18" charset="0"/>
              </a:rPr>
              <a:t>Les mesures crées </a:t>
            </a:r>
          </a:p>
        </p:txBody>
      </p:sp>
    </p:spTree>
    <p:extLst>
      <p:ext uri="{BB962C8B-B14F-4D97-AF65-F5344CB8AC3E}">
        <p14:creationId xmlns:p14="http://schemas.microsoft.com/office/powerpoint/2010/main" val="180102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2958861" y="182039"/>
            <a:ext cx="6357668" cy="769441"/>
          </a:xfrm>
          <a:prstGeom prst="rect">
            <a:avLst/>
          </a:prstGeom>
          <a:noFill/>
        </p:spPr>
        <p:txBody>
          <a:bodyPr wrap="square" rtlCol="0">
            <a:spAutoFit/>
          </a:bodyPr>
          <a:lstStyle/>
          <a:p>
            <a:pPr marL="0" lvl="0" indent="0"/>
            <a:r>
              <a:rPr lang="fr-FR" sz="4400" b="1" i="1" dirty="0">
                <a:latin typeface="Times" panose="02020603050405020304" pitchFamily="18" charset="0"/>
                <a:cs typeface="Times" panose="02020603050405020304" pitchFamily="18" charset="0"/>
              </a:rPr>
              <a:t>Les mesures crées </a:t>
            </a:r>
          </a:p>
        </p:txBody>
      </p:sp>
      <p:sp>
        <p:nvSpPr>
          <p:cNvPr id="3" name="Organigramme : Alternative 2">
            <a:extLst>
              <a:ext uri="{FF2B5EF4-FFF2-40B4-BE49-F238E27FC236}">
                <a16:creationId xmlns:a16="http://schemas.microsoft.com/office/drawing/2014/main" id="{17B3A004-CB8D-4EEE-70E7-43AA2F443BFF}"/>
              </a:ext>
            </a:extLst>
          </p:cNvPr>
          <p:cNvSpPr/>
          <p:nvPr/>
        </p:nvSpPr>
        <p:spPr>
          <a:xfrm>
            <a:off x="2216989" y="1742535"/>
            <a:ext cx="6262777" cy="3950898"/>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4" name="ZoneTexte 3">
            <a:extLst>
              <a:ext uri="{FF2B5EF4-FFF2-40B4-BE49-F238E27FC236}">
                <a16:creationId xmlns:a16="http://schemas.microsoft.com/office/drawing/2014/main" id="{3C815738-311F-CC5E-71F2-7FF227AB6424}"/>
              </a:ext>
            </a:extLst>
          </p:cNvPr>
          <p:cNvSpPr txBox="1"/>
          <p:nvPr/>
        </p:nvSpPr>
        <p:spPr>
          <a:xfrm>
            <a:off x="2424419" y="1886929"/>
            <a:ext cx="5947794" cy="3970318"/>
          </a:xfrm>
          <a:prstGeom prst="rect">
            <a:avLst/>
          </a:prstGeom>
          <a:noFill/>
        </p:spPr>
        <p:txBody>
          <a:bodyPr wrap="square">
            <a:spAutoFit/>
          </a:bodyPr>
          <a:lstStyle/>
          <a:p>
            <a:r>
              <a:rPr lang="fr-FR" b="1" dirty="0">
                <a:latin typeface="Times New Roman" pitchFamily="18" charset="0"/>
                <a:cs typeface="Times New Roman" pitchFamily="18" charset="0"/>
              </a:rPr>
              <a:t>Dans Power BI </a:t>
            </a:r>
            <a:r>
              <a:rPr lang="fr-FR" dirty="0">
                <a:latin typeface="Times" panose="02020603050405020304" pitchFamily="18" charset="0"/>
                <a:cs typeface="Times" panose="02020603050405020304" pitchFamily="18" charset="0"/>
              </a:rPr>
              <a:t>vous avez la possibilité de créer des mesures, des colonnes calculées et des tableaux calculés pour réaliser des analyses avancées sur les données importées en utilisant le langage de formule DAX (Data Analysis Expressions). </a:t>
            </a:r>
          </a:p>
          <a:p>
            <a:r>
              <a:rPr lang="fr-FR" b="1" dirty="0">
                <a:latin typeface="Times New Roman" pitchFamily="18" charset="0"/>
                <a:cs typeface="Times New Roman" pitchFamily="18" charset="0"/>
              </a:rPr>
              <a:t>Les mesures </a:t>
            </a:r>
            <a:r>
              <a:rPr lang="fr-FR" dirty="0">
                <a:latin typeface="Times" panose="02020603050405020304" pitchFamily="18" charset="0"/>
                <a:cs typeface="Times" panose="02020603050405020304" pitchFamily="18" charset="0"/>
              </a:rPr>
              <a:t>sont des formules dynamiques et interactives qui permettent d'effectuer des calculs complexes en temps réel, tandis que les colonnes calculées ajoutent de nouvelles colonnes à vos tables de données en utilisant des formules personnalisées.</a:t>
            </a:r>
          </a:p>
          <a:p>
            <a:r>
              <a:rPr lang="fr-FR" sz="1800" b="1" dirty="0">
                <a:latin typeface="Times New Roman" pitchFamily="18" charset="0"/>
                <a:cs typeface="Times New Roman" pitchFamily="18" charset="0"/>
              </a:rPr>
              <a:t>Le langage DAX </a:t>
            </a:r>
            <a:r>
              <a:rPr lang="fr-FR" sz="1800" dirty="0">
                <a:latin typeface="Times" panose="02020603050405020304" pitchFamily="18" charset="0"/>
                <a:cs typeface="Times" panose="02020603050405020304" pitchFamily="18" charset="0"/>
              </a:rPr>
              <a:t>peut être également utilisé pour des techniques avancées telles que la création de calculs conditionnels, l'utilisation de fonctions de date et de temps, et la création de calculs hiérarchiques.</a:t>
            </a:r>
          </a:p>
          <a:p>
            <a:endParaRPr lang="fr-FR"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216029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2958861" y="182039"/>
            <a:ext cx="6357668" cy="769441"/>
          </a:xfrm>
          <a:prstGeom prst="rect">
            <a:avLst/>
          </a:prstGeom>
          <a:noFill/>
        </p:spPr>
        <p:txBody>
          <a:bodyPr wrap="square" rtlCol="0">
            <a:spAutoFit/>
          </a:bodyPr>
          <a:lstStyle/>
          <a:p>
            <a:pPr marL="0" lvl="0" indent="0"/>
            <a:r>
              <a:rPr lang="fr-FR" sz="4400" b="1" i="1" dirty="0">
                <a:latin typeface="Times" panose="02020603050405020304" pitchFamily="18" charset="0"/>
                <a:cs typeface="Times" panose="02020603050405020304" pitchFamily="18" charset="0"/>
              </a:rPr>
              <a:t>Les mesures crées </a:t>
            </a:r>
          </a:p>
        </p:txBody>
      </p:sp>
      <p:sp>
        <p:nvSpPr>
          <p:cNvPr id="5" name="ZoneTexte 4">
            <a:extLst>
              <a:ext uri="{FF2B5EF4-FFF2-40B4-BE49-F238E27FC236}">
                <a16:creationId xmlns:a16="http://schemas.microsoft.com/office/drawing/2014/main" id="{A7471F78-4295-EDEB-7887-1EFB4A7C01A5}"/>
              </a:ext>
            </a:extLst>
          </p:cNvPr>
          <p:cNvSpPr txBox="1"/>
          <p:nvPr/>
        </p:nvSpPr>
        <p:spPr>
          <a:xfrm>
            <a:off x="0" y="983074"/>
            <a:ext cx="7382311" cy="498663"/>
          </a:xfrm>
          <a:prstGeom prst="rect">
            <a:avLst/>
          </a:prstGeom>
          <a:noFill/>
        </p:spPr>
        <p:txBody>
          <a:bodyPr wrap="square">
            <a:spAutoFit/>
          </a:bodyPr>
          <a:lstStyle/>
          <a:p>
            <a:pPr algn="ctr">
              <a:lnSpc>
                <a:spcPct val="150000"/>
              </a:lnSpc>
            </a:pPr>
            <a:r>
              <a:rPr lang="fr-FR" sz="2000" dirty="0">
                <a:latin typeface="Times" panose="02020603050405020304" pitchFamily="18" charset="0"/>
                <a:cs typeface="Times" panose="02020603050405020304" pitchFamily="18" charset="0"/>
              </a:rPr>
              <a:t>Les mesures utilisées avec les fonction DAX sont :</a:t>
            </a:r>
          </a:p>
        </p:txBody>
      </p:sp>
      <p:sp>
        <p:nvSpPr>
          <p:cNvPr id="6" name="Organigramme : Alternative 5">
            <a:extLst>
              <a:ext uri="{FF2B5EF4-FFF2-40B4-BE49-F238E27FC236}">
                <a16:creationId xmlns:a16="http://schemas.microsoft.com/office/drawing/2014/main" id="{F7384084-E5F8-13BC-B0F8-8D88E3011184}"/>
              </a:ext>
            </a:extLst>
          </p:cNvPr>
          <p:cNvSpPr/>
          <p:nvPr/>
        </p:nvSpPr>
        <p:spPr>
          <a:xfrm>
            <a:off x="1473368" y="3891671"/>
            <a:ext cx="8096299" cy="645703"/>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0000"/>
                </a:solidFill>
                <a:effectLst/>
                <a:latin typeface="Consolas" panose="020B0609020204030204" pitchFamily="49" charset="0"/>
              </a:rPr>
              <a:t>Quantity Sold = (</a:t>
            </a:r>
            <a:r>
              <a:rPr lang="en-US" b="0" dirty="0">
                <a:solidFill>
                  <a:srgbClr val="3165BB"/>
                </a:solidFill>
                <a:effectLst/>
                <a:latin typeface="Consolas" panose="020B0609020204030204" pitchFamily="49" charset="0"/>
              </a:rPr>
              <a:t>SUM</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Sales[Quantity]</a:t>
            </a:r>
            <a:r>
              <a:rPr lang="en-US" b="0" dirty="0">
                <a:solidFill>
                  <a:srgbClr val="000000"/>
                </a:solidFill>
                <a:effectLst/>
                <a:latin typeface="Consolas" panose="020B0609020204030204" pitchFamily="49" charset="0"/>
              </a:rPr>
              <a:t>))</a:t>
            </a:r>
          </a:p>
        </p:txBody>
      </p:sp>
      <p:sp>
        <p:nvSpPr>
          <p:cNvPr id="7" name="ZoneTexte 6">
            <a:extLst>
              <a:ext uri="{FF2B5EF4-FFF2-40B4-BE49-F238E27FC236}">
                <a16:creationId xmlns:a16="http://schemas.microsoft.com/office/drawing/2014/main" id="{2941BB6D-ACB7-00F6-BA1E-682CBA14E6D0}"/>
              </a:ext>
            </a:extLst>
          </p:cNvPr>
          <p:cNvSpPr txBox="1"/>
          <p:nvPr/>
        </p:nvSpPr>
        <p:spPr>
          <a:xfrm>
            <a:off x="528506" y="1659664"/>
            <a:ext cx="2025508" cy="462242"/>
          </a:xfrm>
          <a:prstGeom prst="rect">
            <a:avLst/>
          </a:prstGeom>
          <a:noFill/>
        </p:spPr>
        <p:txBody>
          <a:bodyPr wrap="square">
            <a:spAutoFit/>
          </a:bodyPr>
          <a:lstStyle/>
          <a:p>
            <a:pPr algn="ctr">
              <a:lnSpc>
                <a:spcPct val="150000"/>
              </a:lnSpc>
            </a:pPr>
            <a:r>
              <a:rPr lang="en-US" dirty="0">
                <a:latin typeface="Times" panose="02020603050405020304" pitchFamily="18" charset="0"/>
                <a:cs typeface="Times" panose="02020603050405020304" pitchFamily="18" charset="0"/>
              </a:rPr>
              <a:t>Profit Margin</a:t>
            </a:r>
            <a:r>
              <a:rPr lang="fr-FR" dirty="0">
                <a:latin typeface="Times" panose="02020603050405020304" pitchFamily="18" charset="0"/>
                <a:cs typeface="Times" panose="02020603050405020304" pitchFamily="18" charset="0"/>
              </a:rPr>
              <a:t> :</a:t>
            </a:r>
          </a:p>
        </p:txBody>
      </p:sp>
      <p:sp>
        <p:nvSpPr>
          <p:cNvPr id="2" name="Organigramme : Alternative 1">
            <a:extLst>
              <a:ext uri="{FF2B5EF4-FFF2-40B4-BE49-F238E27FC236}">
                <a16:creationId xmlns:a16="http://schemas.microsoft.com/office/drawing/2014/main" id="{22563654-B4D2-4077-1735-CEBE7BE98F85}"/>
              </a:ext>
            </a:extLst>
          </p:cNvPr>
          <p:cNvSpPr/>
          <p:nvPr/>
        </p:nvSpPr>
        <p:spPr>
          <a:xfrm>
            <a:off x="1473369" y="2320627"/>
            <a:ext cx="8096298" cy="645703"/>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0000"/>
                </a:solidFill>
                <a:effectLst/>
                <a:latin typeface="Consolas" panose="020B0609020204030204" pitchFamily="49" charset="0"/>
              </a:rPr>
              <a:t>Profit Margin = (</a:t>
            </a:r>
            <a:r>
              <a:rPr lang="en-US" b="0" dirty="0">
                <a:solidFill>
                  <a:srgbClr val="3165BB"/>
                </a:solidFill>
                <a:effectLst/>
                <a:latin typeface="Consolas" panose="020B0609020204030204" pitchFamily="49" charset="0"/>
              </a:rPr>
              <a:t>DIVIDE</a:t>
            </a:r>
            <a:r>
              <a:rPr lang="en-US" b="0" dirty="0">
                <a:solidFill>
                  <a:srgbClr val="000000"/>
                </a:solidFill>
                <a:effectLst/>
                <a:latin typeface="Consolas" panose="020B0609020204030204" pitchFamily="49" charset="0"/>
              </a:rPr>
              <a:t>(</a:t>
            </a:r>
            <a:r>
              <a:rPr lang="en-US" b="0" dirty="0">
                <a:solidFill>
                  <a:srgbClr val="68349C"/>
                </a:solidFill>
                <a:effectLst/>
                <a:latin typeface="Consolas" panose="020B0609020204030204" pitchFamily="49" charset="0"/>
              </a:rPr>
              <a:t>[Total Profits]</a:t>
            </a:r>
            <a:r>
              <a:rPr lang="en-US" b="0" dirty="0">
                <a:solidFill>
                  <a:srgbClr val="000000"/>
                </a:solidFill>
                <a:effectLst/>
                <a:latin typeface="Consolas" panose="020B0609020204030204" pitchFamily="49" charset="0"/>
              </a:rPr>
              <a:t>, </a:t>
            </a:r>
            <a:r>
              <a:rPr lang="en-US" b="0" dirty="0">
                <a:solidFill>
                  <a:srgbClr val="68349C"/>
                </a:solidFill>
                <a:effectLst/>
                <a:latin typeface="Consolas" panose="020B0609020204030204" pitchFamily="49" charset="0"/>
              </a:rPr>
              <a:t>[Total Sales]</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p:txBody>
      </p:sp>
      <p:sp>
        <p:nvSpPr>
          <p:cNvPr id="3" name="ZoneTexte 2">
            <a:extLst>
              <a:ext uri="{FF2B5EF4-FFF2-40B4-BE49-F238E27FC236}">
                <a16:creationId xmlns:a16="http://schemas.microsoft.com/office/drawing/2014/main" id="{5BB702F8-8C84-681A-61FA-ED65016468D2}"/>
              </a:ext>
            </a:extLst>
          </p:cNvPr>
          <p:cNvSpPr txBox="1"/>
          <p:nvPr/>
        </p:nvSpPr>
        <p:spPr>
          <a:xfrm>
            <a:off x="528506" y="3173003"/>
            <a:ext cx="2025508" cy="462242"/>
          </a:xfrm>
          <a:prstGeom prst="rect">
            <a:avLst/>
          </a:prstGeom>
          <a:noFill/>
        </p:spPr>
        <p:txBody>
          <a:bodyPr wrap="square">
            <a:spAutoFit/>
          </a:bodyPr>
          <a:lstStyle/>
          <a:p>
            <a:pPr algn="ctr">
              <a:lnSpc>
                <a:spcPct val="150000"/>
              </a:lnSpc>
            </a:pPr>
            <a:r>
              <a:rPr lang="en-US" b="0" dirty="0">
                <a:solidFill>
                  <a:srgbClr val="000000"/>
                </a:solidFill>
                <a:effectLst/>
                <a:latin typeface="Times" panose="02020603050405020304" pitchFamily="18" charset="0"/>
                <a:cs typeface="Times" panose="02020603050405020304" pitchFamily="18" charset="0"/>
              </a:rPr>
              <a:t>Quantity Sold :</a:t>
            </a:r>
            <a:endParaRPr lang="fr-FR" dirty="0">
              <a:latin typeface="Times" panose="02020603050405020304" pitchFamily="18" charset="0"/>
              <a:cs typeface="Times" panose="02020603050405020304" pitchFamily="18" charset="0"/>
            </a:endParaRPr>
          </a:p>
        </p:txBody>
      </p:sp>
      <p:sp>
        <p:nvSpPr>
          <p:cNvPr id="4" name="Organigramme : Alternative 3">
            <a:extLst>
              <a:ext uri="{FF2B5EF4-FFF2-40B4-BE49-F238E27FC236}">
                <a16:creationId xmlns:a16="http://schemas.microsoft.com/office/drawing/2014/main" id="{9DC03DB4-0988-08DE-286A-FA042DC49710}"/>
              </a:ext>
            </a:extLst>
          </p:cNvPr>
          <p:cNvSpPr/>
          <p:nvPr/>
        </p:nvSpPr>
        <p:spPr>
          <a:xfrm>
            <a:off x="1473368" y="5512469"/>
            <a:ext cx="8096300" cy="1101165"/>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0000"/>
                </a:solidFill>
                <a:effectLst/>
                <a:latin typeface="Consolas" panose="020B0609020204030204" pitchFamily="49" charset="0"/>
              </a:rPr>
              <a:t>Total Costs = </a:t>
            </a:r>
          </a:p>
          <a:p>
            <a:r>
              <a:rPr lang="en-US" b="0" dirty="0">
                <a:solidFill>
                  <a:srgbClr val="000000"/>
                </a:solidFill>
                <a:effectLst/>
                <a:latin typeface="Consolas" panose="020B0609020204030204" pitchFamily="49" charset="0"/>
              </a:rPr>
              <a:t>(</a:t>
            </a:r>
            <a:r>
              <a:rPr lang="en-US" b="0" dirty="0">
                <a:solidFill>
                  <a:srgbClr val="3165BB"/>
                </a:solidFill>
                <a:effectLst/>
                <a:latin typeface="Consolas" panose="020B0609020204030204" pitchFamily="49" charset="0"/>
              </a:rPr>
              <a:t>SUMX</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Sales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Sales[Quantity]</a:t>
            </a:r>
            <a:r>
              <a:rPr lang="en-US" b="0" dirty="0">
                <a:solidFill>
                  <a:srgbClr val="000000"/>
                </a:solidFill>
                <a:effectLst/>
                <a:latin typeface="Consolas" panose="020B0609020204030204" pitchFamily="49" charset="0"/>
              </a:rPr>
              <a:t>*</a:t>
            </a:r>
            <a:r>
              <a:rPr lang="en-US" b="0" dirty="0">
                <a:solidFill>
                  <a:srgbClr val="3165BB"/>
                </a:solidFill>
                <a:effectLst/>
                <a:latin typeface="Consolas" panose="020B0609020204030204" pitchFamily="49" charset="0"/>
              </a:rPr>
              <a:t>RELATED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Products[Product Cost]</a:t>
            </a:r>
            <a:r>
              <a:rPr lang="en-US" b="0" dirty="0">
                <a:solidFill>
                  <a:srgbClr val="000000"/>
                </a:solidFill>
                <a:effectLst/>
                <a:latin typeface="Consolas" panose="020B0609020204030204" pitchFamily="49" charset="0"/>
              </a:rPr>
              <a:t>)))</a:t>
            </a:r>
          </a:p>
        </p:txBody>
      </p:sp>
      <p:sp>
        <p:nvSpPr>
          <p:cNvPr id="8" name="ZoneTexte 7">
            <a:extLst>
              <a:ext uri="{FF2B5EF4-FFF2-40B4-BE49-F238E27FC236}">
                <a16:creationId xmlns:a16="http://schemas.microsoft.com/office/drawing/2014/main" id="{4EC17D82-801F-4201-7799-C0B963AF9E48}"/>
              </a:ext>
            </a:extLst>
          </p:cNvPr>
          <p:cNvSpPr txBox="1"/>
          <p:nvPr/>
        </p:nvSpPr>
        <p:spPr>
          <a:xfrm>
            <a:off x="528506" y="4794689"/>
            <a:ext cx="2025508" cy="462242"/>
          </a:xfrm>
          <a:prstGeom prst="rect">
            <a:avLst/>
          </a:prstGeom>
          <a:noFill/>
        </p:spPr>
        <p:txBody>
          <a:bodyPr wrap="square">
            <a:spAutoFit/>
          </a:bodyPr>
          <a:lstStyle/>
          <a:p>
            <a:pPr algn="ctr">
              <a:lnSpc>
                <a:spcPct val="150000"/>
              </a:lnSpc>
            </a:pPr>
            <a:r>
              <a:rPr lang="en-US" b="0" dirty="0">
                <a:solidFill>
                  <a:srgbClr val="000000"/>
                </a:solidFill>
                <a:effectLst/>
                <a:latin typeface="Times" panose="02020603050405020304" pitchFamily="18" charset="0"/>
                <a:cs typeface="Times" panose="02020603050405020304" pitchFamily="18" charset="0"/>
              </a:rPr>
              <a:t>Total Costs :</a:t>
            </a:r>
            <a:endParaRPr lang="fr-FR"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831395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2958861" y="182039"/>
            <a:ext cx="6357668" cy="769441"/>
          </a:xfrm>
          <a:prstGeom prst="rect">
            <a:avLst/>
          </a:prstGeom>
          <a:noFill/>
        </p:spPr>
        <p:txBody>
          <a:bodyPr wrap="square" rtlCol="0">
            <a:spAutoFit/>
          </a:bodyPr>
          <a:lstStyle/>
          <a:p>
            <a:pPr marL="0" lvl="0" indent="0"/>
            <a:r>
              <a:rPr lang="fr-FR" sz="4400" b="1" i="1" dirty="0">
                <a:latin typeface="Times" panose="02020603050405020304" pitchFamily="18" charset="0"/>
                <a:cs typeface="Times" panose="02020603050405020304" pitchFamily="18" charset="0"/>
              </a:rPr>
              <a:t>Les mesures crées </a:t>
            </a:r>
          </a:p>
        </p:txBody>
      </p:sp>
      <p:sp>
        <p:nvSpPr>
          <p:cNvPr id="5" name="ZoneTexte 4">
            <a:extLst>
              <a:ext uri="{FF2B5EF4-FFF2-40B4-BE49-F238E27FC236}">
                <a16:creationId xmlns:a16="http://schemas.microsoft.com/office/drawing/2014/main" id="{A7471F78-4295-EDEB-7887-1EFB4A7C01A5}"/>
              </a:ext>
            </a:extLst>
          </p:cNvPr>
          <p:cNvSpPr txBox="1"/>
          <p:nvPr/>
        </p:nvSpPr>
        <p:spPr>
          <a:xfrm>
            <a:off x="0" y="983074"/>
            <a:ext cx="7382311" cy="498663"/>
          </a:xfrm>
          <a:prstGeom prst="rect">
            <a:avLst/>
          </a:prstGeom>
          <a:noFill/>
        </p:spPr>
        <p:txBody>
          <a:bodyPr wrap="square">
            <a:spAutoFit/>
          </a:bodyPr>
          <a:lstStyle/>
          <a:p>
            <a:pPr algn="ctr">
              <a:lnSpc>
                <a:spcPct val="150000"/>
              </a:lnSpc>
            </a:pPr>
            <a:r>
              <a:rPr lang="fr-FR" sz="2000" dirty="0">
                <a:latin typeface="Times" panose="02020603050405020304" pitchFamily="18" charset="0"/>
                <a:cs typeface="Times" panose="02020603050405020304" pitchFamily="18" charset="0"/>
              </a:rPr>
              <a:t>Les mesures utilisées avec les fonction DAX sont :</a:t>
            </a:r>
          </a:p>
        </p:txBody>
      </p:sp>
      <p:sp>
        <p:nvSpPr>
          <p:cNvPr id="6" name="Organigramme : Alternative 5">
            <a:extLst>
              <a:ext uri="{FF2B5EF4-FFF2-40B4-BE49-F238E27FC236}">
                <a16:creationId xmlns:a16="http://schemas.microsoft.com/office/drawing/2014/main" id="{F7384084-E5F8-13BC-B0F8-8D88E3011184}"/>
              </a:ext>
            </a:extLst>
          </p:cNvPr>
          <p:cNvSpPr/>
          <p:nvPr/>
        </p:nvSpPr>
        <p:spPr>
          <a:xfrm>
            <a:off x="1473368" y="3891671"/>
            <a:ext cx="8096299" cy="645703"/>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0000"/>
                </a:solidFill>
                <a:effectLst/>
                <a:latin typeface="Consolas" panose="020B0609020204030204" pitchFamily="49" charset="0"/>
              </a:rPr>
              <a:t>Total Sales = (</a:t>
            </a:r>
            <a:r>
              <a:rPr lang="en-US" b="0" dirty="0">
                <a:solidFill>
                  <a:srgbClr val="3165BB"/>
                </a:solidFill>
                <a:effectLst/>
                <a:latin typeface="Consolas" panose="020B0609020204030204" pitchFamily="49" charset="0"/>
              </a:rPr>
              <a:t>SUMX</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Sales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Sales[Quantity]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Sales[Price]</a:t>
            </a:r>
            <a:r>
              <a:rPr lang="en-US" b="0" dirty="0">
                <a:solidFill>
                  <a:srgbClr val="000000"/>
                </a:solidFill>
                <a:effectLst/>
                <a:latin typeface="Consolas" panose="020B0609020204030204" pitchFamily="49" charset="0"/>
              </a:rPr>
              <a:t>))</a:t>
            </a:r>
          </a:p>
        </p:txBody>
      </p:sp>
      <p:sp>
        <p:nvSpPr>
          <p:cNvPr id="7" name="ZoneTexte 6">
            <a:extLst>
              <a:ext uri="{FF2B5EF4-FFF2-40B4-BE49-F238E27FC236}">
                <a16:creationId xmlns:a16="http://schemas.microsoft.com/office/drawing/2014/main" id="{2941BB6D-ACB7-00F6-BA1E-682CBA14E6D0}"/>
              </a:ext>
            </a:extLst>
          </p:cNvPr>
          <p:cNvSpPr txBox="1"/>
          <p:nvPr/>
        </p:nvSpPr>
        <p:spPr>
          <a:xfrm>
            <a:off x="528506" y="1659664"/>
            <a:ext cx="2198928" cy="462242"/>
          </a:xfrm>
          <a:prstGeom prst="rect">
            <a:avLst/>
          </a:prstGeom>
          <a:noFill/>
        </p:spPr>
        <p:txBody>
          <a:bodyPr wrap="square">
            <a:spAutoFit/>
          </a:bodyPr>
          <a:lstStyle/>
          <a:p>
            <a:pPr algn="ctr">
              <a:lnSpc>
                <a:spcPct val="150000"/>
              </a:lnSpc>
            </a:pPr>
            <a:r>
              <a:rPr lang="en-US" dirty="0">
                <a:solidFill>
                  <a:srgbClr val="000000"/>
                </a:solidFill>
                <a:latin typeface="Times" panose="02020603050405020304" pitchFamily="18" charset="0"/>
                <a:cs typeface="Times" panose="02020603050405020304" pitchFamily="18" charset="0"/>
              </a:rPr>
              <a:t>Total Profits :</a:t>
            </a:r>
            <a:endParaRPr lang="fr-FR" dirty="0">
              <a:solidFill>
                <a:srgbClr val="000000"/>
              </a:solidFill>
              <a:latin typeface="Times" panose="02020603050405020304" pitchFamily="18" charset="0"/>
              <a:cs typeface="Times" panose="02020603050405020304" pitchFamily="18" charset="0"/>
            </a:endParaRPr>
          </a:p>
        </p:txBody>
      </p:sp>
      <p:sp>
        <p:nvSpPr>
          <p:cNvPr id="2" name="Organigramme : Alternative 1">
            <a:extLst>
              <a:ext uri="{FF2B5EF4-FFF2-40B4-BE49-F238E27FC236}">
                <a16:creationId xmlns:a16="http://schemas.microsoft.com/office/drawing/2014/main" id="{22563654-B4D2-4077-1735-CEBE7BE98F85}"/>
              </a:ext>
            </a:extLst>
          </p:cNvPr>
          <p:cNvSpPr/>
          <p:nvPr/>
        </p:nvSpPr>
        <p:spPr>
          <a:xfrm>
            <a:off x="1473369" y="2320627"/>
            <a:ext cx="8096298" cy="645703"/>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0000"/>
                </a:solidFill>
                <a:effectLst/>
                <a:latin typeface="Consolas" panose="020B0609020204030204" pitchFamily="49" charset="0"/>
              </a:rPr>
              <a:t>Total Profits = (</a:t>
            </a:r>
            <a:r>
              <a:rPr lang="en-US" b="0" dirty="0">
                <a:solidFill>
                  <a:srgbClr val="68349C"/>
                </a:solidFill>
                <a:effectLst/>
                <a:latin typeface="Consolas" panose="020B0609020204030204" pitchFamily="49" charset="0"/>
              </a:rPr>
              <a:t>[Total Sales]</a:t>
            </a:r>
            <a:r>
              <a:rPr lang="en-US" b="0" dirty="0">
                <a:solidFill>
                  <a:srgbClr val="000000"/>
                </a:solidFill>
                <a:effectLst/>
                <a:latin typeface="Consolas" panose="020B0609020204030204" pitchFamily="49" charset="0"/>
              </a:rPr>
              <a:t> - </a:t>
            </a:r>
            <a:r>
              <a:rPr lang="en-US" b="0" dirty="0">
                <a:solidFill>
                  <a:srgbClr val="68349C"/>
                </a:solidFill>
                <a:effectLst/>
                <a:latin typeface="Consolas" panose="020B0609020204030204" pitchFamily="49" charset="0"/>
              </a:rPr>
              <a:t>[Total Costs]</a:t>
            </a:r>
            <a:r>
              <a:rPr lang="en-US" b="0" dirty="0">
                <a:solidFill>
                  <a:srgbClr val="000000"/>
                </a:solidFill>
                <a:effectLst/>
                <a:latin typeface="Consolas" panose="020B0609020204030204" pitchFamily="49" charset="0"/>
              </a:rPr>
              <a:t>)</a:t>
            </a:r>
          </a:p>
        </p:txBody>
      </p:sp>
      <p:sp>
        <p:nvSpPr>
          <p:cNvPr id="3" name="ZoneTexte 2">
            <a:extLst>
              <a:ext uri="{FF2B5EF4-FFF2-40B4-BE49-F238E27FC236}">
                <a16:creationId xmlns:a16="http://schemas.microsoft.com/office/drawing/2014/main" id="{5BB702F8-8C84-681A-61FA-ED65016468D2}"/>
              </a:ext>
            </a:extLst>
          </p:cNvPr>
          <p:cNvSpPr txBox="1"/>
          <p:nvPr/>
        </p:nvSpPr>
        <p:spPr>
          <a:xfrm>
            <a:off x="528506" y="3173891"/>
            <a:ext cx="2025508" cy="462242"/>
          </a:xfrm>
          <a:prstGeom prst="rect">
            <a:avLst/>
          </a:prstGeom>
          <a:noFill/>
        </p:spPr>
        <p:txBody>
          <a:bodyPr wrap="square">
            <a:spAutoFit/>
          </a:bodyPr>
          <a:lstStyle/>
          <a:p>
            <a:pPr algn="ctr">
              <a:lnSpc>
                <a:spcPct val="150000"/>
              </a:lnSpc>
            </a:pPr>
            <a:r>
              <a:rPr lang="en-US" dirty="0">
                <a:solidFill>
                  <a:srgbClr val="000000"/>
                </a:solidFill>
                <a:latin typeface="Times" panose="02020603050405020304" pitchFamily="18" charset="0"/>
                <a:cs typeface="Times" panose="02020603050405020304" pitchFamily="18" charset="0"/>
              </a:rPr>
              <a:t>Total Sales :</a:t>
            </a:r>
            <a:endParaRPr lang="fr-FR" dirty="0">
              <a:solidFill>
                <a:srgbClr val="000000"/>
              </a:solidFill>
              <a:latin typeface="Times" panose="02020603050405020304" pitchFamily="18" charset="0"/>
              <a:cs typeface="Times" panose="02020603050405020304" pitchFamily="18" charset="0"/>
            </a:endParaRPr>
          </a:p>
        </p:txBody>
      </p:sp>
      <p:sp>
        <p:nvSpPr>
          <p:cNvPr id="4" name="Organigramme : Alternative 3">
            <a:extLst>
              <a:ext uri="{FF2B5EF4-FFF2-40B4-BE49-F238E27FC236}">
                <a16:creationId xmlns:a16="http://schemas.microsoft.com/office/drawing/2014/main" id="{9DC03DB4-0988-08DE-286A-FA042DC49710}"/>
              </a:ext>
            </a:extLst>
          </p:cNvPr>
          <p:cNvSpPr/>
          <p:nvPr/>
        </p:nvSpPr>
        <p:spPr>
          <a:xfrm>
            <a:off x="1473369" y="5516995"/>
            <a:ext cx="8096298" cy="673717"/>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fr-FR" b="0" dirty="0">
                <a:solidFill>
                  <a:srgbClr val="000000"/>
                </a:solidFill>
                <a:effectLst/>
                <a:latin typeface="Consolas" panose="020B0609020204030204" pitchFamily="49" charset="0"/>
              </a:rPr>
              <a:t>Total Transactions = (</a:t>
            </a:r>
            <a:r>
              <a:rPr lang="fr-FR" b="0" dirty="0">
                <a:solidFill>
                  <a:srgbClr val="3165BB"/>
                </a:solidFill>
                <a:effectLst/>
                <a:latin typeface="Consolas" panose="020B0609020204030204" pitchFamily="49" charset="0"/>
              </a:rPr>
              <a:t>COUNTROWS</a:t>
            </a:r>
            <a:r>
              <a:rPr lang="fr-FR" b="0" dirty="0">
                <a:solidFill>
                  <a:srgbClr val="000000"/>
                </a:solidFill>
                <a:effectLst/>
                <a:latin typeface="Consolas" panose="020B0609020204030204" pitchFamily="49" charset="0"/>
              </a:rPr>
              <a:t>(</a:t>
            </a:r>
            <a:r>
              <a:rPr lang="fr-FR" b="0" dirty="0">
                <a:solidFill>
                  <a:srgbClr val="001080"/>
                </a:solidFill>
                <a:effectLst/>
                <a:latin typeface="Consolas" panose="020B0609020204030204" pitchFamily="49" charset="0"/>
              </a:rPr>
              <a:t>Sales</a:t>
            </a:r>
            <a:r>
              <a:rPr lang="fr-FR" b="0" dirty="0">
                <a:solidFill>
                  <a:srgbClr val="000000"/>
                </a:solidFill>
                <a:effectLst/>
                <a:latin typeface="Consolas" panose="020B0609020204030204" pitchFamily="49" charset="0"/>
              </a:rPr>
              <a:t>))</a:t>
            </a:r>
          </a:p>
        </p:txBody>
      </p:sp>
      <p:sp>
        <p:nvSpPr>
          <p:cNvPr id="8" name="ZoneTexte 7">
            <a:extLst>
              <a:ext uri="{FF2B5EF4-FFF2-40B4-BE49-F238E27FC236}">
                <a16:creationId xmlns:a16="http://schemas.microsoft.com/office/drawing/2014/main" id="{4EC17D82-801F-4201-7799-C0B963AF9E48}"/>
              </a:ext>
            </a:extLst>
          </p:cNvPr>
          <p:cNvSpPr txBox="1"/>
          <p:nvPr/>
        </p:nvSpPr>
        <p:spPr>
          <a:xfrm>
            <a:off x="292023" y="4792912"/>
            <a:ext cx="3215804" cy="462242"/>
          </a:xfrm>
          <a:prstGeom prst="rect">
            <a:avLst/>
          </a:prstGeom>
          <a:noFill/>
        </p:spPr>
        <p:txBody>
          <a:bodyPr wrap="square">
            <a:spAutoFit/>
          </a:bodyPr>
          <a:lstStyle/>
          <a:p>
            <a:pPr algn="ctr">
              <a:lnSpc>
                <a:spcPct val="150000"/>
              </a:lnSpc>
            </a:pPr>
            <a:r>
              <a:rPr lang="fr-FR" b="0" dirty="0">
                <a:solidFill>
                  <a:srgbClr val="000000"/>
                </a:solidFill>
                <a:effectLst/>
                <a:latin typeface="Times" panose="02020603050405020304" pitchFamily="18" charset="0"/>
                <a:cs typeface="Times" panose="02020603050405020304" pitchFamily="18" charset="0"/>
              </a:rPr>
              <a:t>Total Transactions </a:t>
            </a:r>
            <a:r>
              <a:rPr lang="en-US" b="0" dirty="0">
                <a:solidFill>
                  <a:srgbClr val="000000"/>
                </a:solidFill>
                <a:effectLst/>
                <a:latin typeface="Times" panose="02020603050405020304" pitchFamily="18" charset="0"/>
                <a:cs typeface="Times" panose="02020603050405020304" pitchFamily="18" charset="0"/>
              </a:rPr>
              <a:t>:</a:t>
            </a:r>
            <a:endParaRPr lang="fr-FR"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841744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2958861" y="182039"/>
            <a:ext cx="6357668" cy="769441"/>
          </a:xfrm>
          <a:prstGeom prst="rect">
            <a:avLst/>
          </a:prstGeom>
          <a:noFill/>
        </p:spPr>
        <p:txBody>
          <a:bodyPr wrap="square" rtlCol="0">
            <a:spAutoFit/>
          </a:bodyPr>
          <a:lstStyle/>
          <a:p>
            <a:pPr marL="0" lvl="0" indent="0"/>
            <a:r>
              <a:rPr lang="fr-FR" sz="4400" b="1" i="1" dirty="0">
                <a:latin typeface="Times" panose="02020603050405020304" pitchFamily="18" charset="0"/>
                <a:cs typeface="Times" panose="02020603050405020304" pitchFamily="18" charset="0"/>
              </a:rPr>
              <a:t>Les mesures crées </a:t>
            </a:r>
          </a:p>
        </p:txBody>
      </p:sp>
      <p:sp>
        <p:nvSpPr>
          <p:cNvPr id="5" name="ZoneTexte 4">
            <a:extLst>
              <a:ext uri="{FF2B5EF4-FFF2-40B4-BE49-F238E27FC236}">
                <a16:creationId xmlns:a16="http://schemas.microsoft.com/office/drawing/2014/main" id="{A7471F78-4295-EDEB-7887-1EFB4A7C01A5}"/>
              </a:ext>
            </a:extLst>
          </p:cNvPr>
          <p:cNvSpPr txBox="1"/>
          <p:nvPr/>
        </p:nvSpPr>
        <p:spPr>
          <a:xfrm>
            <a:off x="0" y="983074"/>
            <a:ext cx="7382311" cy="498663"/>
          </a:xfrm>
          <a:prstGeom prst="rect">
            <a:avLst/>
          </a:prstGeom>
          <a:noFill/>
        </p:spPr>
        <p:txBody>
          <a:bodyPr wrap="square">
            <a:spAutoFit/>
          </a:bodyPr>
          <a:lstStyle/>
          <a:p>
            <a:pPr algn="ctr">
              <a:lnSpc>
                <a:spcPct val="150000"/>
              </a:lnSpc>
            </a:pPr>
            <a:r>
              <a:rPr lang="fr-FR" sz="2000" dirty="0">
                <a:latin typeface="Times" panose="02020603050405020304" pitchFamily="18" charset="0"/>
                <a:cs typeface="Times" panose="02020603050405020304" pitchFamily="18" charset="0"/>
              </a:rPr>
              <a:t>Les mesures utilisées avec les fonction DAX sont :</a:t>
            </a:r>
          </a:p>
        </p:txBody>
      </p:sp>
      <p:sp>
        <p:nvSpPr>
          <p:cNvPr id="6" name="Organigramme : Alternative 5">
            <a:extLst>
              <a:ext uri="{FF2B5EF4-FFF2-40B4-BE49-F238E27FC236}">
                <a16:creationId xmlns:a16="http://schemas.microsoft.com/office/drawing/2014/main" id="{F7384084-E5F8-13BC-B0F8-8D88E3011184}"/>
              </a:ext>
            </a:extLst>
          </p:cNvPr>
          <p:cNvSpPr/>
          <p:nvPr/>
        </p:nvSpPr>
        <p:spPr>
          <a:xfrm>
            <a:off x="1220230" y="5069539"/>
            <a:ext cx="8096299" cy="863506"/>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en-US" b="0" dirty="0">
                <a:solidFill>
                  <a:srgbClr val="000000"/>
                </a:solidFill>
                <a:effectLst/>
                <a:latin typeface="Consolas" panose="020B0609020204030204" pitchFamily="49" charset="0"/>
              </a:rPr>
              <a:t>Sales Last Year = </a:t>
            </a:r>
            <a:r>
              <a:rPr lang="en-US" b="0" dirty="0">
                <a:solidFill>
                  <a:srgbClr val="3165BB"/>
                </a:solidFill>
                <a:effectLst/>
                <a:latin typeface="Consolas" panose="020B0609020204030204" pitchFamily="49" charset="0"/>
              </a:rPr>
              <a:t>CALCULATE</a:t>
            </a:r>
            <a:r>
              <a:rPr lang="en-US" b="0" dirty="0">
                <a:solidFill>
                  <a:srgbClr val="000000"/>
                </a:solidFill>
                <a:effectLst/>
                <a:latin typeface="Consolas" panose="020B0609020204030204" pitchFamily="49" charset="0"/>
              </a:rPr>
              <a:t>(</a:t>
            </a:r>
            <a:r>
              <a:rPr lang="en-US" b="0" dirty="0">
                <a:solidFill>
                  <a:srgbClr val="3165BB"/>
                </a:solidFill>
                <a:effectLst/>
                <a:latin typeface="Consolas" panose="020B0609020204030204" pitchFamily="49" charset="0"/>
              </a:rPr>
              <a:t>CALCULATE</a:t>
            </a:r>
            <a:r>
              <a:rPr lang="en-US" b="0" dirty="0">
                <a:solidFill>
                  <a:srgbClr val="000000"/>
                </a:solidFill>
                <a:effectLst/>
                <a:latin typeface="Consolas" panose="020B0609020204030204" pitchFamily="49" charset="0"/>
              </a:rPr>
              <a:t>(</a:t>
            </a:r>
            <a:r>
              <a:rPr lang="en-US" b="0" dirty="0">
                <a:solidFill>
                  <a:srgbClr val="68349C"/>
                </a:solidFill>
                <a:effectLst/>
                <a:latin typeface="Consolas" panose="020B0609020204030204" pitchFamily="49" charset="0"/>
              </a:rPr>
              <a:t>[Total Sales]</a:t>
            </a:r>
            <a:r>
              <a:rPr lang="en-US" b="0" dirty="0">
                <a:solidFill>
                  <a:srgbClr val="000000"/>
                </a:solidFill>
                <a:effectLst/>
                <a:latin typeface="Consolas" panose="020B0609020204030204" pitchFamily="49" charset="0"/>
              </a:rPr>
              <a:t>, </a:t>
            </a:r>
            <a:r>
              <a:rPr lang="en-US" b="0" dirty="0">
                <a:solidFill>
                  <a:srgbClr val="3165BB"/>
                </a:solidFill>
                <a:effectLst/>
                <a:latin typeface="Consolas" panose="020B0609020204030204" pitchFamily="49" charset="0"/>
              </a:rPr>
              <a:t>SAMEPERIODLASTYEAR</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Dates[Date]</a:t>
            </a:r>
            <a:r>
              <a:rPr lang="en-US" b="0" dirty="0">
                <a:solidFill>
                  <a:srgbClr val="000000"/>
                </a:solidFill>
                <a:effectLst/>
                <a:latin typeface="Consolas" panose="020B0609020204030204" pitchFamily="49" charset="0"/>
              </a:rPr>
              <a:t>)))</a:t>
            </a:r>
          </a:p>
        </p:txBody>
      </p:sp>
      <p:sp>
        <p:nvSpPr>
          <p:cNvPr id="7" name="ZoneTexte 6">
            <a:extLst>
              <a:ext uri="{FF2B5EF4-FFF2-40B4-BE49-F238E27FC236}">
                <a16:creationId xmlns:a16="http://schemas.microsoft.com/office/drawing/2014/main" id="{2941BB6D-ACB7-00F6-BA1E-682CBA14E6D0}"/>
              </a:ext>
            </a:extLst>
          </p:cNvPr>
          <p:cNvSpPr txBox="1"/>
          <p:nvPr/>
        </p:nvSpPr>
        <p:spPr>
          <a:xfrm>
            <a:off x="339319" y="1670061"/>
            <a:ext cx="2546297" cy="462242"/>
          </a:xfrm>
          <a:prstGeom prst="rect">
            <a:avLst/>
          </a:prstGeom>
          <a:noFill/>
        </p:spPr>
        <p:txBody>
          <a:bodyPr wrap="square">
            <a:spAutoFit/>
          </a:bodyPr>
          <a:lstStyle/>
          <a:p>
            <a:pPr algn="ctr">
              <a:lnSpc>
                <a:spcPct val="150000"/>
              </a:lnSpc>
            </a:pPr>
            <a:r>
              <a:rPr lang="fr-FR" b="0" dirty="0">
                <a:solidFill>
                  <a:srgbClr val="000000"/>
                </a:solidFill>
                <a:effectLst/>
                <a:latin typeface="Times" panose="02020603050405020304" pitchFamily="18" charset="0"/>
                <a:cs typeface="Times" panose="02020603050405020304" pitchFamily="18" charset="0"/>
              </a:rPr>
              <a:t>Cumulative Sales</a:t>
            </a:r>
            <a:r>
              <a:rPr lang="en-US" dirty="0">
                <a:solidFill>
                  <a:srgbClr val="000000"/>
                </a:solidFill>
                <a:latin typeface="Times" panose="02020603050405020304" pitchFamily="18" charset="0"/>
                <a:cs typeface="Times" panose="02020603050405020304" pitchFamily="18" charset="0"/>
              </a:rPr>
              <a:t> :</a:t>
            </a:r>
            <a:endParaRPr lang="fr-FR" dirty="0">
              <a:solidFill>
                <a:srgbClr val="000000"/>
              </a:solidFill>
              <a:latin typeface="Times" panose="02020603050405020304" pitchFamily="18" charset="0"/>
              <a:cs typeface="Times" panose="02020603050405020304" pitchFamily="18" charset="0"/>
            </a:endParaRPr>
          </a:p>
        </p:txBody>
      </p:sp>
      <p:sp>
        <p:nvSpPr>
          <p:cNvPr id="2" name="Organigramme : Alternative 1">
            <a:extLst>
              <a:ext uri="{FF2B5EF4-FFF2-40B4-BE49-F238E27FC236}">
                <a16:creationId xmlns:a16="http://schemas.microsoft.com/office/drawing/2014/main" id="{22563654-B4D2-4077-1735-CEBE7BE98F85}"/>
              </a:ext>
            </a:extLst>
          </p:cNvPr>
          <p:cNvSpPr/>
          <p:nvPr/>
        </p:nvSpPr>
        <p:spPr>
          <a:xfrm>
            <a:off x="1220230" y="2320627"/>
            <a:ext cx="8096300" cy="1258145"/>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fr-FR" b="0" dirty="0">
                <a:solidFill>
                  <a:srgbClr val="000000"/>
                </a:solidFill>
                <a:effectLst/>
                <a:latin typeface="Consolas" panose="020B0609020204030204" pitchFamily="49" charset="0"/>
              </a:rPr>
              <a:t>Cumulative Sales = </a:t>
            </a:r>
          </a:p>
          <a:p>
            <a:r>
              <a:rPr lang="fr-FR" b="0" dirty="0">
                <a:solidFill>
                  <a:srgbClr val="3165BB"/>
                </a:solidFill>
                <a:effectLst/>
                <a:latin typeface="Consolas" panose="020B0609020204030204" pitchFamily="49" charset="0"/>
              </a:rPr>
              <a:t>CALCULATE</a:t>
            </a:r>
            <a:r>
              <a:rPr lang="fr-FR" b="0" dirty="0">
                <a:solidFill>
                  <a:srgbClr val="000000"/>
                </a:solidFill>
                <a:effectLst/>
                <a:latin typeface="Consolas" panose="020B0609020204030204" pitchFamily="49" charset="0"/>
              </a:rPr>
              <a:t>(</a:t>
            </a:r>
            <a:r>
              <a:rPr lang="fr-FR" b="0" dirty="0">
                <a:solidFill>
                  <a:srgbClr val="68349C"/>
                </a:solidFill>
                <a:effectLst/>
                <a:latin typeface="Consolas" panose="020B0609020204030204" pitchFamily="49" charset="0"/>
              </a:rPr>
              <a:t>[Total Sales]</a:t>
            </a:r>
            <a:r>
              <a:rPr lang="fr-FR" b="0" dirty="0">
                <a:solidFill>
                  <a:srgbClr val="000000"/>
                </a:solidFill>
                <a:effectLst/>
                <a:latin typeface="Consolas" panose="020B0609020204030204" pitchFamily="49" charset="0"/>
              </a:rPr>
              <a:t>,</a:t>
            </a:r>
          </a:p>
          <a:p>
            <a:r>
              <a:rPr lang="fr-FR" b="0" dirty="0">
                <a:solidFill>
                  <a:srgbClr val="3165BB"/>
                </a:solidFill>
                <a:effectLst/>
                <a:latin typeface="Consolas" panose="020B0609020204030204" pitchFamily="49" charset="0"/>
              </a:rPr>
              <a:t>FILTER</a:t>
            </a:r>
            <a:r>
              <a:rPr lang="fr-FR" b="0" dirty="0">
                <a:solidFill>
                  <a:srgbClr val="000000"/>
                </a:solidFill>
                <a:effectLst/>
                <a:latin typeface="Consolas" panose="020B0609020204030204" pitchFamily="49" charset="0"/>
              </a:rPr>
              <a:t>(</a:t>
            </a:r>
            <a:r>
              <a:rPr lang="fr-FR" b="0" dirty="0">
                <a:solidFill>
                  <a:srgbClr val="3165BB"/>
                </a:solidFill>
                <a:effectLst/>
                <a:latin typeface="Consolas" panose="020B0609020204030204" pitchFamily="49" charset="0"/>
              </a:rPr>
              <a:t>ALLSELECTED</a:t>
            </a:r>
            <a:r>
              <a:rPr lang="fr-FR" b="0" dirty="0">
                <a:solidFill>
                  <a:srgbClr val="000000"/>
                </a:solidFill>
                <a:effectLst/>
                <a:latin typeface="Consolas" panose="020B0609020204030204" pitchFamily="49" charset="0"/>
              </a:rPr>
              <a:t>(</a:t>
            </a:r>
            <a:r>
              <a:rPr lang="fr-FR" b="0" dirty="0">
                <a:solidFill>
                  <a:srgbClr val="001080"/>
                </a:solidFill>
                <a:effectLst/>
                <a:latin typeface="Consolas" panose="020B0609020204030204" pitchFamily="49" charset="0"/>
              </a:rPr>
              <a:t>Dates</a:t>
            </a:r>
            <a:r>
              <a:rPr lang="fr-FR" b="0" dirty="0">
                <a:solidFill>
                  <a:srgbClr val="000000"/>
                </a:solidFill>
                <a:effectLst/>
                <a:latin typeface="Consolas" panose="020B0609020204030204" pitchFamily="49" charset="0"/>
              </a:rPr>
              <a:t>),</a:t>
            </a:r>
          </a:p>
          <a:p>
            <a:r>
              <a:rPr lang="fr-FR" b="0" dirty="0">
                <a:solidFill>
                  <a:srgbClr val="000000"/>
                </a:solidFill>
                <a:effectLst/>
                <a:latin typeface="Consolas" panose="020B0609020204030204" pitchFamily="49" charset="0"/>
              </a:rPr>
              <a:t>    </a:t>
            </a:r>
            <a:r>
              <a:rPr lang="fr-FR" b="0" dirty="0">
                <a:solidFill>
                  <a:srgbClr val="001080"/>
                </a:solidFill>
                <a:effectLst/>
                <a:latin typeface="Consolas" panose="020B0609020204030204" pitchFamily="49" charset="0"/>
              </a:rPr>
              <a:t>Dates[Date]</a:t>
            </a:r>
            <a:r>
              <a:rPr lang="fr-FR" b="0" dirty="0">
                <a:solidFill>
                  <a:srgbClr val="000000"/>
                </a:solidFill>
                <a:effectLst/>
                <a:latin typeface="Consolas" panose="020B0609020204030204" pitchFamily="49" charset="0"/>
              </a:rPr>
              <a:t> &lt;= </a:t>
            </a:r>
            <a:r>
              <a:rPr lang="fr-FR" b="0" dirty="0">
                <a:solidFill>
                  <a:srgbClr val="3165BB"/>
                </a:solidFill>
                <a:effectLst/>
                <a:latin typeface="Consolas" panose="020B0609020204030204" pitchFamily="49" charset="0"/>
              </a:rPr>
              <a:t>MAX</a:t>
            </a:r>
            <a:r>
              <a:rPr lang="fr-FR" b="0" dirty="0">
                <a:solidFill>
                  <a:srgbClr val="000000"/>
                </a:solidFill>
                <a:effectLst/>
                <a:latin typeface="Consolas" panose="020B0609020204030204" pitchFamily="49" charset="0"/>
              </a:rPr>
              <a:t>(</a:t>
            </a:r>
            <a:r>
              <a:rPr lang="fr-FR" b="0" dirty="0">
                <a:solidFill>
                  <a:srgbClr val="001080"/>
                </a:solidFill>
                <a:effectLst/>
                <a:latin typeface="Consolas" panose="020B0609020204030204" pitchFamily="49" charset="0"/>
              </a:rPr>
              <a:t>Dates[Date]</a:t>
            </a:r>
            <a:r>
              <a:rPr lang="fr-FR" b="0" dirty="0">
                <a:solidFill>
                  <a:srgbClr val="000000"/>
                </a:solidFill>
                <a:effectLst/>
                <a:latin typeface="Consolas" panose="020B0609020204030204" pitchFamily="49" charset="0"/>
              </a:rPr>
              <a:t>)))</a:t>
            </a:r>
          </a:p>
        </p:txBody>
      </p:sp>
      <p:sp>
        <p:nvSpPr>
          <p:cNvPr id="3" name="ZoneTexte 2">
            <a:extLst>
              <a:ext uri="{FF2B5EF4-FFF2-40B4-BE49-F238E27FC236}">
                <a16:creationId xmlns:a16="http://schemas.microsoft.com/office/drawing/2014/main" id="{5BB702F8-8C84-681A-61FA-ED65016468D2}"/>
              </a:ext>
            </a:extLst>
          </p:cNvPr>
          <p:cNvSpPr txBox="1"/>
          <p:nvPr/>
        </p:nvSpPr>
        <p:spPr>
          <a:xfrm>
            <a:off x="449678" y="4095118"/>
            <a:ext cx="2025508" cy="458074"/>
          </a:xfrm>
          <a:prstGeom prst="rect">
            <a:avLst/>
          </a:prstGeom>
          <a:noFill/>
        </p:spPr>
        <p:txBody>
          <a:bodyPr wrap="square">
            <a:spAutoFit/>
          </a:bodyPr>
          <a:lstStyle/>
          <a:p>
            <a:pPr algn="ctr">
              <a:lnSpc>
                <a:spcPct val="150000"/>
              </a:lnSpc>
            </a:pPr>
            <a:r>
              <a:rPr lang="en-US" b="0" dirty="0">
                <a:solidFill>
                  <a:srgbClr val="000000"/>
                </a:solidFill>
                <a:effectLst/>
                <a:latin typeface="Times" panose="02020603050405020304" pitchFamily="18" charset="0"/>
                <a:cs typeface="Times" panose="02020603050405020304" pitchFamily="18" charset="0"/>
              </a:rPr>
              <a:t>Sales Last Year :</a:t>
            </a:r>
            <a:endParaRPr lang="fr-FR" dirty="0">
              <a:solidFill>
                <a:srgbClr val="0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886254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ECB4800-5B75-F6B8-CC16-E503F435D9C8}"/>
              </a:ext>
            </a:extLst>
          </p:cNvPr>
          <p:cNvSpPr/>
          <p:nvPr/>
        </p:nvSpPr>
        <p:spPr>
          <a:xfrm>
            <a:off x="0" y="2877424"/>
            <a:ext cx="12192000" cy="398057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1D249336-0887-A2F6-F27B-CF291E279AF1}"/>
              </a:ext>
            </a:extLst>
          </p:cNvPr>
          <p:cNvSpPr/>
          <p:nvPr/>
        </p:nvSpPr>
        <p:spPr>
          <a:xfrm>
            <a:off x="0" y="0"/>
            <a:ext cx="12192000" cy="287742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026" name="Picture 2" descr="Quick Tip: Power BI Certified Custom Visuals - Corterra Solutions">
            <a:extLst>
              <a:ext uri="{FF2B5EF4-FFF2-40B4-BE49-F238E27FC236}">
                <a16:creationId xmlns:a16="http://schemas.microsoft.com/office/drawing/2014/main" id="{38E68E6A-5FCF-90F5-25D5-A6B17EB3B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8695" y="6120271"/>
            <a:ext cx="645952" cy="6025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922CC94-C96C-BC9C-5AFA-90F6F36CDA30}"/>
              </a:ext>
            </a:extLst>
          </p:cNvPr>
          <p:cNvSpPr/>
          <p:nvPr/>
        </p:nvSpPr>
        <p:spPr>
          <a:xfrm>
            <a:off x="2123813" y="1438712"/>
            <a:ext cx="7944374" cy="28774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3" name="ZoneTexte 2">
            <a:extLst>
              <a:ext uri="{FF2B5EF4-FFF2-40B4-BE49-F238E27FC236}">
                <a16:creationId xmlns:a16="http://schemas.microsoft.com/office/drawing/2014/main" id="{7F8B43B9-90B9-2F13-BBC7-E1CDD2B05621}"/>
              </a:ext>
            </a:extLst>
          </p:cNvPr>
          <p:cNvSpPr txBox="1"/>
          <p:nvPr/>
        </p:nvSpPr>
        <p:spPr>
          <a:xfrm>
            <a:off x="3485072" y="2159624"/>
            <a:ext cx="5699185" cy="923330"/>
          </a:xfrm>
          <a:prstGeom prst="rect">
            <a:avLst/>
          </a:prstGeom>
          <a:noFill/>
        </p:spPr>
        <p:txBody>
          <a:bodyPr wrap="square" rtlCol="0">
            <a:spAutoFit/>
          </a:bodyPr>
          <a:lstStyle/>
          <a:p>
            <a:r>
              <a:rPr lang="fr-FR" sz="5400" b="1" i="1" dirty="0">
                <a:latin typeface="Times" panose="02020603050405020304" pitchFamily="18" charset="0"/>
                <a:cs typeface="Times" panose="02020603050405020304" pitchFamily="18" charset="0"/>
              </a:rPr>
              <a:t>Contexte de projet</a:t>
            </a:r>
          </a:p>
        </p:txBody>
      </p:sp>
    </p:spTree>
    <p:extLst>
      <p:ext uri="{BB962C8B-B14F-4D97-AF65-F5344CB8AC3E}">
        <p14:creationId xmlns:p14="http://schemas.microsoft.com/office/powerpoint/2010/main" val="2623170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ECB4800-5B75-F6B8-CC16-E503F435D9C8}"/>
              </a:ext>
            </a:extLst>
          </p:cNvPr>
          <p:cNvSpPr/>
          <p:nvPr/>
        </p:nvSpPr>
        <p:spPr>
          <a:xfrm>
            <a:off x="0" y="2877424"/>
            <a:ext cx="12192000" cy="398057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1D249336-0887-A2F6-F27B-CF291E279AF1}"/>
              </a:ext>
            </a:extLst>
          </p:cNvPr>
          <p:cNvSpPr/>
          <p:nvPr/>
        </p:nvSpPr>
        <p:spPr>
          <a:xfrm>
            <a:off x="0" y="0"/>
            <a:ext cx="12192000" cy="287742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026" name="Picture 2" descr="Quick Tip: Power BI Certified Custom Visuals - Corterra Solutions">
            <a:extLst>
              <a:ext uri="{FF2B5EF4-FFF2-40B4-BE49-F238E27FC236}">
                <a16:creationId xmlns:a16="http://schemas.microsoft.com/office/drawing/2014/main" id="{38E68E6A-5FCF-90F5-25D5-A6B17EB3B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8695" y="6120271"/>
            <a:ext cx="645952" cy="6025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922CC94-C96C-BC9C-5AFA-90F6F36CDA30}"/>
              </a:ext>
            </a:extLst>
          </p:cNvPr>
          <p:cNvSpPr/>
          <p:nvPr/>
        </p:nvSpPr>
        <p:spPr>
          <a:xfrm>
            <a:off x="2123813" y="1438712"/>
            <a:ext cx="7944374" cy="28774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 name="ZoneTexte 1">
            <a:extLst>
              <a:ext uri="{FF2B5EF4-FFF2-40B4-BE49-F238E27FC236}">
                <a16:creationId xmlns:a16="http://schemas.microsoft.com/office/drawing/2014/main" id="{2D0849A7-F732-41AA-A369-230BEEB9E690}"/>
              </a:ext>
            </a:extLst>
          </p:cNvPr>
          <p:cNvSpPr txBox="1"/>
          <p:nvPr/>
        </p:nvSpPr>
        <p:spPr>
          <a:xfrm>
            <a:off x="2123813" y="2175566"/>
            <a:ext cx="7944374" cy="769441"/>
          </a:xfrm>
          <a:prstGeom prst="rect">
            <a:avLst/>
          </a:prstGeom>
          <a:noFill/>
        </p:spPr>
        <p:txBody>
          <a:bodyPr wrap="square" rtlCol="0">
            <a:spAutoFit/>
          </a:bodyPr>
          <a:lstStyle/>
          <a:p>
            <a:pPr marL="0" lvl="0" indent="0"/>
            <a:r>
              <a:rPr lang="fr-FR" sz="4400" b="1" i="1" dirty="0">
                <a:latin typeface="Times" panose="02020603050405020304" pitchFamily="18" charset="0"/>
                <a:cs typeface="Times" panose="02020603050405020304" pitchFamily="18" charset="0"/>
              </a:rPr>
              <a:t>Visualisation : Tableaux de bords </a:t>
            </a:r>
          </a:p>
        </p:txBody>
      </p:sp>
    </p:spTree>
    <p:extLst>
      <p:ext uri="{BB962C8B-B14F-4D97-AF65-F5344CB8AC3E}">
        <p14:creationId xmlns:p14="http://schemas.microsoft.com/office/powerpoint/2010/main" val="2614104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6CAF967E-9034-2B20-6888-912FAEE67CB5}"/>
              </a:ext>
            </a:extLst>
          </p:cNvPr>
          <p:cNvPicPr>
            <a:picLocks noChangeAspect="1"/>
          </p:cNvPicPr>
          <p:nvPr/>
        </p:nvPicPr>
        <p:blipFill>
          <a:blip r:embed="rId2"/>
          <a:stretch>
            <a:fillRect/>
          </a:stretch>
        </p:blipFill>
        <p:spPr>
          <a:xfrm>
            <a:off x="1624761" y="1822647"/>
            <a:ext cx="7527027" cy="4368065"/>
          </a:xfrm>
          <a:prstGeom prst="rect">
            <a:avLst/>
          </a:prstGeom>
        </p:spPr>
      </p:pic>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1543574" y="182039"/>
            <a:ext cx="7772955" cy="769441"/>
          </a:xfrm>
          <a:prstGeom prst="rect">
            <a:avLst/>
          </a:prstGeom>
          <a:noFill/>
        </p:spPr>
        <p:txBody>
          <a:bodyPr wrap="square" rtlCol="0">
            <a:spAutoFit/>
          </a:bodyPr>
          <a:lstStyle/>
          <a:p>
            <a:pPr marL="0" lvl="0" indent="0"/>
            <a:r>
              <a:rPr lang="fr-FR" sz="4400" b="1" i="1" dirty="0">
                <a:latin typeface="Times" panose="02020603050405020304" pitchFamily="18" charset="0"/>
                <a:cs typeface="Times" panose="02020603050405020304" pitchFamily="18" charset="0"/>
              </a:rPr>
              <a:t>Visualisation : tableaux de bords </a:t>
            </a:r>
          </a:p>
        </p:txBody>
      </p:sp>
      <p:sp>
        <p:nvSpPr>
          <p:cNvPr id="2" name="Bulle ronde 5">
            <a:extLst>
              <a:ext uri="{FF2B5EF4-FFF2-40B4-BE49-F238E27FC236}">
                <a16:creationId xmlns:a16="http://schemas.microsoft.com/office/drawing/2014/main" id="{F8511788-1422-5B6F-0BDB-BF55278BCDEE}"/>
              </a:ext>
            </a:extLst>
          </p:cNvPr>
          <p:cNvSpPr/>
          <p:nvPr/>
        </p:nvSpPr>
        <p:spPr>
          <a:xfrm>
            <a:off x="-1" y="2116203"/>
            <a:ext cx="2025869" cy="606303"/>
          </a:xfrm>
          <a:prstGeom prst="wedgeEllipseCallout">
            <a:avLst>
              <a:gd name="adj1" fmla="val 50098"/>
              <a:gd name="adj2" fmla="val 119308"/>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Section de navigation</a:t>
            </a:r>
          </a:p>
        </p:txBody>
      </p:sp>
      <p:sp>
        <p:nvSpPr>
          <p:cNvPr id="3" name="Bulle ronde 5">
            <a:extLst>
              <a:ext uri="{FF2B5EF4-FFF2-40B4-BE49-F238E27FC236}">
                <a16:creationId xmlns:a16="http://schemas.microsoft.com/office/drawing/2014/main" id="{3A1A5BDD-9DF5-BC1A-816A-998BD9E861B2}"/>
              </a:ext>
            </a:extLst>
          </p:cNvPr>
          <p:cNvSpPr/>
          <p:nvPr/>
        </p:nvSpPr>
        <p:spPr>
          <a:xfrm>
            <a:off x="9109101" y="2272340"/>
            <a:ext cx="1907722" cy="616375"/>
          </a:xfrm>
          <a:prstGeom prst="wedgeEllipseCallout">
            <a:avLst>
              <a:gd name="adj1" fmla="val -59916"/>
              <a:gd name="adj2" fmla="val 95341"/>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Total ventes par Date</a:t>
            </a:r>
          </a:p>
        </p:txBody>
      </p:sp>
      <p:sp>
        <p:nvSpPr>
          <p:cNvPr id="7" name="Bulle ronde 5">
            <a:extLst>
              <a:ext uri="{FF2B5EF4-FFF2-40B4-BE49-F238E27FC236}">
                <a16:creationId xmlns:a16="http://schemas.microsoft.com/office/drawing/2014/main" id="{10068B51-D2FF-DFB0-E885-973BDD80F0BD}"/>
              </a:ext>
            </a:extLst>
          </p:cNvPr>
          <p:cNvSpPr/>
          <p:nvPr/>
        </p:nvSpPr>
        <p:spPr>
          <a:xfrm>
            <a:off x="8064911" y="6340652"/>
            <a:ext cx="1907722" cy="461027"/>
          </a:xfrm>
          <a:prstGeom prst="wedgeEllipseCallout">
            <a:avLst>
              <a:gd name="adj1" fmla="val -24778"/>
              <a:gd name="adj2" fmla="val -157955"/>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Map de localisation</a:t>
            </a:r>
          </a:p>
        </p:txBody>
      </p:sp>
      <p:sp>
        <p:nvSpPr>
          <p:cNvPr id="8" name="Bulle ronde 5">
            <a:extLst>
              <a:ext uri="{FF2B5EF4-FFF2-40B4-BE49-F238E27FC236}">
                <a16:creationId xmlns:a16="http://schemas.microsoft.com/office/drawing/2014/main" id="{CBAE6519-32EF-F2BC-63B9-43140E5C0708}"/>
              </a:ext>
            </a:extLst>
          </p:cNvPr>
          <p:cNvSpPr/>
          <p:nvPr/>
        </p:nvSpPr>
        <p:spPr>
          <a:xfrm>
            <a:off x="5727554" y="6290768"/>
            <a:ext cx="1836605" cy="513305"/>
          </a:xfrm>
          <a:prstGeom prst="wedgeEllipseCallout">
            <a:avLst>
              <a:gd name="adj1" fmla="val -4264"/>
              <a:gd name="adj2" fmla="val -136717"/>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Total ventes par client</a:t>
            </a:r>
          </a:p>
        </p:txBody>
      </p:sp>
      <p:sp>
        <p:nvSpPr>
          <p:cNvPr id="9" name="Bulle ronde 5">
            <a:extLst>
              <a:ext uri="{FF2B5EF4-FFF2-40B4-BE49-F238E27FC236}">
                <a16:creationId xmlns:a16="http://schemas.microsoft.com/office/drawing/2014/main" id="{A13E79B6-9F1C-F571-486D-DB49E4320DE8}"/>
              </a:ext>
            </a:extLst>
          </p:cNvPr>
          <p:cNvSpPr/>
          <p:nvPr/>
        </p:nvSpPr>
        <p:spPr>
          <a:xfrm>
            <a:off x="3394005" y="6290768"/>
            <a:ext cx="1836605" cy="513305"/>
          </a:xfrm>
          <a:prstGeom prst="wedgeEllipseCallout">
            <a:avLst>
              <a:gd name="adj1" fmla="val 22820"/>
              <a:gd name="adj2" fmla="val -109977"/>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Total ventes par produit</a:t>
            </a:r>
          </a:p>
        </p:txBody>
      </p:sp>
      <p:sp>
        <p:nvSpPr>
          <p:cNvPr id="11" name="Bulle ronde 5">
            <a:extLst>
              <a:ext uri="{FF2B5EF4-FFF2-40B4-BE49-F238E27FC236}">
                <a16:creationId xmlns:a16="http://schemas.microsoft.com/office/drawing/2014/main" id="{BA57CA65-7CBA-3860-914E-C4DF92C9B8E2}"/>
              </a:ext>
            </a:extLst>
          </p:cNvPr>
          <p:cNvSpPr/>
          <p:nvPr/>
        </p:nvSpPr>
        <p:spPr>
          <a:xfrm>
            <a:off x="0" y="4408186"/>
            <a:ext cx="2727434" cy="920560"/>
          </a:xfrm>
          <a:prstGeom prst="wedgeEllipseCallout">
            <a:avLst>
              <a:gd name="adj1" fmla="val 62662"/>
              <a:gd name="adj2" fmla="val -47632"/>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Informations générales sur les ventes échangées</a:t>
            </a:r>
          </a:p>
        </p:txBody>
      </p:sp>
      <p:sp>
        <p:nvSpPr>
          <p:cNvPr id="13" name="Bulle ronde 5">
            <a:extLst>
              <a:ext uri="{FF2B5EF4-FFF2-40B4-BE49-F238E27FC236}">
                <a16:creationId xmlns:a16="http://schemas.microsoft.com/office/drawing/2014/main" id="{FB5D3AB6-02D4-7EB6-4FD4-4749B4350D9E}"/>
              </a:ext>
            </a:extLst>
          </p:cNvPr>
          <p:cNvSpPr/>
          <p:nvPr/>
        </p:nvSpPr>
        <p:spPr>
          <a:xfrm>
            <a:off x="3052514" y="1206272"/>
            <a:ext cx="1907722" cy="616375"/>
          </a:xfrm>
          <a:prstGeom prst="wedgeEllipseCallout">
            <a:avLst>
              <a:gd name="adj1" fmla="val 49169"/>
              <a:gd name="adj2" fmla="val 191258"/>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Total ventes par pays</a:t>
            </a:r>
          </a:p>
        </p:txBody>
      </p:sp>
      <p:sp>
        <p:nvSpPr>
          <p:cNvPr id="14" name="Bulle ronde 5">
            <a:extLst>
              <a:ext uri="{FF2B5EF4-FFF2-40B4-BE49-F238E27FC236}">
                <a16:creationId xmlns:a16="http://schemas.microsoft.com/office/drawing/2014/main" id="{D4B797AA-1ADE-F651-D7D9-1EA3453CB2A7}"/>
              </a:ext>
            </a:extLst>
          </p:cNvPr>
          <p:cNvSpPr/>
          <p:nvPr/>
        </p:nvSpPr>
        <p:spPr>
          <a:xfrm>
            <a:off x="6595505" y="995534"/>
            <a:ext cx="3226411" cy="827113"/>
          </a:xfrm>
          <a:prstGeom prst="wedgeEllipseCallout">
            <a:avLst>
              <a:gd name="adj1" fmla="val -46059"/>
              <a:gd name="adj2" fmla="val 86055"/>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sz="1600" dirty="0"/>
              <a:t>Section de répartition par année et par quartier </a:t>
            </a:r>
          </a:p>
        </p:txBody>
      </p:sp>
      <p:sp>
        <p:nvSpPr>
          <p:cNvPr id="17" name="Bulle ronde 5">
            <a:extLst>
              <a:ext uri="{FF2B5EF4-FFF2-40B4-BE49-F238E27FC236}">
                <a16:creationId xmlns:a16="http://schemas.microsoft.com/office/drawing/2014/main" id="{2B3436B5-A993-8066-3DAC-18A39EF9E0DC}"/>
              </a:ext>
            </a:extLst>
          </p:cNvPr>
          <p:cNvSpPr/>
          <p:nvPr/>
        </p:nvSpPr>
        <p:spPr>
          <a:xfrm>
            <a:off x="209910" y="6288374"/>
            <a:ext cx="1836605" cy="513305"/>
          </a:xfrm>
          <a:prstGeom prst="wedgeEllipseCallout">
            <a:avLst>
              <a:gd name="adj1" fmla="val 62736"/>
              <a:gd name="adj2" fmla="val -74656"/>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Page 1</a:t>
            </a:r>
          </a:p>
        </p:txBody>
      </p:sp>
    </p:spTree>
    <p:extLst>
      <p:ext uri="{BB962C8B-B14F-4D97-AF65-F5344CB8AC3E}">
        <p14:creationId xmlns:p14="http://schemas.microsoft.com/office/powerpoint/2010/main" val="22975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CD968228-09B3-8C0E-0C02-1886952286CB}"/>
              </a:ext>
            </a:extLst>
          </p:cNvPr>
          <p:cNvPicPr>
            <a:picLocks noChangeAspect="1"/>
          </p:cNvPicPr>
          <p:nvPr/>
        </p:nvPicPr>
        <p:blipFill>
          <a:blip r:embed="rId2"/>
          <a:stretch>
            <a:fillRect/>
          </a:stretch>
        </p:blipFill>
        <p:spPr>
          <a:xfrm>
            <a:off x="1913589" y="1822647"/>
            <a:ext cx="7522204" cy="4366170"/>
          </a:xfrm>
          <a:prstGeom prst="rect">
            <a:avLst/>
          </a:prstGeom>
        </p:spPr>
      </p:pic>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1543574" y="182039"/>
            <a:ext cx="7772955" cy="769441"/>
          </a:xfrm>
          <a:prstGeom prst="rect">
            <a:avLst/>
          </a:prstGeom>
          <a:noFill/>
        </p:spPr>
        <p:txBody>
          <a:bodyPr wrap="square" rtlCol="0">
            <a:spAutoFit/>
          </a:bodyPr>
          <a:lstStyle/>
          <a:p>
            <a:pPr marL="0" lvl="0" indent="0"/>
            <a:r>
              <a:rPr lang="fr-FR" sz="4400" b="1" i="1" dirty="0">
                <a:latin typeface="Times" panose="02020603050405020304" pitchFamily="18" charset="0"/>
                <a:cs typeface="Times" panose="02020603050405020304" pitchFamily="18" charset="0"/>
              </a:rPr>
              <a:t>Visualisation : tableaux de bords </a:t>
            </a:r>
          </a:p>
        </p:txBody>
      </p:sp>
      <p:sp>
        <p:nvSpPr>
          <p:cNvPr id="2" name="Bulle ronde 5">
            <a:extLst>
              <a:ext uri="{FF2B5EF4-FFF2-40B4-BE49-F238E27FC236}">
                <a16:creationId xmlns:a16="http://schemas.microsoft.com/office/drawing/2014/main" id="{F8511788-1422-5B6F-0BDB-BF55278BCDEE}"/>
              </a:ext>
            </a:extLst>
          </p:cNvPr>
          <p:cNvSpPr/>
          <p:nvPr/>
        </p:nvSpPr>
        <p:spPr>
          <a:xfrm>
            <a:off x="0" y="2073529"/>
            <a:ext cx="2025869" cy="606303"/>
          </a:xfrm>
          <a:prstGeom prst="wedgeEllipseCallout">
            <a:avLst>
              <a:gd name="adj1" fmla="val 50098"/>
              <a:gd name="adj2" fmla="val 119308"/>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Section de navigation</a:t>
            </a:r>
          </a:p>
        </p:txBody>
      </p:sp>
      <p:sp>
        <p:nvSpPr>
          <p:cNvPr id="3" name="Bulle ronde 5">
            <a:extLst>
              <a:ext uri="{FF2B5EF4-FFF2-40B4-BE49-F238E27FC236}">
                <a16:creationId xmlns:a16="http://schemas.microsoft.com/office/drawing/2014/main" id="{3A1A5BDD-9DF5-BC1A-816A-998BD9E861B2}"/>
              </a:ext>
            </a:extLst>
          </p:cNvPr>
          <p:cNvSpPr/>
          <p:nvPr/>
        </p:nvSpPr>
        <p:spPr>
          <a:xfrm>
            <a:off x="9435792" y="3070006"/>
            <a:ext cx="2285869" cy="713718"/>
          </a:xfrm>
          <a:prstGeom prst="wedgeEllipseCallout">
            <a:avLst>
              <a:gd name="adj1" fmla="val -71486"/>
              <a:gd name="adj2" fmla="val 40349"/>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Cout, prix, taxe par produit</a:t>
            </a:r>
          </a:p>
        </p:txBody>
      </p:sp>
      <p:sp>
        <p:nvSpPr>
          <p:cNvPr id="7" name="Bulle ronde 5">
            <a:extLst>
              <a:ext uri="{FF2B5EF4-FFF2-40B4-BE49-F238E27FC236}">
                <a16:creationId xmlns:a16="http://schemas.microsoft.com/office/drawing/2014/main" id="{10068B51-D2FF-DFB0-E885-973BDD80F0BD}"/>
              </a:ext>
            </a:extLst>
          </p:cNvPr>
          <p:cNvSpPr/>
          <p:nvPr/>
        </p:nvSpPr>
        <p:spPr>
          <a:xfrm>
            <a:off x="7392215" y="6214934"/>
            <a:ext cx="2701995" cy="513305"/>
          </a:xfrm>
          <a:prstGeom prst="wedgeEllipseCallout">
            <a:avLst>
              <a:gd name="adj1" fmla="val -24778"/>
              <a:gd name="adj2" fmla="val -157955"/>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Total des échanges par payé</a:t>
            </a:r>
          </a:p>
        </p:txBody>
      </p:sp>
      <p:sp>
        <p:nvSpPr>
          <p:cNvPr id="9" name="Bulle ronde 5">
            <a:extLst>
              <a:ext uri="{FF2B5EF4-FFF2-40B4-BE49-F238E27FC236}">
                <a16:creationId xmlns:a16="http://schemas.microsoft.com/office/drawing/2014/main" id="{A13E79B6-9F1C-F571-486D-DB49E4320DE8}"/>
              </a:ext>
            </a:extLst>
          </p:cNvPr>
          <p:cNvSpPr/>
          <p:nvPr/>
        </p:nvSpPr>
        <p:spPr>
          <a:xfrm>
            <a:off x="4079053" y="6288374"/>
            <a:ext cx="2701995" cy="513305"/>
          </a:xfrm>
          <a:prstGeom prst="wedgeEllipseCallout">
            <a:avLst>
              <a:gd name="adj1" fmla="val -11313"/>
              <a:gd name="adj2" fmla="val -137619"/>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Total ventes par fournisseur</a:t>
            </a:r>
          </a:p>
        </p:txBody>
      </p:sp>
      <p:sp>
        <p:nvSpPr>
          <p:cNvPr id="11" name="Bulle ronde 5">
            <a:extLst>
              <a:ext uri="{FF2B5EF4-FFF2-40B4-BE49-F238E27FC236}">
                <a16:creationId xmlns:a16="http://schemas.microsoft.com/office/drawing/2014/main" id="{BA57CA65-7CBA-3860-914E-C4DF92C9B8E2}"/>
              </a:ext>
            </a:extLst>
          </p:cNvPr>
          <p:cNvSpPr/>
          <p:nvPr/>
        </p:nvSpPr>
        <p:spPr>
          <a:xfrm>
            <a:off x="28772" y="4502779"/>
            <a:ext cx="3180305" cy="857497"/>
          </a:xfrm>
          <a:prstGeom prst="wedgeEllipseCallout">
            <a:avLst>
              <a:gd name="adj1" fmla="val 62662"/>
              <a:gd name="adj2" fmla="val -47632"/>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Informations générales sur chaque pays sélectionnée</a:t>
            </a:r>
          </a:p>
        </p:txBody>
      </p:sp>
      <p:sp>
        <p:nvSpPr>
          <p:cNvPr id="13" name="Bulle ronde 5">
            <a:extLst>
              <a:ext uri="{FF2B5EF4-FFF2-40B4-BE49-F238E27FC236}">
                <a16:creationId xmlns:a16="http://schemas.microsoft.com/office/drawing/2014/main" id="{FB5D3AB6-02D4-7EB6-4FD4-4749B4350D9E}"/>
              </a:ext>
            </a:extLst>
          </p:cNvPr>
          <p:cNvSpPr/>
          <p:nvPr/>
        </p:nvSpPr>
        <p:spPr>
          <a:xfrm>
            <a:off x="4476189" y="1036274"/>
            <a:ext cx="1907722" cy="616375"/>
          </a:xfrm>
          <a:prstGeom prst="wedgeEllipseCallout">
            <a:avLst>
              <a:gd name="adj1" fmla="val -27274"/>
              <a:gd name="adj2" fmla="val 147776"/>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Map de localisation</a:t>
            </a:r>
          </a:p>
        </p:txBody>
      </p:sp>
      <p:sp>
        <p:nvSpPr>
          <p:cNvPr id="17" name="Bulle ronde 5">
            <a:extLst>
              <a:ext uri="{FF2B5EF4-FFF2-40B4-BE49-F238E27FC236}">
                <a16:creationId xmlns:a16="http://schemas.microsoft.com/office/drawing/2014/main" id="{F62CDF8E-9890-F40F-52AC-F9FA5035C3C4}"/>
              </a:ext>
            </a:extLst>
          </p:cNvPr>
          <p:cNvSpPr/>
          <p:nvPr/>
        </p:nvSpPr>
        <p:spPr>
          <a:xfrm>
            <a:off x="8743212" y="1115898"/>
            <a:ext cx="2546297" cy="713718"/>
          </a:xfrm>
          <a:prstGeom prst="wedgeEllipseCallout">
            <a:avLst>
              <a:gd name="adj1" fmla="val -53840"/>
              <a:gd name="adj2" fmla="val 75692"/>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Propriété familier par payé</a:t>
            </a:r>
          </a:p>
        </p:txBody>
      </p:sp>
      <p:sp>
        <p:nvSpPr>
          <p:cNvPr id="19" name="Bulle ronde 5">
            <a:extLst>
              <a:ext uri="{FF2B5EF4-FFF2-40B4-BE49-F238E27FC236}">
                <a16:creationId xmlns:a16="http://schemas.microsoft.com/office/drawing/2014/main" id="{E6D08123-B8B2-7FB1-ADB1-0CE271D09A27}"/>
              </a:ext>
            </a:extLst>
          </p:cNvPr>
          <p:cNvSpPr/>
          <p:nvPr/>
        </p:nvSpPr>
        <p:spPr>
          <a:xfrm>
            <a:off x="689123" y="6330333"/>
            <a:ext cx="1836605" cy="513305"/>
          </a:xfrm>
          <a:prstGeom prst="wedgeEllipseCallout">
            <a:avLst>
              <a:gd name="adj1" fmla="val 76471"/>
              <a:gd name="adj2" fmla="val -85406"/>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Page 2</a:t>
            </a:r>
          </a:p>
        </p:txBody>
      </p:sp>
    </p:spTree>
    <p:extLst>
      <p:ext uri="{BB962C8B-B14F-4D97-AF65-F5344CB8AC3E}">
        <p14:creationId xmlns:p14="http://schemas.microsoft.com/office/powerpoint/2010/main" val="3675797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96928809-5F8A-8973-7CF0-FF95510D52B4}"/>
              </a:ext>
            </a:extLst>
          </p:cNvPr>
          <p:cNvPicPr>
            <a:picLocks noChangeAspect="1"/>
          </p:cNvPicPr>
          <p:nvPr/>
        </p:nvPicPr>
        <p:blipFill>
          <a:blip r:embed="rId2"/>
          <a:stretch>
            <a:fillRect/>
          </a:stretch>
        </p:blipFill>
        <p:spPr>
          <a:xfrm>
            <a:off x="3368934" y="1487051"/>
            <a:ext cx="1160119" cy="3128577"/>
          </a:xfrm>
          <a:prstGeom prst="rect">
            <a:avLst/>
          </a:prstGeom>
        </p:spPr>
      </p:pic>
      <p:sp>
        <p:nvSpPr>
          <p:cNvPr id="7" name="Bulle narrative : rectangle à coins arrondis 6">
            <a:extLst>
              <a:ext uri="{FF2B5EF4-FFF2-40B4-BE49-F238E27FC236}">
                <a16:creationId xmlns:a16="http://schemas.microsoft.com/office/drawing/2014/main" id="{A89F35D7-C649-D934-2DB8-8B7A45A1D06F}"/>
              </a:ext>
            </a:extLst>
          </p:cNvPr>
          <p:cNvSpPr/>
          <p:nvPr/>
        </p:nvSpPr>
        <p:spPr>
          <a:xfrm>
            <a:off x="228549" y="1487051"/>
            <a:ext cx="2663435" cy="1728203"/>
          </a:xfrm>
          <a:prstGeom prst="wedgeRoundRectCallout">
            <a:avLst>
              <a:gd name="adj1" fmla="val 69706"/>
              <a:gd name="adj2" fmla="val 38571"/>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1543574" y="182039"/>
            <a:ext cx="7772955" cy="769441"/>
          </a:xfrm>
          <a:prstGeom prst="rect">
            <a:avLst/>
          </a:prstGeom>
          <a:noFill/>
        </p:spPr>
        <p:txBody>
          <a:bodyPr wrap="square" rtlCol="0">
            <a:spAutoFit/>
          </a:bodyPr>
          <a:lstStyle/>
          <a:p>
            <a:pPr marL="0" lvl="0" indent="0"/>
            <a:r>
              <a:rPr lang="fr-FR" sz="4400" b="1" i="1" dirty="0">
                <a:latin typeface="Times" panose="02020603050405020304" pitchFamily="18" charset="0"/>
                <a:cs typeface="Times" panose="02020603050405020304" pitchFamily="18" charset="0"/>
              </a:rPr>
              <a:t>Visualisation : tableaux de bords </a:t>
            </a:r>
          </a:p>
        </p:txBody>
      </p:sp>
      <p:sp>
        <p:nvSpPr>
          <p:cNvPr id="9" name="ZoneTexte 8">
            <a:extLst>
              <a:ext uri="{FF2B5EF4-FFF2-40B4-BE49-F238E27FC236}">
                <a16:creationId xmlns:a16="http://schemas.microsoft.com/office/drawing/2014/main" id="{06FDCDED-27EE-B9D5-4CA9-DE79F6BEFC03}"/>
              </a:ext>
            </a:extLst>
          </p:cNvPr>
          <p:cNvSpPr txBox="1"/>
          <p:nvPr/>
        </p:nvSpPr>
        <p:spPr>
          <a:xfrm>
            <a:off x="169979" y="1566322"/>
            <a:ext cx="2780574" cy="1569660"/>
          </a:xfrm>
          <a:prstGeom prst="rect">
            <a:avLst/>
          </a:prstGeom>
          <a:noFill/>
        </p:spPr>
        <p:txBody>
          <a:bodyPr wrap="square">
            <a:spAutoFit/>
          </a:bodyPr>
          <a:lstStyle/>
          <a:p>
            <a:pPr algn="ctr"/>
            <a:r>
              <a:rPr lang="fr-FR" sz="1600" dirty="0">
                <a:latin typeface="Times" panose="02020603050405020304" pitchFamily="18" charset="0"/>
                <a:cs typeface="Times" panose="02020603050405020304" pitchFamily="18" charset="0"/>
              </a:rPr>
              <a:t>Navigation menu: il s’agit d’un navigateur entre les pages tanque notre Dashboard est composés en deux pages. Pour naviguer, il faut taper sur « Ctrl »+clique</a:t>
            </a:r>
          </a:p>
        </p:txBody>
      </p:sp>
      <p:pic>
        <p:nvPicPr>
          <p:cNvPr id="13" name="Image 12">
            <a:extLst>
              <a:ext uri="{FF2B5EF4-FFF2-40B4-BE49-F238E27FC236}">
                <a16:creationId xmlns:a16="http://schemas.microsoft.com/office/drawing/2014/main" id="{D94103DF-7E17-A795-12B4-9D049A2960A9}"/>
              </a:ext>
            </a:extLst>
          </p:cNvPr>
          <p:cNvPicPr>
            <a:picLocks noChangeAspect="1"/>
          </p:cNvPicPr>
          <p:nvPr/>
        </p:nvPicPr>
        <p:blipFill>
          <a:blip r:embed="rId4"/>
          <a:stretch>
            <a:fillRect/>
          </a:stretch>
        </p:blipFill>
        <p:spPr>
          <a:xfrm>
            <a:off x="4762780" y="5093819"/>
            <a:ext cx="5271972" cy="887760"/>
          </a:xfrm>
          <a:prstGeom prst="rect">
            <a:avLst/>
          </a:prstGeom>
        </p:spPr>
      </p:pic>
      <p:sp>
        <p:nvSpPr>
          <p:cNvPr id="14" name="Bulle narrative : rectangle à coins arrondis 13">
            <a:extLst>
              <a:ext uri="{FF2B5EF4-FFF2-40B4-BE49-F238E27FC236}">
                <a16:creationId xmlns:a16="http://schemas.microsoft.com/office/drawing/2014/main" id="{2B346FB4-FE4A-35D5-0911-0CD7C60B5D41}"/>
              </a:ext>
            </a:extLst>
          </p:cNvPr>
          <p:cNvSpPr/>
          <p:nvPr/>
        </p:nvSpPr>
        <p:spPr>
          <a:xfrm>
            <a:off x="5952608" y="2825075"/>
            <a:ext cx="3065865" cy="1728203"/>
          </a:xfrm>
          <a:prstGeom prst="wedgeRoundRectCallout">
            <a:avLst>
              <a:gd name="adj1" fmla="val -7070"/>
              <a:gd name="adj2" fmla="val 86920"/>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15" name="ZoneTexte 14">
            <a:extLst>
              <a:ext uri="{FF2B5EF4-FFF2-40B4-BE49-F238E27FC236}">
                <a16:creationId xmlns:a16="http://schemas.microsoft.com/office/drawing/2014/main" id="{BB337E24-7827-84EF-984C-392014F89856}"/>
              </a:ext>
            </a:extLst>
          </p:cNvPr>
          <p:cNvSpPr txBox="1"/>
          <p:nvPr/>
        </p:nvSpPr>
        <p:spPr>
          <a:xfrm>
            <a:off x="5894039" y="2884646"/>
            <a:ext cx="3065865" cy="1569660"/>
          </a:xfrm>
          <a:prstGeom prst="rect">
            <a:avLst/>
          </a:prstGeom>
          <a:noFill/>
        </p:spPr>
        <p:txBody>
          <a:bodyPr wrap="square">
            <a:spAutoFit/>
          </a:bodyPr>
          <a:lstStyle/>
          <a:p>
            <a:pPr algn="ctr"/>
            <a:r>
              <a:rPr lang="fr-FR" sz="1600" dirty="0">
                <a:latin typeface="Times" panose="02020603050405020304" pitchFamily="18" charset="0"/>
                <a:cs typeface="Times" panose="02020603050405020304" pitchFamily="18" charset="0"/>
              </a:rPr>
              <a:t>Cette section nous donne le contrôle à visualiser les ventes selon les années et/ou les quartiers. Par exemple, si en tape sur 2018 et Q2, tous les ventes entre Avril et Juin en 2018 seulement.</a:t>
            </a:r>
          </a:p>
        </p:txBody>
      </p:sp>
    </p:spTree>
    <p:extLst>
      <p:ext uri="{BB962C8B-B14F-4D97-AF65-F5344CB8AC3E}">
        <p14:creationId xmlns:p14="http://schemas.microsoft.com/office/powerpoint/2010/main" val="627908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3" name="ZoneTexte 2">
            <a:extLst>
              <a:ext uri="{FF2B5EF4-FFF2-40B4-BE49-F238E27FC236}">
                <a16:creationId xmlns:a16="http://schemas.microsoft.com/office/drawing/2014/main" id="{1AD6AD0E-780B-D349-C8CB-E4845B5C7DD1}"/>
              </a:ext>
            </a:extLst>
          </p:cNvPr>
          <p:cNvSpPr txBox="1"/>
          <p:nvPr/>
        </p:nvSpPr>
        <p:spPr>
          <a:xfrm>
            <a:off x="1543574" y="182039"/>
            <a:ext cx="7772955" cy="769441"/>
          </a:xfrm>
          <a:prstGeom prst="rect">
            <a:avLst/>
          </a:prstGeom>
          <a:noFill/>
        </p:spPr>
        <p:txBody>
          <a:bodyPr wrap="square" rtlCol="0">
            <a:spAutoFit/>
          </a:bodyPr>
          <a:lstStyle/>
          <a:p>
            <a:pPr marL="0" lvl="0" indent="0"/>
            <a:r>
              <a:rPr lang="fr-FR" sz="4400" b="1" i="1" dirty="0">
                <a:latin typeface="Times" panose="02020603050405020304" pitchFamily="18" charset="0"/>
                <a:cs typeface="Times" panose="02020603050405020304" pitchFamily="18" charset="0"/>
              </a:rPr>
              <a:t>Visualisation : tableaux de bords </a:t>
            </a:r>
          </a:p>
        </p:txBody>
      </p:sp>
      <p:pic>
        <p:nvPicPr>
          <p:cNvPr id="6" name="Image 5">
            <a:extLst>
              <a:ext uri="{FF2B5EF4-FFF2-40B4-BE49-F238E27FC236}">
                <a16:creationId xmlns:a16="http://schemas.microsoft.com/office/drawing/2014/main" id="{5237BB6A-DC56-4358-867E-0F925BD1E43D}"/>
              </a:ext>
            </a:extLst>
          </p:cNvPr>
          <p:cNvPicPr>
            <a:picLocks noChangeAspect="1"/>
          </p:cNvPicPr>
          <p:nvPr/>
        </p:nvPicPr>
        <p:blipFill>
          <a:blip r:embed="rId3"/>
          <a:stretch>
            <a:fillRect/>
          </a:stretch>
        </p:blipFill>
        <p:spPr>
          <a:xfrm>
            <a:off x="4426928" y="1463738"/>
            <a:ext cx="5867955" cy="4369504"/>
          </a:xfrm>
          <a:prstGeom prst="rect">
            <a:avLst/>
          </a:prstGeom>
        </p:spPr>
      </p:pic>
      <p:sp>
        <p:nvSpPr>
          <p:cNvPr id="8" name="Organigramme : Alternative 7">
            <a:extLst>
              <a:ext uri="{FF2B5EF4-FFF2-40B4-BE49-F238E27FC236}">
                <a16:creationId xmlns:a16="http://schemas.microsoft.com/office/drawing/2014/main" id="{BA221F3C-183D-27B1-C602-1AD1C216B553}"/>
              </a:ext>
            </a:extLst>
          </p:cNvPr>
          <p:cNvSpPr/>
          <p:nvPr/>
        </p:nvSpPr>
        <p:spPr>
          <a:xfrm>
            <a:off x="337000" y="1463738"/>
            <a:ext cx="3848745" cy="4369504"/>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 </a:t>
            </a:r>
          </a:p>
        </p:txBody>
      </p:sp>
      <p:sp>
        <p:nvSpPr>
          <p:cNvPr id="9" name="ZoneTexte 8">
            <a:extLst>
              <a:ext uri="{FF2B5EF4-FFF2-40B4-BE49-F238E27FC236}">
                <a16:creationId xmlns:a16="http://schemas.microsoft.com/office/drawing/2014/main" id="{B485F3A2-A3E9-C59B-514D-D7EB2AEF9030}"/>
              </a:ext>
            </a:extLst>
          </p:cNvPr>
          <p:cNvSpPr txBox="1"/>
          <p:nvPr/>
        </p:nvSpPr>
        <p:spPr>
          <a:xfrm>
            <a:off x="475513" y="1694349"/>
            <a:ext cx="3392297" cy="1323439"/>
          </a:xfrm>
          <a:prstGeom prst="rect">
            <a:avLst/>
          </a:prstGeom>
          <a:noFill/>
        </p:spPr>
        <p:txBody>
          <a:bodyPr wrap="square">
            <a:spAutoFit/>
          </a:bodyPr>
          <a:lstStyle/>
          <a:p>
            <a:pPr algn="ctr"/>
            <a:r>
              <a:rPr lang="fr-FR" sz="1600" dirty="0">
                <a:latin typeface="Times" panose="02020603050405020304" pitchFamily="18" charset="0"/>
                <a:cs typeface="Times" panose="02020603050405020304" pitchFamily="18" charset="0"/>
              </a:rPr>
              <a:t>Lorsque on clique sur l’une des pays disponibles(comme ici « Los Angeles » ), le Dashboard va être met à jour et affiche seulement tous les données liées à « Los Angeles »</a:t>
            </a:r>
          </a:p>
        </p:txBody>
      </p:sp>
      <p:sp>
        <p:nvSpPr>
          <p:cNvPr id="11" name="Ellipse 10">
            <a:extLst>
              <a:ext uri="{FF2B5EF4-FFF2-40B4-BE49-F238E27FC236}">
                <a16:creationId xmlns:a16="http://schemas.microsoft.com/office/drawing/2014/main" id="{1B88CCFC-A327-513B-FDAC-8EA22B582A74}"/>
              </a:ext>
            </a:extLst>
          </p:cNvPr>
          <p:cNvSpPr/>
          <p:nvPr/>
        </p:nvSpPr>
        <p:spPr>
          <a:xfrm>
            <a:off x="6005349" y="1489368"/>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1</a:t>
            </a:r>
          </a:p>
        </p:txBody>
      </p:sp>
      <p:sp>
        <p:nvSpPr>
          <p:cNvPr id="13" name="Ellipse 12">
            <a:extLst>
              <a:ext uri="{FF2B5EF4-FFF2-40B4-BE49-F238E27FC236}">
                <a16:creationId xmlns:a16="http://schemas.microsoft.com/office/drawing/2014/main" id="{449E4F92-F18D-06E9-BD88-40E85D5B100C}"/>
              </a:ext>
            </a:extLst>
          </p:cNvPr>
          <p:cNvSpPr/>
          <p:nvPr/>
        </p:nvSpPr>
        <p:spPr>
          <a:xfrm>
            <a:off x="5835870" y="3864706"/>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3</a:t>
            </a:r>
          </a:p>
        </p:txBody>
      </p:sp>
      <p:sp>
        <p:nvSpPr>
          <p:cNvPr id="14" name="Ellipse 13">
            <a:extLst>
              <a:ext uri="{FF2B5EF4-FFF2-40B4-BE49-F238E27FC236}">
                <a16:creationId xmlns:a16="http://schemas.microsoft.com/office/drawing/2014/main" id="{36B6E6E8-2E04-0F63-CAD3-6857C99D3A0B}"/>
              </a:ext>
            </a:extLst>
          </p:cNvPr>
          <p:cNvSpPr/>
          <p:nvPr/>
        </p:nvSpPr>
        <p:spPr>
          <a:xfrm>
            <a:off x="7670531" y="3354954"/>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4</a:t>
            </a:r>
          </a:p>
        </p:txBody>
      </p:sp>
      <p:sp>
        <p:nvSpPr>
          <p:cNvPr id="15" name="Ellipse 14">
            <a:extLst>
              <a:ext uri="{FF2B5EF4-FFF2-40B4-BE49-F238E27FC236}">
                <a16:creationId xmlns:a16="http://schemas.microsoft.com/office/drawing/2014/main" id="{09C713D1-5AA5-CAC4-A1D8-D1509254A80F}"/>
              </a:ext>
            </a:extLst>
          </p:cNvPr>
          <p:cNvSpPr/>
          <p:nvPr/>
        </p:nvSpPr>
        <p:spPr>
          <a:xfrm>
            <a:off x="8927647" y="1517798"/>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2</a:t>
            </a:r>
          </a:p>
        </p:txBody>
      </p:sp>
      <p:sp>
        <p:nvSpPr>
          <p:cNvPr id="16" name="Ellipse 15">
            <a:extLst>
              <a:ext uri="{FF2B5EF4-FFF2-40B4-BE49-F238E27FC236}">
                <a16:creationId xmlns:a16="http://schemas.microsoft.com/office/drawing/2014/main" id="{1027D1A3-41BE-E3E2-2177-CBAAACC5DF45}"/>
              </a:ext>
            </a:extLst>
          </p:cNvPr>
          <p:cNvSpPr/>
          <p:nvPr/>
        </p:nvSpPr>
        <p:spPr>
          <a:xfrm>
            <a:off x="462170" y="3139739"/>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1</a:t>
            </a:r>
          </a:p>
        </p:txBody>
      </p:sp>
      <p:sp>
        <p:nvSpPr>
          <p:cNvPr id="18" name="ZoneTexte 17">
            <a:extLst>
              <a:ext uri="{FF2B5EF4-FFF2-40B4-BE49-F238E27FC236}">
                <a16:creationId xmlns:a16="http://schemas.microsoft.com/office/drawing/2014/main" id="{9EC7A1B7-78A6-7359-8CDB-857979340073}"/>
              </a:ext>
            </a:extLst>
          </p:cNvPr>
          <p:cNvSpPr txBox="1"/>
          <p:nvPr/>
        </p:nvSpPr>
        <p:spPr>
          <a:xfrm>
            <a:off x="868978" y="3093258"/>
            <a:ext cx="2873253" cy="338554"/>
          </a:xfrm>
          <a:prstGeom prst="rect">
            <a:avLst/>
          </a:prstGeom>
          <a:noFill/>
        </p:spPr>
        <p:txBody>
          <a:bodyPr wrap="square">
            <a:spAutoFit/>
          </a:bodyPr>
          <a:lstStyle/>
          <a:p>
            <a:r>
              <a:rPr lang="fr-FR" sz="1600" dirty="0">
                <a:latin typeface="Times" panose="02020603050405020304" pitchFamily="18" charset="0"/>
                <a:cs typeface="Times" panose="02020603050405020304" pitchFamily="18" charset="0"/>
              </a:rPr>
              <a:t>Affiche le paye sélectionné</a:t>
            </a:r>
          </a:p>
        </p:txBody>
      </p:sp>
      <p:sp>
        <p:nvSpPr>
          <p:cNvPr id="19" name="Ellipse 18">
            <a:extLst>
              <a:ext uri="{FF2B5EF4-FFF2-40B4-BE49-F238E27FC236}">
                <a16:creationId xmlns:a16="http://schemas.microsoft.com/office/drawing/2014/main" id="{295C563B-8D66-8068-6CDD-B14EC8DFA1CA}"/>
              </a:ext>
            </a:extLst>
          </p:cNvPr>
          <p:cNvSpPr/>
          <p:nvPr/>
        </p:nvSpPr>
        <p:spPr>
          <a:xfrm>
            <a:off x="453231" y="3656953"/>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2</a:t>
            </a:r>
          </a:p>
        </p:txBody>
      </p:sp>
      <p:sp>
        <p:nvSpPr>
          <p:cNvPr id="21" name="ZoneTexte 20">
            <a:extLst>
              <a:ext uri="{FF2B5EF4-FFF2-40B4-BE49-F238E27FC236}">
                <a16:creationId xmlns:a16="http://schemas.microsoft.com/office/drawing/2014/main" id="{3047C5D4-E4D4-95D1-130B-A4FDA1820984}"/>
              </a:ext>
            </a:extLst>
          </p:cNvPr>
          <p:cNvSpPr txBox="1"/>
          <p:nvPr/>
        </p:nvSpPr>
        <p:spPr>
          <a:xfrm>
            <a:off x="863291" y="3537068"/>
            <a:ext cx="2873253" cy="584775"/>
          </a:xfrm>
          <a:prstGeom prst="rect">
            <a:avLst/>
          </a:prstGeom>
          <a:noFill/>
        </p:spPr>
        <p:txBody>
          <a:bodyPr wrap="square">
            <a:spAutoFit/>
          </a:bodyPr>
          <a:lstStyle/>
          <a:p>
            <a:r>
              <a:rPr lang="fr-FR" sz="1600" dirty="0">
                <a:latin typeface="Times" panose="02020603050405020304" pitchFamily="18" charset="0"/>
                <a:cs typeface="Times" panose="02020603050405020304" pitchFamily="18" charset="0"/>
              </a:rPr>
              <a:t>Affiche nombre de vente par date de « Los Angeles »</a:t>
            </a:r>
          </a:p>
        </p:txBody>
      </p:sp>
      <p:sp>
        <p:nvSpPr>
          <p:cNvPr id="22" name="ZoneTexte 21">
            <a:extLst>
              <a:ext uri="{FF2B5EF4-FFF2-40B4-BE49-F238E27FC236}">
                <a16:creationId xmlns:a16="http://schemas.microsoft.com/office/drawing/2014/main" id="{7D248965-E036-CF29-D2D5-681A71E2C912}"/>
              </a:ext>
            </a:extLst>
          </p:cNvPr>
          <p:cNvSpPr txBox="1"/>
          <p:nvPr/>
        </p:nvSpPr>
        <p:spPr>
          <a:xfrm>
            <a:off x="863292" y="4986325"/>
            <a:ext cx="3093853" cy="584775"/>
          </a:xfrm>
          <a:prstGeom prst="rect">
            <a:avLst/>
          </a:prstGeom>
          <a:noFill/>
        </p:spPr>
        <p:txBody>
          <a:bodyPr wrap="square">
            <a:spAutoFit/>
          </a:bodyPr>
          <a:lstStyle/>
          <a:p>
            <a:r>
              <a:rPr lang="fr-FR" sz="1600" dirty="0">
                <a:latin typeface="Times" panose="02020603050405020304" pitchFamily="18" charset="0"/>
                <a:cs typeface="Times" panose="02020603050405020304" pitchFamily="18" charset="0"/>
              </a:rPr>
              <a:t>Affiche nombre de vente par nom de client de « Los Angeles »</a:t>
            </a:r>
          </a:p>
        </p:txBody>
      </p:sp>
      <p:sp>
        <p:nvSpPr>
          <p:cNvPr id="24" name="Ellipse 23">
            <a:extLst>
              <a:ext uri="{FF2B5EF4-FFF2-40B4-BE49-F238E27FC236}">
                <a16:creationId xmlns:a16="http://schemas.microsoft.com/office/drawing/2014/main" id="{3C245E68-D0D6-C3EC-1C15-E7621B3CA28A}"/>
              </a:ext>
            </a:extLst>
          </p:cNvPr>
          <p:cNvSpPr/>
          <p:nvPr/>
        </p:nvSpPr>
        <p:spPr>
          <a:xfrm>
            <a:off x="462170" y="5028645"/>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4</a:t>
            </a:r>
          </a:p>
        </p:txBody>
      </p:sp>
      <p:sp>
        <p:nvSpPr>
          <p:cNvPr id="25" name="Ellipse 24">
            <a:extLst>
              <a:ext uri="{FF2B5EF4-FFF2-40B4-BE49-F238E27FC236}">
                <a16:creationId xmlns:a16="http://schemas.microsoft.com/office/drawing/2014/main" id="{AFEBFF29-1D59-5DEE-57AA-A8DA7C3C4A13}"/>
              </a:ext>
            </a:extLst>
          </p:cNvPr>
          <p:cNvSpPr/>
          <p:nvPr/>
        </p:nvSpPr>
        <p:spPr>
          <a:xfrm>
            <a:off x="462170" y="4303284"/>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3</a:t>
            </a:r>
          </a:p>
        </p:txBody>
      </p:sp>
      <p:sp>
        <p:nvSpPr>
          <p:cNvPr id="26" name="ZoneTexte 25">
            <a:extLst>
              <a:ext uri="{FF2B5EF4-FFF2-40B4-BE49-F238E27FC236}">
                <a16:creationId xmlns:a16="http://schemas.microsoft.com/office/drawing/2014/main" id="{B754F7A2-A17C-F708-7BFB-05362A7AA067}"/>
              </a:ext>
            </a:extLst>
          </p:cNvPr>
          <p:cNvSpPr txBox="1"/>
          <p:nvPr/>
        </p:nvSpPr>
        <p:spPr>
          <a:xfrm>
            <a:off x="788026" y="4256488"/>
            <a:ext cx="3169120" cy="584775"/>
          </a:xfrm>
          <a:prstGeom prst="rect">
            <a:avLst/>
          </a:prstGeom>
          <a:noFill/>
        </p:spPr>
        <p:txBody>
          <a:bodyPr wrap="square">
            <a:spAutoFit/>
          </a:bodyPr>
          <a:lstStyle/>
          <a:p>
            <a:r>
              <a:rPr lang="fr-FR" sz="1600" dirty="0">
                <a:latin typeface="Times" panose="02020603050405020304" pitchFamily="18" charset="0"/>
                <a:cs typeface="Times" panose="02020603050405020304" pitchFamily="18" charset="0"/>
              </a:rPr>
              <a:t>Affiche nombre de vente par produit de client de « Los Angeles »</a:t>
            </a:r>
          </a:p>
        </p:txBody>
      </p:sp>
    </p:spTree>
    <p:extLst>
      <p:ext uri="{BB962C8B-B14F-4D97-AF65-F5344CB8AC3E}">
        <p14:creationId xmlns:p14="http://schemas.microsoft.com/office/powerpoint/2010/main" val="1813159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26F61DD5-E87C-A4E2-0258-1141F2D0B7DC}"/>
              </a:ext>
            </a:extLst>
          </p:cNvPr>
          <p:cNvPicPr>
            <a:picLocks noChangeAspect="1"/>
          </p:cNvPicPr>
          <p:nvPr/>
        </p:nvPicPr>
        <p:blipFill>
          <a:blip r:embed="rId2"/>
          <a:stretch>
            <a:fillRect/>
          </a:stretch>
        </p:blipFill>
        <p:spPr>
          <a:xfrm>
            <a:off x="4426927" y="1463739"/>
            <a:ext cx="5927377" cy="4369504"/>
          </a:xfrm>
          <a:prstGeom prst="rect">
            <a:avLst/>
          </a:prstGeom>
        </p:spPr>
      </p:pic>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3" name="ZoneTexte 2">
            <a:extLst>
              <a:ext uri="{FF2B5EF4-FFF2-40B4-BE49-F238E27FC236}">
                <a16:creationId xmlns:a16="http://schemas.microsoft.com/office/drawing/2014/main" id="{1AD6AD0E-780B-D349-C8CB-E4845B5C7DD1}"/>
              </a:ext>
            </a:extLst>
          </p:cNvPr>
          <p:cNvSpPr txBox="1"/>
          <p:nvPr/>
        </p:nvSpPr>
        <p:spPr>
          <a:xfrm>
            <a:off x="1543574" y="182039"/>
            <a:ext cx="7772955" cy="769441"/>
          </a:xfrm>
          <a:prstGeom prst="rect">
            <a:avLst/>
          </a:prstGeom>
          <a:noFill/>
        </p:spPr>
        <p:txBody>
          <a:bodyPr wrap="square" rtlCol="0">
            <a:spAutoFit/>
          </a:bodyPr>
          <a:lstStyle/>
          <a:p>
            <a:pPr marL="0" lvl="0" indent="0"/>
            <a:r>
              <a:rPr lang="fr-FR" sz="4400" b="1" i="1" dirty="0">
                <a:latin typeface="Times" panose="02020603050405020304" pitchFamily="18" charset="0"/>
                <a:cs typeface="Times" panose="02020603050405020304" pitchFamily="18" charset="0"/>
              </a:rPr>
              <a:t>Visualisation : tableaux de bords </a:t>
            </a:r>
          </a:p>
        </p:txBody>
      </p:sp>
      <p:sp>
        <p:nvSpPr>
          <p:cNvPr id="8" name="Organigramme : Alternative 7">
            <a:extLst>
              <a:ext uri="{FF2B5EF4-FFF2-40B4-BE49-F238E27FC236}">
                <a16:creationId xmlns:a16="http://schemas.microsoft.com/office/drawing/2014/main" id="{BA221F3C-183D-27B1-C602-1AD1C216B553}"/>
              </a:ext>
            </a:extLst>
          </p:cNvPr>
          <p:cNvSpPr/>
          <p:nvPr/>
        </p:nvSpPr>
        <p:spPr>
          <a:xfrm>
            <a:off x="292990" y="1463738"/>
            <a:ext cx="3848745" cy="4369504"/>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 </a:t>
            </a:r>
          </a:p>
        </p:txBody>
      </p:sp>
      <p:sp>
        <p:nvSpPr>
          <p:cNvPr id="9" name="ZoneTexte 8">
            <a:extLst>
              <a:ext uri="{FF2B5EF4-FFF2-40B4-BE49-F238E27FC236}">
                <a16:creationId xmlns:a16="http://schemas.microsoft.com/office/drawing/2014/main" id="{B485F3A2-A3E9-C59B-514D-D7EB2AEF9030}"/>
              </a:ext>
            </a:extLst>
          </p:cNvPr>
          <p:cNvSpPr txBox="1"/>
          <p:nvPr/>
        </p:nvSpPr>
        <p:spPr>
          <a:xfrm>
            <a:off x="475513" y="1694349"/>
            <a:ext cx="3392297" cy="1323439"/>
          </a:xfrm>
          <a:prstGeom prst="rect">
            <a:avLst/>
          </a:prstGeom>
          <a:noFill/>
        </p:spPr>
        <p:txBody>
          <a:bodyPr wrap="square">
            <a:spAutoFit/>
          </a:bodyPr>
          <a:lstStyle/>
          <a:p>
            <a:pPr algn="ctr"/>
            <a:r>
              <a:rPr lang="fr-FR" sz="1600" dirty="0">
                <a:latin typeface="Times" panose="02020603050405020304" pitchFamily="18" charset="0"/>
                <a:cs typeface="Times" panose="02020603050405020304" pitchFamily="18" charset="0"/>
              </a:rPr>
              <a:t>Lorsque on clique sur l’une des pays disponibles(comme ici « Los Angeles » ), le Dashboard va être met à jour et affiche seulement tous les données liées à « Los Angeles »</a:t>
            </a:r>
          </a:p>
        </p:txBody>
      </p:sp>
      <p:sp>
        <p:nvSpPr>
          <p:cNvPr id="11" name="Ellipse 10">
            <a:extLst>
              <a:ext uri="{FF2B5EF4-FFF2-40B4-BE49-F238E27FC236}">
                <a16:creationId xmlns:a16="http://schemas.microsoft.com/office/drawing/2014/main" id="{1B88CCFC-A327-513B-FDAC-8EA22B582A74}"/>
              </a:ext>
            </a:extLst>
          </p:cNvPr>
          <p:cNvSpPr/>
          <p:nvPr/>
        </p:nvSpPr>
        <p:spPr>
          <a:xfrm>
            <a:off x="9912109" y="1463738"/>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1</a:t>
            </a:r>
          </a:p>
        </p:txBody>
      </p:sp>
      <p:sp>
        <p:nvSpPr>
          <p:cNvPr id="13" name="Ellipse 12">
            <a:extLst>
              <a:ext uri="{FF2B5EF4-FFF2-40B4-BE49-F238E27FC236}">
                <a16:creationId xmlns:a16="http://schemas.microsoft.com/office/drawing/2014/main" id="{449E4F92-F18D-06E9-BD88-40E85D5B100C}"/>
              </a:ext>
            </a:extLst>
          </p:cNvPr>
          <p:cNvSpPr/>
          <p:nvPr/>
        </p:nvSpPr>
        <p:spPr>
          <a:xfrm>
            <a:off x="6590256" y="3795138"/>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3</a:t>
            </a:r>
          </a:p>
        </p:txBody>
      </p:sp>
      <p:sp>
        <p:nvSpPr>
          <p:cNvPr id="14" name="Ellipse 13">
            <a:extLst>
              <a:ext uri="{FF2B5EF4-FFF2-40B4-BE49-F238E27FC236}">
                <a16:creationId xmlns:a16="http://schemas.microsoft.com/office/drawing/2014/main" id="{36B6E6E8-2E04-0F63-CAD3-6857C99D3A0B}"/>
              </a:ext>
            </a:extLst>
          </p:cNvPr>
          <p:cNvSpPr/>
          <p:nvPr/>
        </p:nvSpPr>
        <p:spPr>
          <a:xfrm>
            <a:off x="9814333" y="4433653"/>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4</a:t>
            </a:r>
          </a:p>
        </p:txBody>
      </p:sp>
      <p:sp>
        <p:nvSpPr>
          <p:cNvPr id="15" name="Ellipse 14">
            <a:extLst>
              <a:ext uri="{FF2B5EF4-FFF2-40B4-BE49-F238E27FC236}">
                <a16:creationId xmlns:a16="http://schemas.microsoft.com/office/drawing/2014/main" id="{09C713D1-5AA5-CAC4-A1D8-D1509254A80F}"/>
              </a:ext>
            </a:extLst>
          </p:cNvPr>
          <p:cNvSpPr/>
          <p:nvPr/>
        </p:nvSpPr>
        <p:spPr>
          <a:xfrm>
            <a:off x="9814333" y="3017788"/>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2</a:t>
            </a:r>
          </a:p>
        </p:txBody>
      </p:sp>
      <p:sp>
        <p:nvSpPr>
          <p:cNvPr id="16" name="Ellipse 15">
            <a:extLst>
              <a:ext uri="{FF2B5EF4-FFF2-40B4-BE49-F238E27FC236}">
                <a16:creationId xmlns:a16="http://schemas.microsoft.com/office/drawing/2014/main" id="{1027D1A3-41BE-E3E2-2177-CBAAACC5DF45}"/>
              </a:ext>
            </a:extLst>
          </p:cNvPr>
          <p:cNvSpPr/>
          <p:nvPr/>
        </p:nvSpPr>
        <p:spPr>
          <a:xfrm>
            <a:off x="449067" y="3107623"/>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1</a:t>
            </a:r>
          </a:p>
        </p:txBody>
      </p:sp>
      <p:sp>
        <p:nvSpPr>
          <p:cNvPr id="18" name="ZoneTexte 17">
            <a:extLst>
              <a:ext uri="{FF2B5EF4-FFF2-40B4-BE49-F238E27FC236}">
                <a16:creationId xmlns:a16="http://schemas.microsoft.com/office/drawing/2014/main" id="{9EC7A1B7-78A6-7359-8CDB-857979340073}"/>
              </a:ext>
            </a:extLst>
          </p:cNvPr>
          <p:cNvSpPr txBox="1"/>
          <p:nvPr/>
        </p:nvSpPr>
        <p:spPr>
          <a:xfrm>
            <a:off x="868978" y="3093258"/>
            <a:ext cx="2873253" cy="584775"/>
          </a:xfrm>
          <a:prstGeom prst="rect">
            <a:avLst/>
          </a:prstGeom>
          <a:noFill/>
        </p:spPr>
        <p:txBody>
          <a:bodyPr wrap="square">
            <a:spAutoFit/>
          </a:bodyPr>
          <a:lstStyle/>
          <a:p>
            <a:r>
              <a:rPr lang="fr-FR" sz="1600" dirty="0">
                <a:latin typeface="Times" panose="02020603050405020304" pitchFamily="18" charset="0"/>
                <a:cs typeface="Times" panose="02020603050405020304" pitchFamily="18" charset="0"/>
              </a:rPr>
              <a:t>Affiche le propriété familier en « Los Angeles »</a:t>
            </a:r>
          </a:p>
        </p:txBody>
      </p:sp>
      <p:sp>
        <p:nvSpPr>
          <p:cNvPr id="19" name="Ellipse 18">
            <a:extLst>
              <a:ext uri="{FF2B5EF4-FFF2-40B4-BE49-F238E27FC236}">
                <a16:creationId xmlns:a16="http://schemas.microsoft.com/office/drawing/2014/main" id="{295C563B-8D66-8068-6CDD-B14EC8DFA1CA}"/>
              </a:ext>
            </a:extLst>
          </p:cNvPr>
          <p:cNvSpPr/>
          <p:nvPr/>
        </p:nvSpPr>
        <p:spPr>
          <a:xfrm>
            <a:off x="449067" y="3795138"/>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2</a:t>
            </a:r>
          </a:p>
        </p:txBody>
      </p:sp>
      <p:sp>
        <p:nvSpPr>
          <p:cNvPr id="21" name="ZoneTexte 20">
            <a:extLst>
              <a:ext uri="{FF2B5EF4-FFF2-40B4-BE49-F238E27FC236}">
                <a16:creationId xmlns:a16="http://schemas.microsoft.com/office/drawing/2014/main" id="{3047C5D4-E4D4-95D1-130B-A4FDA1820984}"/>
              </a:ext>
            </a:extLst>
          </p:cNvPr>
          <p:cNvSpPr txBox="1"/>
          <p:nvPr/>
        </p:nvSpPr>
        <p:spPr>
          <a:xfrm>
            <a:off x="868978" y="3786245"/>
            <a:ext cx="2873253" cy="584775"/>
          </a:xfrm>
          <a:prstGeom prst="rect">
            <a:avLst/>
          </a:prstGeom>
          <a:noFill/>
        </p:spPr>
        <p:txBody>
          <a:bodyPr wrap="square">
            <a:spAutoFit/>
          </a:bodyPr>
          <a:lstStyle/>
          <a:p>
            <a:r>
              <a:rPr lang="fr-FR" sz="1600" dirty="0">
                <a:latin typeface="Times" panose="02020603050405020304" pitchFamily="18" charset="0"/>
                <a:cs typeface="Times" panose="02020603050405020304" pitchFamily="18" charset="0"/>
              </a:rPr>
              <a:t>Affiche le cout, le prix et le taxe   par produit de « Los Angeles »</a:t>
            </a:r>
          </a:p>
        </p:txBody>
      </p:sp>
      <p:sp>
        <p:nvSpPr>
          <p:cNvPr id="22" name="ZoneTexte 21">
            <a:extLst>
              <a:ext uri="{FF2B5EF4-FFF2-40B4-BE49-F238E27FC236}">
                <a16:creationId xmlns:a16="http://schemas.microsoft.com/office/drawing/2014/main" id="{7D248965-E036-CF29-D2D5-681A71E2C912}"/>
              </a:ext>
            </a:extLst>
          </p:cNvPr>
          <p:cNvSpPr txBox="1"/>
          <p:nvPr/>
        </p:nvSpPr>
        <p:spPr>
          <a:xfrm>
            <a:off x="868978" y="5123022"/>
            <a:ext cx="3093853" cy="584775"/>
          </a:xfrm>
          <a:prstGeom prst="rect">
            <a:avLst/>
          </a:prstGeom>
          <a:noFill/>
        </p:spPr>
        <p:txBody>
          <a:bodyPr wrap="square">
            <a:spAutoFit/>
          </a:bodyPr>
          <a:lstStyle/>
          <a:p>
            <a:r>
              <a:rPr lang="fr-FR" sz="1600" dirty="0">
                <a:latin typeface="Times" panose="02020603050405020304" pitchFamily="18" charset="0"/>
                <a:cs typeface="Times" panose="02020603050405020304" pitchFamily="18" charset="0"/>
              </a:rPr>
              <a:t>Affiche le nombre total de transactions en « Los Angeles »</a:t>
            </a:r>
          </a:p>
        </p:txBody>
      </p:sp>
      <p:sp>
        <p:nvSpPr>
          <p:cNvPr id="24" name="Ellipse 23">
            <a:extLst>
              <a:ext uri="{FF2B5EF4-FFF2-40B4-BE49-F238E27FC236}">
                <a16:creationId xmlns:a16="http://schemas.microsoft.com/office/drawing/2014/main" id="{3C245E68-D0D6-C3EC-1C15-E7621B3CA28A}"/>
              </a:ext>
            </a:extLst>
          </p:cNvPr>
          <p:cNvSpPr/>
          <p:nvPr/>
        </p:nvSpPr>
        <p:spPr>
          <a:xfrm>
            <a:off x="449068" y="5139040"/>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4</a:t>
            </a:r>
          </a:p>
        </p:txBody>
      </p:sp>
      <p:sp>
        <p:nvSpPr>
          <p:cNvPr id="25" name="Ellipse 24">
            <a:extLst>
              <a:ext uri="{FF2B5EF4-FFF2-40B4-BE49-F238E27FC236}">
                <a16:creationId xmlns:a16="http://schemas.microsoft.com/office/drawing/2014/main" id="{AFEBFF29-1D59-5DEE-57AA-A8DA7C3C4A13}"/>
              </a:ext>
            </a:extLst>
          </p:cNvPr>
          <p:cNvSpPr/>
          <p:nvPr/>
        </p:nvSpPr>
        <p:spPr>
          <a:xfrm>
            <a:off x="449068" y="4496465"/>
            <a:ext cx="338958" cy="276370"/>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3</a:t>
            </a:r>
          </a:p>
        </p:txBody>
      </p:sp>
      <p:sp>
        <p:nvSpPr>
          <p:cNvPr id="26" name="ZoneTexte 25">
            <a:extLst>
              <a:ext uri="{FF2B5EF4-FFF2-40B4-BE49-F238E27FC236}">
                <a16:creationId xmlns:a16="http://schemas.microsoft.com/office/drawing/2014/main" id="{B754F7A2-A17C-F708-7BFB-05362A7AA067}"/>
              </a:ext>
            </a:extLst>
          </p:cNvPr>
          <p:cNvSpPr txBox="1"/>
          <p:nvPr/>
        </p:nvSpPr>
        <p:spPr>
          <a:xfrm>
            <a:off x="788025" y="4480447"/>
            <a:ext cx="3169120" cy="584775"/>
          </a:xfrm>
          <a:prstGeom prst="rect">
            <a:avLst/>
          </a:prstGeom>
          <a:noFill/>
        </p:spPr>
        <p:txBody>
          <a:bodyPr wrap="square">
            <a:spAutoFit/>
          </a:bodyPr>
          <a:lstStyle/>
          <a:p>
            <a:r>
              <a:rPr lang="fr-FR" sz="1600" dirty="0">
                <a:latin typeface="Times" panose="02020603050405020304" pitchFamily="18" charset="0"/>
                <a:cs typeface="Times" panose="02020603050405020304" pitchFamily="18" charset="0"/>
              </a:rPr>
              <a:t>Affiche les échanges des fournisseurs en « Los Angeles »</a:t>
            </a:r>
          </a:p>
        </p:txBody>
      </p:sp>
    </p:spTree>
    <p:extLst>
      <p:ext uri="{BB962C8B-B14F-4D97-AF65-F5344CB8AC3E}">
        <p14:creationId xmlns:p14="http://schemas.microsoft.com/office/powerpoint/2010/main" val="328196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2359042" y="2659559"/>
            <a:ext cx="6354564" cy="769441"/>
          </a:xfrm>
          <a:prstGeom prst="rect">
            <a:avLst/>
          </a:prstGeom>
          <a:noFill/>
        </p:spPr>
        <p:txBody>
          <a:bodyPr wrap="square" rtlCol="0">
            <a:spAutoFit/>
          </a:bodyPr>
          <a:lstStyle/>
          <a:p>
            <a:pPr marL="0" indent="0"/>
            <a:r>
              <a:rPr lang="fr-FR" sz="4400" b="1" i="1" dirty="0">
                <a:latin typeface="Times" panose="02020603050405020304" pitchFamily="18" charset="0"/>
                <a:cs typeface="Times" panose="02020603050405020304" pitchFamily="18" charset="0"/>
              </a:rPr>
              <a:t>Merci pour votre attention</a:t>
            </a:r>
          </a:p>
        </p:txBody>
      </p:sp>
    </p:spTree>
    <p:extLst>
      <p:ext uri="{BB962C8B-B14F-4D97-AF65-F5344CB8AC3E}">
        <p14:creationId xmlns:p14="http://schemas.microsoft.com/office/powerpoint/2010/main" val="2472714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2911415" y="31037"/>
            <a:ext cx="6357668" cy="769441"/>
          </a:xfrm>
          <a:prstGeom prst="rect">
            <a:avLst/>
          </a:prstGeom>
          <a:noFill/>
        </p:spPr>
        <p:txBody>
          <a:bodyPr wrap="square" rtlCol="0">
            <a:spAutoFit/>
          </a:bodyPr>
          <a:lstStyle/>
          <a:p>
            <a:r>
              <a:rPr lang="fr-FR" sz="4400" b="1" i="1" dirty="0">
                <a:latin typeface="Times" panose="02020603050405020304" pitchFamily="18" charset="0"/>
                <a:cs typeface="Times" panose="02020603050405020304" pitchFamily="18" charset="0"/>
              </a:rPr>
              <a:t>Contexte de projet</a:t>
            </a:r>
          </a:p>
        </p:txBody>
      </p:sp>
      <p:sp>
        <p:nvSpPr>
          <p:cNvPr id="3" name="Organigramme : Alternative 2">
            <a:extLst>
              <a:ext uri="{FF2B5EF4-FFF2-40B4-BE49-F238E27FC236}">
                <a16:creationId xmlns:a16="http://schemas.microsoft.com/office/drawing/2014/main" id="{17B3A004-CB8D-4EEE-70E7-43AA2F443BFF}"/>
              </a:ext>
            </a:extLst>
          </p:cNvPr>
          <p:cNvSpPr/>
          <p:nvPr/>
        </p:nvSpPr>
        <p:spPr>
          <a:xfrm>
            <a:off x="2216989" y="1742535"/>
            <a:ext cx="6262777" cy="3950898"/>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4" name="ZoneTexte 3">
            <a:extLst>
              <a:ext uri="{FF2B5EF4-FFF2-40B4-BE49-F238E27FC236}">
                <a16:creationId xmlns:a16="http://schemas.microsoft.com/office/drawing/2014/main" id="{9110F589-D73A-BFF2-E180-4B616EEF30F6}"/>
              </a:ext>
            </a:extLst>
          </p:cNvPr>
          <p:cNvSpPr txBox="1"/>
          <p:nvPr/>
        </p:nvSpPr>
        <p:spPr>
          <a:xfrm>
            <a:off x="2578573" y="2148323"/>
            <a:ext cx="5665732" cy="3416320"/>
          </a:xfrm>
          <a:prstGeom prst="rect">
            <a:avLst/>
          </a:prstGeom>
          <a:noFill/>
        </p:spPr>
        <p:txBody>
          <a:bodyPr wrap="square">
            <a:spAutoFit/>
          </a:bodyPr>
          <a:lstStyle/>
          <a:p>
            <a:r>
              <a:rPr lang="fr-FR" b="0" i="0" dirty="0">
                <a:solidFill>
                  <a:srgbClr val="202124"/>
                </a:solidFill>
                <a:effectLst/>
                <a:latin typeface="Times" panose="02020603050405020304" pitchFamily="18" charset="0"/>
                <a:cs typeface="Times" panose="02020603050405020304" pitchFamily="18" charset="0"/>
              </a:rPr>
              <a:t>Le projet consiste à analyser et à conceptualiser les ventes dans les États de Californie et dans tous ses pays. L'objet est d'étudier les coûts, les profits, les transactions...etc.</a:t>
            </a:r>
          </a:p>
          <a:p>
            <a:r>
              <a:rPr lang="fr-FR" b="0" i="0" dirty="0">
                <a:solidFill>
                  <a:srgbClr val="202124"/>
                </a:solidFill>
                <a:effectLst/>
                <a:latin typeface="Times" panose="02020603050405020304" pitchFamily="18" charset="0"/>
                <a:cs typeface="Times" panose="02020603050405020304" pitchFamily="18" charset="0"/>
              </a:rPr>
              <a:t> </a:t>
            </a:r>
          </a:p>
          <a:p>
            <a:r>
              <a:rPr lang="fr-FR" b="0" i="0" dirty="0">
                <a:solidFill>
                  <a:srgbClr val="202124"/>
                </a:solidFill>
                <a:effectLst/>
                <a:latin typeface="Times" panose="02020603050405020304" pitchFamily="18" charset="0"/>
                <a:cs typeface="Times" panose="02020603050405020304" pitchFamily="18" charset="0"/>
              </a:rPr>
              <a:t>Pour y parvenir, nous allons réaliser quelques étapes : </a:t>
            </a:r>
          </a:p>
          <a:p>
            <a:pPr marL="285750" indent="-285750">
              <a:buFontTx/>
              <a:buChar char="-"/>
            </a:pPr>
            <a:r>
              <a:rPr lang="fr-FR" b="0" i="0" dirty="0">
                <a:solidFill>
                  <a:srgbClr val="202124"/>
                </a:solidFill>
                <a:effectLst/>
                <a:latin typeface="Times" panose="02020603050405020304" pitchFamily="18" charset="0"/>
                <a:cs typeface="Times" panose="02020603050405020304" pitchFamily="18" charset="0"/>
              </a:rPr>
              <a:t>Intégration des données avec « </a:t>
            </a:r>
            <a:r>
              <a:rPr lang="fr-FR" dirty="0">
                <a:solidFill>
                  <a:srgbClr val="202124"/>
                </a:solidFill>
                <a:latin typeface="Times" panose="02020603050405020304" pitchFamily="18" charset="0"/>
                <a:cs typeface="Times" panose="02020603050405020304" pitchFamily="18" charset="0"/>
              </a:rPr>
              <a:t>P</a:t>
            </a:r>
            <a:r>
              <a:rPr lang="fr-FR" b="0" i="0" dirty="0">
                <a:solidFill>
                  <a:srgbClr val="202124"/>
                </a:solidFill>
                <a:effectLst/>
                <a:latin typeface="Times" panose="02020603050405020304" pitchFamily="18" charset="0"/>
                <a:cs typeface="Times" panose="02020603050405020304" pitchFamily="18" charset="0"/>
              </a:rPr>
              <a:t>entaho » </a:t>
            </a:r>
            <a:r>
              <a:rPr lang="fr-FR" sz="1400" dirty="0">
                <a:solidFill>
                  <a:srgbClr val="202124"/>
                </a:solidFill>
                <a:latin typeface="Times" panose="02020603050405020304" pitchFamily="18" charset="0"/>
                <a:cs typeface="Times" panose="02020603050405020304" pitchFamily="18" charset="0"/>
              </a:rPr>
              <a:t>(Partie 1)</a:t>
            </a:r>
          </a:p>
          <a:p>
            <a:pPr marL="285750" indent="-285750">
              <a:buFontTx/>
              <a:buChar char="-"/>
            </a:pPr>
            <a:r>
              <a:rPr lang="fr-FR" b="0" i="0" dirty="0">
                <a:solidFill>
                  <a:srgbClr val="202124"/>
                </a:solidFill>
                <a:effectLst/>
                <a:latin typeface="Times" panose="02020603050405020304" pitchFamily="18" charset="0"/>
                <a:cs typeface="Times" panose="02020603050405020304" pitchFamily="18" charset="0"/>
              </a:rPr>
              <a:t>Intégration des données avec « PowerBI » </a:t>
            </a:r>
            <a:r>
              <a:rPr lang="fr-FR" sz="1400" dirty="0">
                <a:solidFill>
                  <a:srgbClr val="202124"/>
                </a:solidFill>
                <a:latin typeface="Times" panose="02020603050405020304" pitchFamily="18" charset="0"/>
                <a:cs typeface="Times" panose="02020603050405020304" pitchFamily="18" charset="0"/>
              </a:rPr>
              <a:t>(P</a:t>
            </a:r>
            <a:r>
              <a:rPr lang="fr-FR" sz="1400" b="0" i="0" dirty="0">
                <a:solidFill>
                  <a:srgbClr val="202124"/>
                </a:solidFill>
                <a:effectLst/>
                <a:latin typeface="Times" panose="02020603050405020304" pitchFamily="18" charset="0"/>
                <a:cs typeface="Times" panose="02020603050405020304" pitchFamily="18" charset="0"/>
              </a:rPr>
              <a:t>artie 2)</a:t>
            </a:r>
          </a:p>
          <a:p>
            <a:pPr marL="285750" indent="-285750">
              <a:buFontTx/>
              <a:buChar char="-"/>
            </a:pPr>
            <a:r>
              <a:rPr lang="fr-FR" b="0" i="0" dirty="0">
                <a:solidFill>
                  <a:srgbClr val="202124"/>
                </a:solidFill>
                <a:effectLst/>
                <a:latin typeface="Times" panose="02020603050405020304" pitchFamily="18" charset="0"/>
                <a:cs typeface="Times" panose="02020603050405020304" pitchFamily="18" charset="0"/>
              </a:rPr>
              <a:t>Modéliser les données pour les rendre plus cohérentes </a:t>
            </a:r>
          </a:p>
          <a:p>
            <a:pPr marL="285750" indent="-285750">
              <a:buFontTx/>
              <a:buChar char="-"/>
            </a:pPr>
            <a:r>
              <a:rPr lang="fr-FR" b="0" i="0" dirty="0">
                <a:solidFill>
                  <a:srgbClr val="202124"/>
                </a:solidFill>
                <a:effectLst/>
                <a:latin typeface="Times" panose="02020603050405020304" pitchFamily="18" charset="0"/>
                <a:cs typeface="Times" panose="02020603050405020304" pitchFamily="18" charset="0"/>
              </a:rPr>
              <a:t>Fournir de nouvelles mesures pour aider dans le processus d'analyse</a:t>
            </a:r>
          </a:p>
          <a:p>
            <a:pPr marL="285750" indent="-285750">
              <a:buFontTx/>
              <a:buChar char="-"/>
            </a:pPr>
            <a:r>
              <a:rPr lang="fr-FR" b="0" i="0" dirty="0">
                <a:solidFill>
                  <a:srgbClr val="202124"/>
                </a:solidFill>
                <a:effectLst/>
                <a:latin typeface="Times" panose="02020603050405020304" pitchFamily="18" charset="0"/>
                <a:cs typeface="Times" panose="02020603050405020304" pitchFamily="18" charset="0"/>
              </a:rPr>
              <a:t>visualisation des données via différents graphiques et présentations</a:t>
            </a:r>
            <a:endParaRPr lang="fr-FR"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04181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ECB4800-5B75-F6B8-CC16-E503F435D9C8}"/>
              </a:ext>
            </a:extLst>
          </p:cNvPr>
          <p:cNvSpPr/>
          <p:nvPr/>
        </p:nvSpPr>
        <p:spPr>
          <a:xfrm>
            <a:off x="0" y="2877424"/>
            <a:ext cx="12192000" cy="398057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1D249336-0887-A2F6-F27B-CF291E279AF1}"/>
              </a:ext>
            </a:extLst>
          </p:cNvPr>
          <p:cNvSpPr/>
          <p:nvPr/>
        </p:nvSpPr>
        <p:spPr>
          <a:xfrm>
            <a:off x="0" y="0"/>
            <a:ext cx="12192000" cy="287742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026" name="Picture 2" descr="Quick Tip: Power BI Certified Custom Visuals - Corterra Solutions">
            <a:extLst>
              <a:ext uri="{FF2B5EF4-FFF2-40B4-BE49-F238E27FC236}">
                <a16:creationId xmlns:a16="http://schemas.microsoft.com/office/drawing/2014/main" id="{38E68E6A-5FCF-90F5-25D5-A6B17EB3B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8695" y="6120271"/>
            <a:ext cx="645952" cy="6025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922CC94-C96C-BC9C-5AFA-90F6F36CDA30}"/>
              </a:ext>
            </a:extLst>
          </p:cNvPr>
          <p:cNvSpPr/>
          <p:nvPr/>
        </p:nvSpPr>
        <p:spPr>
          <a:xfrm>
            <a:off x="2123813" y="1438712"/>
            <a:ext cx="7944374" cy="28774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3" name="ZoneTexte 2">
            <a:extLst>
              <a:ext uri="{FF2B5EF4-FFF2-40B4-BE49-F238E27FC236}">
                <a16:creationId xmlns:a16="http://schemas.microsoft.com/office/drawing/2014/main" id="{7F8B43B9-90B9-2F13-BBC7-E1CDD2B05621}"/>
              </a:ext>
            </a:extLst>
          </p:cNvPr>
          <p:cNvSpPr txBox="1"/>
          <p:nvPr/>
        </p:nvSpPr>
        <p:spPr>
          <a:xfrm>
            <a:off x="2665024" y="2143859"/>
            <a:ext cx="7117479" cy="923330"/>
          </a:xfrm>
          <a:prstGeom prst="rect">
            <a:avLst/>
          </a:prstGeom>
          <a:noFill/>
        </p:spPr>
        <p:txBody>
          <a:bodyPr wrap="square" rtlCol="0">
            <a:spAutoFit/>
          </a:bodyPr>
          <a:lstStyle/>
          <a:p>
            <a:pPr marL="0" indent="0"/>
            <a:r>
              <a:rPr lang="fr-FR" sz="5400" b="1" i="1" dirty="0">
                <a:latin typeface="Times" panose="02020603050405020304" pitchFamily="18" charset="0"/>
                <a:cs typeface="Times" panose="02020603050405020304" pitchFamily="18" charset="0"/>
              </a:rPr>
              <a:t>Intégration des données </a:t>
            </a:r>
          </a:p>
        </p:txBody>
      </p:sp>
    </p:spTree>
    <p:extLst>
      <p:ext uri="{BB962C8B-B14F-4D97-AF65-F5344CB8AC3E}">
        <p14:creationId xmlns:p14="http://schemas.microsoft.com/office/powerpoint/2010/main" val="2236861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2483577" y="114927"/>
            <a:ext cx="6357668" cy="769441"/>
          </a:xfrm>
          <a:prstGeom prst="rect">
            <a:avLst/>
          </a:prstGeom>
          <a:noFill/>
        </p:spPr>
        <p:txBody>
          <a:bodyPr wrap="square" rtlCol="0">
            <a:spAutoFit/>
          </a:bodyPr>
          <a:lstStyle/>
          <a:p>
            <a:pPr marL="0" indent="0"/>
            <a:r>
              <a:rPr lang="fr-FR" sz="4400" b="1" i="1" dirty="0">
                <a:latin typeface="Times" panose="02020603050405020304" pitchFamily="18" charset="0"/>
                <a:cs typeface="Times" panose="02020603050405020304" pitchFamily="18" charset="0"/>
              </a:rPr>
              <a:t>Intégration des données </a:t>
            </a:r>
          </a:p>
        </p:txBody>
      </p:sp>
      <p:sp>
        <p:nvSpPr>
          <p:cNvPr id="3" name="Organigramme : Alternative 2">
            <a:extLst>
              <a:ext uri="{FF2B5EF4-FFF2-40B4-BE49-F238E27FC236}">
                <a16:creationId xmlns:a16="http://schemas.microsoft.com/office/drawing/2014/main" id="{17B3A004-CB8D-4EEE-70E7-43AA2F443BFF}"/>
              </a:ext>
            </a:extLst>
          </p:cNvPr>
          <p:cNvSpPr/>
          <p:nvPr/>
        </p:nvSpPr>
        <p:spPr>
          <a:xfrm>
            <a:off x="2216989" y="1742535"/>
            <a:ext cx="6262777" cy="3950898"/>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latin typeface="Times" panose="02020603050405020304" pitchFamily="18" charset="0"/>
              <a:cs typeface="Times" panose="02020603050405020304" pitchFamily="18" charset="0"/>
            </a:endParaRPr>
          </a:p>
        </p:txBody>
      </p:sp>
      <p:sp>
        <p:nvSpPr>
          <p:cNvPr id="5" name="ZoneTexte 4">
            <a:extLst>
              <a:ext uri="{FF2B5EF4-FFF2-40B4-BE49-F238E27FC236}">
                <a16:creationId xmlns:a16="http://schemas.microsoft.com/office/drawing/2014/main" id="{958900D8-C128-70EB-C356-D7B0005A94E2}"/>
              </a:ext>
            </a:extLst>
          </p:cNvPr>
          <p:cNvSpPr txBox="1"/>
          <p:nvPr/>
        </p:nvSpPr>
        <p:spPr>
          <a:xfrm>
            <a:off x="2799289" y="2032676"/>
            <a:ext cx="5083469" cy="1938992"/>
          </a:xfrm>
          <a:prstGeom prst="rect">
            <a:avLst/>
          </a:prstGeom>
          <a:noFill/>
        </p:spPr>
        <p:txBody>
          <a:bodyPr wrap="square">
            <a:spAutoFit/>
          </a:bodyPr>
          <a:lstStyle/>
          <a:p>
            <a:pPr algn="ctr"/>
            <a:r>
              <a:rPr lang="fr-FR" sz="2000" b="0" i="0" dirty="0">
                <a:solidFill>
                  <a:srgbClr val="202124"/>
                </a:solidFill>
                <a:effectLst/>
                <a:latin typeface="Times" panose="02020603050405020304" pitchFamily="18" charset="0"/>
                <a:cs typeface="Times" panose="02020603050405020304" pitchFamily="18" charset="0"/>
              </a:rPr>
              <a:t>Le jeu de données de notre projet est composé de 7 tables, alors que la surface de vente est répartie sur 3 années (2018, 2019 et 2020). Les autres tables sont celles qui feront tout le travail, comme les produits, les emplacements, les clients et les vendeurs.</a:t>
            </a:r>
            <a:endParaRPr lang="fr-FR" sz="2000" dirty="0">
              <a:latin typeface="Times" panose="02020603050405020304" pitchFamily="18" charset="0"/>
              <a:cs typeface="Times" panose="02020603050405020304" pitchFamily="18" charset="0"/>
            </a:endParaRPr>
          </a:p>
        </p:txBody>
      </p:sp>
      <p:pic>
        <p:nvPicPr>
          <p:cNvPr id="7" name="Image 6">
            <a:extLst>
              <a:ext uri="{FF2B5EF4-FFF2-40B4-BE49-F238E27FC236}">
                <a16:creationId xmlns:a16="http://schemas.microsoft.com/office/drawing/2014/main" id="{E067AE31-322B-50BC-24A5-F9B414AB2DC5}"/>
              </a:ext>
            </a:extLst>
          </p:cNvPr>
          <p:cNvPicPr>
            <a:picLocks noChangeAspect="1"/>
          </p:cNvPicPr>
          <p:nvPr/>
        </p:nvPicPr>
        <p:blipFill rotWithShape="1">
          <a:blip r:embed="rId3"/>
          <a:srcRect t="70852" r="592"/>
          <a:stretch/>
        </p:blipFill>
        <p:spPr>
          <a:xfrm>
            <a:off x="2648786" y="4359584"/>
            <a:ext cx="5399181" cy="315311"/>
          </a:xfrm>
          <a:prstGeom prst="rect">
            <a:avLst/>
          </a:prstGeom>
        </p:spPr>
      </p:pic>
    </p:spTree>
    <p:extLst>
      <p:ext uri="{BB962C8B-B14F-4D97-AF65-F5344CB8AC3E}">
        <p14:creationId xmlns:p14="http://schemas.microsoft.com/office/powerpoint/2010/main" val="1532256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E0E74098-A6E0-8D17-63FB-EDBEF79803A6}"/>
              </a:ext>
            </a:extLst>
          </p:cNvPr>
          <p:cNvPicPr>
            <a:picLocks noChangeAspect="1"/>
          </p:cNvPicPr>
          <p:nvPr/>
        </p:nvPicPr>
        <p:blipFill>
          <a:blip r:embed="rId2"/>
          <a:stretch>
            <a:fillRect/>
          </a:stretch>
        </p:blipFill>
        <p:spPr>
          <a:xfrm>
            <a:off x="4360150" y="1656808"/>
            <a:ext cx="5383707" cy="5021722"/>
          </a:xfrm>
          <a:prstGeom prst="rect">
            <a:avLst/>
          </a:prstGeom>
        </p:spPr>
      </p:pic>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2340964" y="131705"/>
            <a:ext cx="6357668" cy="1446550"/>
          </a:xfrm>
          <a:prstGeom prst="rect">
            <a:avLst/>
          </a:prstGeom>
          <a:noFill/>
        </p:spPr>
        <p:txBody>
          <a:bodyPr wrap="square" rtlCol="0">
            <a:spAutoFit/>
          </a:bodyPr>
          <a:lstStyle/>
          <a:p>
            <a:pPr marL="0" indent="0"/>
            <a:r>
              <a:rPr lang="fr-FR" sz="4400" b="1" i="1" dirty="0">
                <a:latin typeface="Times" panose="02020603050405020304" pitchFamily="18" charset="0"/>
                <a:cs typeface="Times" panose="02020603050405020304" pitchFamily="18" charset="0"/>
              </a:rPr>
              <a:t>Intégration des données 			</a:t>
            </a:r>
          </a:p>
        </p:txBody>
      </p:sp>
      <p:sp>
        <p:nvSpPr>
          <p:cNvPr id="4" name="ZoneTexte 3">
            <a:extLst>
              <a:ext uri="{FF2B5EF4-FFF2-40B4-BE49-F238E27FC236}">
                <a16:creationId xmlns:a16="http://schemas.microsoft.com/office/drawing/2014/main" id="{F27ECFF9-88DA-AAB9-1F73-92EAEA851CCB}"/>
              </a:ext>
            </a:extLst>
          </p:cNvPr>
          <p:cNvSpPr txBox="1"/>
          <p:nvPr/>
        </p:nvSpPr>
        <p:spPr>
          <a:xfrm>
            <a:off x="4542439" y="942568"/>
            <a:ext cx="1763767" cy="523220"/>
          </a:xfrm>
          <a:prstGeom prst="rect">
            <a:avLst/>
          </a:prstGeom>
          <a:noFill/>
        </p:spPr>
        <p:txBody>
          <a:bodyPr wrap="square">
            <a:spAutoFit/>
          </a:bodyPr>
          <a:lstStyle/>
          <a:p>
            <a:r>
              <a:rPr lang="fr-FR" sz="2800" b="1" i="1" dirty="0">
                <a:latin typeface="Times" panose="02020603050405020304" pitchFamily="18" charset="0"/>
                <a:cs typeface="Times" panose="02020603050405020304" pitchFamily="18" charset="0"/>
              </a:rPr>
              <a:t>(Pentaho) </a:t>
            </a:r>
            <a:endParaRPr lang="fr-FR" sz="2800" dirty="0"/>
          </a:p>
        </p:txBody>
      </p:sp>
      <p:sp>
        <p:nvSpPr>
          <p:cNvPr id="19" name="Organigramme : Alternative 18">
            <a:extLst>
              <a:ext uri="{FF2B5EF4-FFF2-40B4-BE49-F238E27FC236}">
                <a16:creationId xmlns:a16="http://schemas.microsoft.com/office/drawing/2014/main" id="{E4172C34-7073-DA54-3B35-737DFF8DF8CD}"/>
              </a:ext>
            </a:extLst>
          </p:cNvPr>
          <p:cNvSpPr/>
          <p:nvPr/>
        </p:nvSpPr>
        <p:spPr>
          <a:xfrm>
            <a:off x="4360150" y="1578255"/>
            <a:ext cx="1241537" cy="5021722"/>
          </a:xfrm>
          <a:prstGeom prst="flowChartAlternateProcess">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1" name="Bulle narrative : rectangle à coins arrondis 20">
            <a:extLst>
              <a:ext uri="{FF2B5EF4-FFF2-40B4-BE49-F238E27FC236}">
                <a16:creationId xmlns:a16="http://schemas.microsoft.com/office/drawing/2014/main" id="{5B6A081D-15AD-03DE-8CF7-A3F301E029E0}"/>
              </a:ext>
            </a:extLst>
          </p:cNvPr>
          <p:cNvSpPr/>
          <p:nvPr/>
        </p:nvSpPr>
        <p:spPr>
          <a:xfrm>
            <a:off x="1315987" y="1465788"/>
            <a:ext cx="2390073" cy="1031126"/>
          </a:xfrm>
          <a:prstGeom prst="wedgeRoundRectCallout">
            <a:avLst>
              <a:gd name="adj1" fmla="val 75277"/>
              <a:gd name="adj2" fmla="val 100527"/>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22" name="ZoneTexte 21">
            <a:extLst>
              <a:ext uri="{FF2B5EF4-FFF2-40B4-BE49-F238E27FC236}">
                <a16:creationId xmlns:a16="http://schemas.microsoft.com/office/drawing/2014/main" id="{343B1BF2-7516-8295-C9BE-895858421EEE}"/>
              </a:ext>
            </a:extLst>
          </p:cNvPr>
          <p:cNvSpPr txBox="1"/>
          <p:nvPr/>
        </p:nvSpPr>
        <p:spPr>
          <a:xfrm>
            <a:off x="1410285" y="1656808"/>
            <a:ext cx="2390073" cy="646331"/>
          </a:xfrm>
          <a:prstGeom prst="rect">
            <a:avLst/>
          </a:prstGeom>
          <a:noFill/>
        </p:spPr>
        <p:txBody>
          <a:bodyPr wrap="square">
            <a:spAutoFit/>
          </a:bodyPr>
          <a:lstStyle/>
          <a:p>
            <a:r>
              <a:rPr lang="fr-FR" b="0" i="0" dirty="0">
                <a:solidFill>
                  <a:srgbClr val="202124"/>
                </a:solidFill>
                <a:effectLst/>
                <a:latin typeface="Times" panose="02020603050405020304" pitchFamily="18" charset="0"/>
                <a:cs typeface="Times" panose="02020603050405020304" pitchFamily="18" charset="0"/>
              </a:rPr>
              <a:t>Extraction des données via un fichier csv</a:t>
            </a:r>
            <a:endParaRPr lang="fr-FR"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114729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60C0D3FF-F513-EE14-963D-3BACB40C70F7}"/>
              </a:ext>
            </a:extLst>
          </p:cNvPr>
          <p:cNvPicPr>
            <a:picLocks noChangeAspect="1"/>
          </p:cNvPicPr>
          <p:nvPr/>
        </p:nvPicPr>
        <p:blipFill>
          <a:blip r:embed="rId2"/>
          <a:stretch>
            <a:fillRect/>
          </a:stretch>
        </p:blipFill>
        <p:spPr>
          <a:xfrm>
            <a:off x="701312" y="2174175"/>
            <a:ext cx="6621771" cy="4431302"/>
          </a:xfrm>
          <a:prstGeom prst="rect">
            <a:avLst/>
          </a:prstGeom>
        </p:spPr>
      </p:pic>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2340964" y="131705"/>
            <a:ext cx="6357668" cy="1446550"/>
          </a:xfrm>
          <a:prstGeom prst="rect">
            <a:avLst/>
          </a:prstGeom>
          <a:noFill/>
        </p:spPr>
        <p:txBody>
          <a:bodyPr wrap="square" rtlCol="0">
            <a:spAutoFit/>
          </a:bodyPr>
          <a:lstStyle/>
          <a:p>
            <a:pPr marL="0" indent="0"/>
            <a:r>
              <a:rPr lang="fr-FR" sz="4400" b="1" i="1" dirty="0">
                <a:latin typeface="Times" panose="02020603050405020304" pitchFamily="18" charset="0"/>
                <a:cs typeface="Times" panose="02020603050405020304" pitchFamily="18" charset="0"/>
              </a:rPr>
              <a:t>Intégration des données 			</a:t>
            </a:r>
          </a:p>
        </p:txBody>
      </p:sp>
      <p:sp>
        <p:nvSpPr>
          <p:cNvPr id="4" name="ZoneTexte 3">
            <a:extLst>
              <a:ext uri="{FF2B5EF4-FFF2-40B4-BE49-F238E27FC236}">
                <a16:creationId xmlns:a16="http://schemas.microsoft.com/office/drawing/2014/main" id="{F27ECFF9-88DA-AAB9-1F73-92EAEA851CCB}"/>
              </a:ext>
            </a:extLst>
          </p:cNvPr>
          <p:cNvSpPr txBox="1"/>
          <p:nvPr/>
        </p:nvSpPr>
        <p:spPr>
          <a:xfrm>
            <a:off x="4542439" y="942568"/>
            <a:ext cx="1763767" cy="523220"/>
          </a:xfrm>
          <a:prstGeom prst="rect">
            <a:avLst/>
          </a:prstGeom>
          <a:noFill/>
        </p:spPr>
        <p:txBody>
          <a:bodyPr wrap="square">
            <a:spAutoFit/>
          </a:bodyPr>
          <a:lstStyle/>
          <a:p>
            <a:r>
              <a:rPr lang="fr-FR" sz="2800" b="1" i="1" dirty="0">
                <a:latin typeface="Times" panose="02020603050405020304" pitchFamily="18" charset="0"/>
                <a:cs typeface="Times" panose="02020603050405020304" pitchFamily="18" charset="0"/>
              </a:rPr>
              <a:t>(Pentaho) </a:t>
            </a:r>
            <a:endParaRPr lang="fr-FR" sz="2800" dirty="0"/>
          </a:p>
        </p:txBody>
      </p:sp>
      <p:pic>
        <p:nvPicPr>
          <p:cNvPr id="3" name="Image 2">
            <a:extLst>
              <a:ext uri="{FF2B5EF4-FFF2-40B4-BE49-F238E27FC236}">
                <a16:creationId xmlns:a16="http://schemas.microsoft.com/office/drawing/2014/main" id="{65AEDBDF-8AD3-5474-2E20-3C2819650A95}"/>
              </a:ext>
            </a:extLst>
          </p:cNvPr>
          <p:cNvPicPr>
            <a:picLocks noChangeAspect="1"/>
          </p:cNvPicPr>
          <p:nvPr/>
        </p:nvPicPr>
        <p:blipFill>
          <a:blip r:embed="rId4"/>
          <a:stretch>
            <a:fillRect/>
          </a:stretch>
        </p:blipFill>
        <p:spPr>
          <a:xfrm>
            <a:off x="483138" y="1333889"/>
            <a:ext cx="1666875" cy="1047750"/>
          </a:xfrm>
          <a:prstGeom prst="rect">
            <a:avLst/>
          </a:prstGeom>
        </p:spPr>
      </p:pic>
      <p:sp>
        <p:nvSpPr>
          <p:cNvPr id="8" name="Bulle narrative : rectangle à coins arrondis 7">
            <a:extLst>
              <a:ext uri="{FF2B5EF4-FFF2-40B4-BE49-F238E27FC236}">
                <a16:creationId xmlns:a16="http://schemas.microsoft.com/office/drawing/2014/main" id="{C268F842-EF1E-574A-E6E4-511D9B6AE32B}"/>
              </a:ext>
            </a:extLst>
          </p:cNvPr>
          <p:cNvSpPr/>
          <p:nvPr/>
        </p:nvSpPr>
        <p:spPr>
          <a:xfrm>
            <a:off x="7606994" y="1816780"/>
            <a:ext cx="1490253" cy="714789"/>
          </a:xfrm>
          <a:prstGeom prst="wedgeRoundRectCallout">
            <a:avLst>
              <a:gd name="adj1" fmla="val -90825"/>
              <a:gd name="adj2" fmla="val 37452"/>
              <a:gd name="adj3" fmla="val 16667"/>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9" name="ZoneTexte 8">
            <a:extLst>
              <a:ext uri="{FF2B5EF4-FFF2-40B4-BE49-F238E27FC236}">
                <a16:creationId xmlns:a16="http://schemas.microsoft.com/office/drawing/2014/main" id="{B154A1F5-58E3-0CC9-AE67-B270F10E473B}"/>
              </a:ext>
            </a:extLst>
          </p:cNvPr>
          <p:cNvSpPr txBox="1"/>
          <p:nvPr/>
        </p:nvSpPr>
        <p:spPr>
          <a:xfrm>
            <a:off x="7692273" y="1987191"/>
            <a:ext cx="2390073" cy="369332"/>
          </a:xfrm>
          <a:prstGeom prst="rect">
            <a:avLst/>
          </a:prstGeom>
          <a:noFill/>
        </p:spPr>
        <p:txBody>
          <a:bodyPr wrap="square">
            <a:spAutoFit/>
          </a:bodyPr>
          <a:lstStyle/>
          <a:p>
            <a:r>
              <a:rPr lang="fr-FR" b="0" i="0" dirty="0">
                <a:solidFill>
                  <a:srgbClr val="202124"/>
                </a:solidFill>
                <a:effectLst/>
                <a:latin typeface="Times" panose="02020603050405020304" pitchFamily="18" charset="0"/>
                <a:cs typeface="Times" panose="02020603050405020304" pitchFamily="18" charset="0"/>
              </a:rPr>
              <a:t>Nom d’étape</a:t>
            </a:r>
            <a:endParaRPr lang="fr-FR" dirty="0">
              <a:latin typeface="Times" panose="02020603050405020304" pitchFamily="18" charset="0"/>
              <a:cs typeface="Times" panose="02020603050405020304" pitchFamily="18" charset="0"/>
            </a:endParaRPr>
          </a:p>
        </p:txBody>
      </p:sp>
      <p:sp>
        <p:nvSpPr>
          <p:cNvPr id="11" name="Bulle narrative : rectangle à coins arrondis 10">
            <a:extLst>
              <a:ext uri="{FF2B5EF4-FFF2-40B4-BE49-F238E27FC236}">
                <a16:creationId xmlns:a16="http://schemas.microsoft.com/office/drawing/2014/main" id="{A839F13B-33D8-EEA3-F3F4-FE9D4DCF3D78}"/>
              </a:ext>
            </a:extLst>
          </p:cNvPr>
          <p:cNvSpPr/>
          <p:nvPr/>
        </p:nvSpPr>
        <p:spPr>
          <a:xfrm>
            <a:off x="7633999" y="2701980"/>
            <a:ext cx="2203684" cy="1728129"/>
          </a:xfrm>
          <a:prstGeom prst="wedgeRoundRectCallout">
            <a:avLst>
              <a:gd name="adj1" fmla="val -118273"/>
              <a:gd name="adj2" fmla="val -46887"/>
              <a:gd name="adj3" fmla="val 16667"/>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0B73ACD7-04C3-2D56-E326-BC616E5920B3}"/>
              </a:ext>
            </a:extLst>
          </p:cNvPr>
          <p:cNvSpPr txBox="1"/>
          <p:nvPr/>
        </p:nvSpPr>
        <p:spPr>
          <a:xfrm>
            <a:off x="7763219" y="2836284"/>
            <a:ext cx="2019284" cy="1477328"/>
          </a:xfrm>
          <a:prstGeom prst="rect">
            <a:avLst/>
          </a:prstGeom>
          <a:noFill/>
        </p:spPr>
        <p:txBody>
          <a:bodyPr wrap="square">
            <a:spAutoFit/>
          </a:bodyPr>
          <a:lstStyle/>
          <a:p>
            <a:r>
              <a:rPr lang="fr-FR" b="0" i="0" dirty="0">
                <a:solidFill>
                  <a:srgbClr val="202124"/>
                </a:solidFill>
                <a:effectLst/>
                <a:latin typeface="Times" panose="02020603050405020304" pitchFamily="18" charset="0"/>
                <a:cs typeface="Times" panose="02020603050405020304" pitchFamily="18" charset="0"/>
              </a:rPr>
              <a:t>Chemin d’accès du fichier csv. Puis o</a:t>
            </a:r>
            <a:r>
              <a:rPr lang="fr-FR" dirty="0">
                <a:solidFill>
                  <a:srgbClr val="202124"/>
                </a:solidFill>
                <a:latin typeface="Times" panose="02020603050405020304" pitchFamily="18" charset="0"/>
                <a:cs typeface="Times" panose="02020603050405020304" pitchFamily="18" charset="0"/>
              </a:rPr>
              <a:t>n l’ajoute dans le bloc « Fichier sélectionné ».</a:t>
            </a:r>
            <a:endParaRPr lang="fr-FR" dirty="0">
              <a:latin typeface="Times" panose="02020603050405020304" pitchFamily="18" charset="0"/>
              <a:cs typeface="Times" panose="02020603050405020304" pitchFamily="18" charset="0"/>
            </a:endParaRPr>
          </a:p>
        </p:txBody>
      </p:sp>
      <p:sp>
        <p:nvSpPr>
          <p:cNvPr id="15" name="Flèche : demi-tour 14">
            <a:extLst>
              <a:ext uri="{FF2B5EF4-FFF2-40B4-BE49-F238E27FC236}">
                <a16:creationId xmlns:a16="http://schemas.microsoft.com/office/drawing/2014/main" id="{EAD070F5-0BD4-5499-602B-FECAE48E15F7}"/>
              </a:ext>
            </a:extLst>
          </p:cNvPr>
          <p:cNvSpPr/>
          <p:nvPr/>
        </p:nvSpPr>
        <p:spPr>
          <a:xfrm rot="5237770">
            <a:off x="5496602" y="2925914"/>
            <a:ext cx="796580" cy="365045"/>
          </a:xfrm>
          <a:prstGeom prst="uturnArrow">
            <a:avLst>
              <a:gd name="adj1" fmla="val 18188"/>
              <a:gd name="adj2" fmla="val 25000"/>
              <a:gd name="adj3" fmla="val 25000"/>
              <a:gd name="adj4" fmla="val 43750"/>
              <a:gd name="adj5" fmla="val 75000"/>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solidFill>
                <a:schemeClr val="tx1"/>
              </a:solidFill>
            </a:endParaRPr>
          </a:p>
        </p:txBody>
      </p:sp>
    </p:spTree>
    <p:extLst>
      <p:ext uri="{BB962C8B-B14F-4D97-AF65-F5344CB8AC3E}">
        <p14:creationId xmlns:p14="http://schemas.microsoft.com/office/powerpoint/2010/main" val="1326130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60C0D3FF-F513-EE14-963D-3BACB40C70F7}"/>
              </a:ext>
            </a:extLst>
          </p:cNvPr>
          <p:cNvPicPr>
            <a:picLocks noChangeAspect="1"/>
          </p:cNvPicPr>
          <p:nvPr/>
        </p:nvPicPr>
        <p:blipFill>
          <a:blip r:embed="rId2"/>
          <a:stretch>
            <a:fillRect/>
          </a:stretch>
        </p:blipFill>
        <p:spPr>
          <a:xfrm>
            <a:off x="661546" y="2171857"/>
            <a:ext cx="9716504" cy="4554438"/>
          </a:xfrm>
          <a:prstGeom prst="rect">
            <a:avLst/>
          </a:prstGeom>
        </p:spPr>
      </p:pic>
      <p:sp>
        <p:nvSpPr>
          <p:cNvPr id="14" name="Organigramme : Alternative 13">
            <a:extLst>
              <a:ext uri="{FF2B5EF4-FFF2-40B4-BE49-F238E27FC236}">
                <a16:creationId xmlns:a16="http://schemas.microsoft.com/office/drawing/2014/main" id="{CF61275E-4D0C-B663-EB37-3F1787EF9E6E}"/>
              </a:ext>
            </a:extLst>
          </p:cNvPr>
          <p:cNvSpPr/>
          <p:nvPr/>
        </p:nvSpPr>
        <p:spPr>
          <a:xfrm>
            <a:off x="1679028" y="2793411"/>
            <a:ext cx="2390074" cy="1447800"/>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1" name="Flèche : droite 20">
            <a:extLst>
              <a:ext uri="{FF2B5EF4-FFF2-40B4-BE49-F238E27FC236}">
                <a16:creationId xmlns:a16="http://schemas.microsoft.com/office/drawing/2014/main" id="{CF9D83F1-4FA3-9CE1-51FD-1AC1AC8E9ACF}"/>
              </a:ext>
            </a:extLst>
          </p:cNvPr>
          <p:cNvSpPr/>
          <p:nvPr/>
        </p:nvSpPr>
        <p:spPr>
          <a:xfrm rot="2071367">
            <a:off x="2644358" y="3300998"/>
            <a:ext cx="2525429" cy="174060"/>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10" name="Organigramme : Données 9">
            <a:extLst>
              <a:ext uri="{FF2B5EF4-FFF2-40B4-BE49-F238E27FC236}">
                <a16:creationId xmlns:a16="http://schemas.microsoft.com/office/drawing/2014/main" id="{3691A19C-990E-2144-EB80-AB6B17F324BF}"/>
              </a:ext>
            </a:extLst>
          </p:cNvPr>
          <p:cNvSpPr/>
          <p:nvPr/>
        </p:nvSpPr>
        <p:spPr>
          <a:xfrm>
            <a:off x="10153291" y="0"/>
            <a:ext cx="2546297" cy="6858000"/>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pic>
        <p:nvPicPr>
          <p:cNvPr id="12" name="Image 11">
            <a:extLst>
              <a:ext uri="{FF2B5EF4-FFF2-40B4-BE49-F238E27FC236}">
                <a16:creationId xmlns:a16="http://schemas.microsoft.com/office/drawing/2014/main" id="{042EB989-3A25-3708-793C-77597C482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4304" y="6190712"/>
            <a:ext cx="1627786" cy="517241"/>
          </a:xfrm>
          <a:prstGeom prst="rect">
            <a:avLst/>
          </a:prstGeom>
        </p:spPr>
      </p:pic>
      <p:sp>
        <p:nvSpPr>
          <p:cNvPr id="20" name="ZoneTexte 19">
            <a:extLst>
              <a:ext uri="{FF2B5EF4-FFF2-40B4-BE49-F238E27FC236}">
                <a16:creationId xmlns:a16="http://schemas.microsoft.com/office/drawing/2014/main" id="{E61FE934-9BE3-E962-A1B8-BFC7EA6268C7}"/>
              </a:ext>
            </a:extLst>
          </p:cNvPr>
          <p:cNvSpPr txBox="1"/>
          <p:nvPr/>
        </p:nvSpPr>
        <p:spPr>
          <a:xfrm>
            <a:off x="2340964" y="131705"/>
            <a:ext cx="6357668" cy="1446550"/>
          </a:xfrm>
          <a:prstGeom prst="rect">
            <a:avLst/>
          </a:prstGeom>
          <a:noFill/>
        </p:spPr>
        <p:txBody>
          <a:bodyPr wrap="square" rtlCol="0">
            <a:spAutoFit/>
          </a:bodyPr>
          <a:lstStyle/>
          <a:p>
            <a:pPr marL="0" indent="0"/>
            <a:r>
              <a:rPr lang="fr-FR" sz="4400" b="1" i="1" dirty="0">
                <a:latin typeface="Times" panose="02020603050405020304" pitchFamily="18" charset="0"/>
                <a:cs typeface="Times" panose="02020603050405020304" pitchFamily="18" charset="0"/>
              </a:rPr>
              <a:t>Intégration des données 			</a:t>
            </a:r>
          </a:p>
        </p:txBody>
      </p:sp>
      <p:sp>
        <p:nvSpPr>
          <p:cNvPr id="4" name="ZoneTexte 3">
            <a:extLst>
              <a:ext uri="{FF2B5EF4-FFF2-40B4-BE49-F238E27FC236}">
                <a16:creationId xmlns:a16="http://schemas.microsoft.com/office/drawing/2014/main" id="{F27ECFF9-88DA-AAB9-1F73-92EAEA851CCB}"/>
              </a:ext>
            </a:extLst>
          </p:cNvPr>
          <p:cNvSpPr txBox="1"/>
          <p:nvPr/>
        </p:nvSpPr>
        <p:spPr>
          <a:xfrm>
            <a:off x="4542439" y="942568"/>
            <a:ext cx="1763767" cy="523220"/>
          </a:xfrm>
          <a:prstGeom prst="rect">
            <a:avLst/>
          </a:prstGeom>
          <a:noFill/>
        </p:spPr>
        <p:txBody>
          <a:bodyPr wrap="square">
            <a:spAutoFit/>
          </a:bodyPr>
          <a:lstStyle/>
          <a:p>
            <a:r>
              <a:rPr lang="fr-FR" sz="2800" b="1" i="1" dirty="0">
                <a:latin typeface="Times" panose="02020603050405020304" pitchFamily="18" charset="0"/>
                <a:cs typeface="Times" panose="02020603050405020304" pitchFamily="18" charset="0"/>
              </a:rPr>
              <a:t>(Pentaho) </a:t>
            </a:r>
            <a:endParaRPr lang="fr-FR" sz="2800" dirty="0"/>
          </a:p>
        </p:txBody>
      </p:sp>
      <p:pic>
        <p:nvPicPr>
          <p:cNvPr id="3" name="Image 2">
            <a:extLst>
              <a:ext uri="{FF2B5EF4-FFF2-40B4-BE49-F238E27FC236}">
                <a16:creationId xmlns:a16="http://schemas.microsoft.com/office/drawing/2014/main" id="{65AEDBDF-8AD3-5474-2E20-3C2819650A95}"/>
              </a:ext>
            </a:extLst>
          </p:cNvPr>
          <p:cNvPicPr>
            <a:picLocks noChangeAspect="1"/>
          </p:cNvPicPr>
          <p:nvPr/>
        </p:nvPicPr>
        <p:blipFill>
          <a:blip r:embed="rId4"/>
          <a:stretch>
            <a:fillRect/>
          </a:stretch>
        </p:blipFill>
        <p:spPr>
          <a:xfrm>
            <a:off x="483138" y="1333889"/>
            <a:ext cx="1666875" cy="1047750"/>
          </a:xfrm>
          <a:prstGeom prst="rect">
            <a:avLst/>
          </a:prstGeom>
        </p:spPr>
      </p:pic>
      <p:sp>
        <p:nvSpPr>
          <p:cNvPr id="7" name="Ellipse 6">
            <a:extLst>
              <a:ext uri="{FF2B5EF4-FFF2-40B4-BE49-F238E27FC236}">
                <a16:creationId xmlns:a16="http://schemas.microsoft.com/office/drawing/2014/main" id="{4B236766-EADC-F4E8-4A92-267DC255BBFD}"/>
              </a:ext>
            </a:extLst>
          </p:cNvPr>
          <p:cNvSpPr/>
          <p:nvPr/>
        </p:nvSpPr>
        <p:spPr>
          <a:xfrm>
            <a:off x="837330" y="2993168"/>
            <a:ext cx="374334" cy="364887"/>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1</a:t>
            </a:r>
          </a:p>
        </p:txBody>
      </p:sp>
      <p:pic>
        <p:nvPicPr>
          <p:cNvPr id="18" name="Image 17">
            <a:extLst>
              <a:ext uri="{FF2B5EF4-FFF2-40B4-BE49-F238E27FC236}">
                <a16:creationId xmlns:a16="http://schemas.microsoft.com/office/drawing/2014/main" id="{F06B075A-C919-9829-1E27-06D0D6DBD4FF}"/>
              </a:ext>
            </a:extLst>
          </p:cNvPr>
          <p:cNvPicPr>
            <a:picLocks noChangeAspect="1"/>
          </p:cNvPicPr>
          <p:nvPr/>
        </p:nvPicPr>
        <p:blipFill>
          <a:blip r:embed="rId5"/>
          <a:stretch>
            <a:fillRect/>
          </a:stretch>
        </p:blipFill>
        <p:spPr>
          <a:xfrm>
            <a:off x="886305" y="4567753"/>
            <a:ext cx="2743200" cy="1447800"/>
          </a:xfrm>
          <a:prstGeom prst="rect">
            <a:avLst/>
          </a:prstGeom>
        </p:spPr>
      </p:pic>
      <p:sp>
        <p:nvSpPr>
          <p:cNvPr id="2" name="Flèche : droite 1">
            <a:extLst>
              <a:ext uri="{FF2B5EF4-FFF2-40B4-BE49-F238E27FC236}">
                <a16:creationId xmlns:a16="http://schemas.microsoft.com/office/drawing/2014/main" id="{5234AA41-289A-8026-0A4B-C90083A7AC75}"/>
              </a:ext>
            </a:extLst>
          </p:cNvPr>
          <p:cNvSpPr/>
          <p:nvPr/>
        </p:nvSpPr>
        <p:spPr>
          <a:xfrm rot="4994529">
            <a:off x="531195" y="3533646"/>
            <a:ext cx="1921332" cy="149281"/>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5" name="ZoneTexte 4">
            <a:extLst>
              <a:ext uri="{FF2B5EF4-FFF2-40B4-BE49-F238E27FC236}">
                <a16:creationId xmlns:a16="http://schemas.microsoft.com/office/drawing/2014/main" id="{F5EC347B-8DF7-E2A1-B4F4-EB8D14FA1255}"/>
              </a:ext>
            </a:extLst>
          </p:cNvPr>
          <p:cNvSpPr txBox="1"/>
          <p:nvPr/>
        </p:nvSpPr>
        <p:spPr>
          <a:xfrm>
            <a:off x="1813950" y="2900332"/>
            <a:ext cx="2390073" cy="1200329"/>
          </a:xfrm>
          <a:prstGeom prst="rect">
            <a:avLst/>
          </a:prstGeom>
          <a:noFill/>
        </p:spPr>
        <p:txBody>
          <a:bodyPr wrap="square">
            <a:spAutoFit/>
          </a:bodyPr>
          <a:lstStyle/>
          <a:p>
            <a:r>
              <a:rPr lang="fr-FR" b="0" i="0" dirty="0">
                <a:solidFill>
                  <a:srgbClr val="202124"/>
                </a:solidFill>
                <a:effectLst/>
                <a:latin typeface="Times" panose="02020603050405020304" pitchFamily="18" charset="0"/>
                <a:cs typeface="Times" panose="02020603050405020304" pitchFamily="18" charset="0"/>
              </a:rPr>
              <a:t>On clique sur le fenêtre « Contenu » et on doit changer le « Format » par « Unix » </a:t>
            </a:r>
            <a:endParaRPr lang="fr-FR" dirty="0">
              <a:latin typeface="Times" panose="02020603050405020304" pitchFamily="18" charset="0"/>
              <a:cs typeface="Times" panose="02020603050405020304" pitchFamily="18" charset="0"/>
            </a:endParaRPr>
          </a:p>
        </p:txBody>
      </p:sp>
      <p:pic>
        <p:nvPicPr>
          <p:cNvPr id="17" name="Image 16">
            <a:extLst>
              <a:ext uri="{FF2B5EF4-FFF2-40B4-BE49-F238E27FC236}">
                <a16:creationId xmlns:a16="http://schemas.microsoft.com/office/drawing/2014/main" id="{682C42FA-17F9-FA07-D1FD-BB9DBDF6742F}"/>
              </a:ext>
            </a:extLst>
          </p:cNvPr>
          <p:cNvPicPr>
            <a:picLocks noChangeAspect="1"/>
          </p:cNvPicPr>
          <p:nvPr/>
        </p:nvPicPr>
        <p:blipFill>
          <a:blip r:embed="rId6"/>
          <a:stretch>
            <a:fillRect/>
          </a:stretch>
        </p:blipFill>
        <p:spPr>
          <a:xfrm>
            <a:off x="4481534" y="4148618"/>
            <a:ext cx="3452485" cy="2198597"/>
          </a:xfrm>
          <a:prstGeom prst="rect">
            <a:avLst/>
          </a:prstGeom>
        </p:spPr>
      </p:pic>
      <p:sp>
        <p:nvSpPr>
          <p:cNvPr id="19" name="Ellipse 18">
            <a:extLst>
              <a:ext uri="{FF2B5EF4-FFF2-40B4-BE49-F238E27FC236}">
                <a16:creationId xmlns:a16="http://schemas.microsoft.com/office/drawing/2014/main" id="{CE898936-D336-291B-578A-2BB47C553DF7}"/>
              </a:ext>
            </a:extLst>
          </p:cNvPr>
          <p:cNvSpPr/>
          <p:nvPr/>
        </p:nvSpPr>
        <p:spPr>
          <a:xfrm>
            <a:off x="4557975" y="3382455"/>
            <a:ext cx="374334" cy="364887"/>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2</a:t>
            </a:r>
          </a:p>
        </p:txBody>
      </p:sp>
      <p:sp>
        <p:nvSpPr>
          <p:cNvPr id="23" name="Organigramme : Alternative 22">
            <a:extLst>
              <a:ext uri="{FF2B5EF4-FFF2-40B4-BE49-F238E27FC236}">
                <a16:creationId xmlns:a16="http://schemas.microsoft.com/office/drawing/2014/main" id="{F7AE74AA-8995-79EB-ADE6-650182B909E5}"/>
              </a:ext>
            </a:extLst>
          </p:cNvPr>
          <p:cNvSpPr/>
          <p:nvPr/>
        </p:nvSpPr>
        <p:spPr>
          <a:xfrm>
            <a:off x="5424321" y="2600702"/>
            <a:ext cx="3801324" cy="1447800"/>
          </a:xfrm>
          <a:prstGeom prst="flowChartAlternateProcess">
            <a:avLst/>
          </a:prstGeom>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4" name="ZoneTexte 23">
            <a:extLst>
              <a:ext uri="{FF2B5EF4-FFF2-40B4-BE49-F238E27FC236}">
                <a16:creationId xmlns:a16="http://schemas.microsoft.com/office/drawing/2014/main" id="{09EE681D-4195-16BC-D4C3-022E0070F9B7}"/>
              </a:ext>
            </a:extLst>
          </p:cNvPr>
          <p:cNvSpPr txBox="1"/>
          <p:nvPr/>
        </p:nvSpPr>
        <p:spPr>
          <a:xfrm>
            <a:off x="5519798" y="2628120"/>
            <a:ext cx="3705847" cy="1477328"/>
          </a:xfrm>
          <a:prstGeom prst="rect">
            <a:avLst/>
          </a:prstGeom>
          <a:noFill/>
        </p:spPr>
        <p:txBody>
          <a:bodyPr wrap="square">
            <a:spAutoFit/>
          </a:bodyPr>
          <a:lstStyle/>
          <a:p>
            <a:r>
              <a:rPr lang="fr-FR" b="0" i="0" dirty="0">
                <a:solidFill>
                  <a:srgbClr val="202124"/>
                </a:solidFill>
                <a:effectLst/>
                <a:latin typeface="Times" panose="02020603050405020304" pitchFamily="18" charset="0"/>
                <a:cs typeface="Times" panose="02020603050405020304" pitchFamily="18" charset="0"/>
              </a:rPr>
              <a:t>On </a:t>
            </a:r>
            <a:r>
              <a:rPr lang="fr-FR" b="0" i="0" dirty="0" err="1">
                <a:solidFill>
                  <a:srgbClr val="202124"/>
                </a:solidFill>
                <a:effectLst/>
                <a:latin typeface="Times" panose="02020603050405020304" pitchFamily="18" charset="0"/>
                <a:cs typeface="Times" panose="02020603050405020304" pitchFamily="18" charset="0"/>
              </a:rPr>
              <a:t>récupére</a:t>
            </a:r>
            <a:r>
              <a:rPr lang="fr-FR" b="0" i="0" dirty="0">
                <a:solidFill>
                  <a:srgbClr val="202124"/>
                </a:solidFill>
                <a:effectLst/>
                <a:latin typeface="Times" panose="02020603050405020304" pitchFamily="18" charset="0"/>
                <a:cs typeface="Times" panose="02020603050405020304" pitchFamily="18" charset="0"/>
              </a:rPr>
              <a:t> les données en cliquant sur </a:t>
            </a:r>
            <a:r>
              <a:rPr lang="fr-FR" dirty="0">
                <a:solidFill>
                  <a:srgbClr val="202124"/>
                </a:solidFill>
                <a:latin typeface="Times" panose="02020603050405020304" pitchFamily="18" charset="0"/>
                <a:cs typeface="Times" panose="02020603050405020304" pitchFamily="18" charset="0"/>
              </a:rPr>
              <a:t>« Récupérer champs » puis on clique sur « Ok » puis sur « Prévisualiser lignes » pour vérifier le chargement des données.</a:t>
            </a:r>
            <a:endParaRPr lang="fr-FR"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69916472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TotalTime>
  <Words>1935</Words>
  <Application>Microsoft Office PowerPoint</Application>
  <PresentationFormat>Grand écran</PresentationFormat>
  <Paragraphs>202</Paragraphs>
  <Slides>36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36</vt:i4>
      </vt:variant>
    </vt:vector>
  </HeadingPairs>
  <TitlesOfParts>
    <vt:vector size="43" baseType="lpstr">
      <vt:lpstr>Arial</vt:lpstr>
      <vt:lpstr>Calibri</vt:lpstr>
      <vt:lpstr>Calibri Light</vt:lpstr>
      <vt:lpstr>Consolas</vt:lpstr>
      <vt:lpstr>Times</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Boujezza Mazen</dc:creator>
  <cp:lastModifiedBy>Boujezza Mazen</cp:lastModifiedBy>
  <cp:revision>31</cp:revision>
  <dcterms:created xsi:type="dcterms:W3CDTF">2023-04-18T19:33:27Z</dcterms:created>
  <dcterms:modified xsi:type="dcterms:W3CDTF">2023-05-02T12:39:39Z</dcterms:modified>
</cp:coreProperties>
</file>