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61" r:id="rId12"/>
    <p:sldId id="270" r:id="rId13"/>
    <p:sldId id="271" r:id="rId14"/>
    <p:sldId id="272" r:id="rId15"/>
    <p:sldId id="274" r:id="rId16"/>
    <p:sldId id="275" r:id="rId17"/>
    <p:sldId id="273" r:id="rId18"/>
    <p:sldId id="262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8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57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2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2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9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33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77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8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6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9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B7512FA6-D0BD-E073-1A3C-8EE6B88E40A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3823" y="93428"/>
            <a:ext cx="3622754" cy="1494032"/>
          </a:xfrm>
          <a:prstGeom prst="rect">
            <a:avLst/>
          </a:prstGeom>
        </p:spPr>
      </p:pic>
      <p:sp>
        <p:nvSpPr>
          <p:cNvPr id="17" name="Forme automatique 2">
            <a:extLst>
              <a:ext uri="{FF2B5EF4-FFF2-40B4-BE49-F238E27FC236}">
                <a16:creationId xmlns:a16="http://schemas.microsoft.com/office/drawing/2014/main" id="{EB438D27-86FC-D329-51E5-D17A0421B8A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94219" y="3804369"/>
            <a:ext cx="1641960" cy="4586922"/>
          </a:xfrm>
          <a:prstGeom prst="roundRect">
            <a:avLst>
              <a:gd name="adj" fmla="val 13032"/>
            </a:avLst>
          </a:prstGeom>
          <a:solidFill>
            <a:schemeClr val="accent1"/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solidFill>
                  <a:srgbClr val="FFFFFF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Réalisé par : Sami Majouli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solidFill>
                  <a:srgbClr val="FFFFFF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SRT M2 en ligne 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orme automatique 2">
            <a:extLst>
              <a:ext uri="{FF2B5EF4-FFF2-40B4-BE49-F238E27FC236}">
                <a16:creationId xmlns:a16="http://schemas.microsoft.com/office/drawing/2014/main" id="{F82B5546-ACB2-826B-5518-3D03BE83B0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35944" y="-1696895"/>
            <a:ext cx="3358511" cy="10114846"/>
          </a:xfrm>
          <a:prstGeom prst="roundRect">
            <a:avLst>
              <a:gd name="adj" fmla="val 13032"/>
            </a:avLst>
          </a:prstGeom>
          <a:solidFill>
            <a:schemeClr val="accent1"/>
          </a:solidFill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indent="0" algn="ctr">
              <a:lnSpc>
                <a:spcPts val="6561"/>
              </a:lnSpc>
              <a:buNone/>
            </a:pPr>
            <a:r>
              <a:rPr lang="fr-FR" sz="4000" b="1" dirty="0">
                <a:solidFill>
                  <a:srgbClr val="FFFFFF"/>
                </a:solidFill>
                <a:latin typeface="Nunito" pitchFamily="34" charset="0"/>
              </a:rPr>
              <a:t>Mini projets Unix/Linux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fr-FR" sz="3200" b="1" dirty="0">
                <a:solidFill>
                  <a:srgbClr val="FFFFFF"/>
                </a:solidFill>
                <a:latin typeface="Nunito" pitchFamily="34" charset="0"/>
              </a:rPr>
              <a:t>Installation d'un conteneur Docker sur un OS Ubuntu 18.04 </a:t>
            </a:r>
            <a:endParaRPr lang="en-US" sz="3200" b="1" dirty="0">
              <a:solidFill>
                <a:srgbClr val="FFFFFF"/>
              </a:solidFill>
              <a:latin typeface="Nunito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971434" y="532090"/>
            <a:ext cx="5151120" cy="6048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62"/>
              </a:lnSpc>
              <a:buNone/>
            </a:pPr>
            <a:r>
              <a:rPr lang="en-US" sz="381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Dockeriser l'application</a:t>
            </a:r>
            <a:endParaRPr lang="en-US" sz="3810" dirty="0"/>
          </a:p>
        </p:txBody>
      </p:sp>
      <p:sp>
        <p:nvSpPr>
          <p:cNvPr id="5" name="Shape 2"/>
          <p:cNvSpPr/>
          <p:nvPr/>
        </p:nvSpPr>
        <p:spPr>
          <a:xfrm>
            <a:off x="3971434" y="1523881"/>
            <a:ext cx="1945243" cy="1202174"/>
          </a:xfrm>
          <a:prstGeom prst="roundRect">
            <a:avLst>
              <a:gd name="adj" fmla="val 28977"/>
            </a:avLst>
          </a:prstGeom>
          <a:noFill/>
          <a:ln w="24170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604" y="1548051"/>
            <a:ext cx="1896904" cy="11538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971434" y="2967871"/>
            <a:ext cx="2068120" cy="1209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1"/>
              </a:lnSpc>
              <a:buNone/>
            </a:pPr>
            <a:r>
              <a:rPr lang="en-US" sz="1905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Préparation de l'application pour la conteneurisation</a:t>
            </a:r>
            <a:endParaRPr lang="en-US" sz="1905" dirty="0"/>
          </a:p>
        </p:txBody>
      </p:sp>
      <p:sp>
        <p:nvSpPr>
          <p:cNvPr id="8" name="Text 4"/>
          <p:cNvSpPr/>
          <p:nvPr/>
        </p:nvSpPr>
        <p:spPr>
          <a:xfrm>
            <a:off x="3971434" y="4293632"/>
            <a:ext cx="1945243" cy="3405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8"/>
              </a:lnSpc>
              <a:buNone/>
            </a:pPr>
            <a:r>
              <a:rPr lang="en-US" sz="152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 préparation de l'application pour la conteneurisation implique la modification des fichiers de configuration de l'application pour qu'elle soit exécutée dans un conteneur Docker.</a:t>
            </a:r>
            <a:endParaRPr lang="en-US" sz="1524" dirty="0"/>
          </a:p>
        </p:txBody>
      </p:sp>
      <p:sp>
        <p:nvSpPr>
          <p:cNvPr id="9" name="Shape 5"/>
          <p:cNvSpPr/>
          <p:nvPr/>
        </p:nvSpPr>
        <p:spPr>
          <a:xfrm>
            <a:off x="6206952" y="1523881"/>
            <a:ext cx="1945243" cy="1202174"/>
          </a:xfrm>
          <a:prstGeom prst="roundRect">
            <a:avLst>
              <a:gd name="adj" fmla="val 28977"/>
            </a:avLst>
          </a:prstGeom>
          <a:noFill/>
          <a:ln w="24170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121" y="1548051"/>
            <a:ext cx="1896904" cy="115383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206952" y="2967871"/>
            <a:ext cx="1945243" cy="604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1"/>
              </a:lnSpc>
              <a:buNone/>
            </a:pPr>
            <a:r>
              <a:rPr lang="en-US" sz="1905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Rédaction d'un fichier Dockerfile</a:t>
            </a:r>
            <a:endParaRPr lang="en-US" sz="1905" dirty="0"/>
          </a:p>
        </p:txBody>
      </p:sp>
      <p:sp>
        <p:nvSpPr>
          <p:cNvPr id="12" name="Text 7"/>
          <p:cNvSpPr/>
          <p:nvPr/>
        </p:nvSpPr>
        <p:spPr>
          <a:xfrm>
            <a:off x="6206952" y="4309687"/>
            <a:ext cx="1945243" cy="2476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8"/>
              </a:lnSpc>
              <a:buNone/>
            </a:pPr>
            <a:r>
              <a:rPr lang="en-US" sz="152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 Dockerfile est un fichier de configuration qui décrit les dépendances et les commandes nécessaires pour créer une image pour l'application.</a:t>
            </a:r>
            <a:endParaRPr lang="en-US" sz="1524" dirty="0"/>
          </a:p>
        </p:txBody>
      </p:sp>
      <p:sp>
        <p:nvSpPr>
          <p:cNvPr id="13" name="Shape 8"/>
          <p:cNvSpPr/>
          <p:nvPr/>
        </p:nvSpPr>
        <p:spPr>
          <a:xfrm>
            <a:off x="8442469" y="1523881"/>
            <a:ext cx="1945243" cy="1202174"/>
          </a:xfrm>
          <a:prstGeom prst="roundRect">
            <a:avLst>
              <a:gd name="adj" fmla="val 28977"/>
            </a:avLst>
          </a:prstGeom>
          <a:noFill/>
          <a:ln w="24170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6639" y="1548051"/>
            <a:ext cx="1896904" cy="115383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442469" y="2967871"/>
            <a:ext cx="1945243" cy="604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1"/>
              </a:lnSpc>
              <a:buNone/>
            </a:pPr>
            <a:r>
              <a:rPr lang="en-US" sz="1905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Construction d'une image</a:t>
            </a:r>
            <a:endParaRPr lang="en-US" sz="1905" dirty="0"/>
          </a:p>
        </p:txBody>
      </p:sp>
      <p:sp>
        <p:nvSpPr>
          <p:cNvPr id="16" name="Text 10"/>
          <p:cNvSpPr/>
          <p:nvPr/>
        </p:nvSpPr>
        <p:spPr>
          <a:xfrm>
            <a:off x="8442469" y="4320978"/>
            <a:ext cx="1945243" cy="1547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8"/>
              </a:lnSpc>
              <a:buNone/>
            </a:pPr>
            <a:r>
              <a:rPr lang="en-US" sz="152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L'image Docker est créée à partir du fichier Dockerfile en utilisant la commande "docker build".</a:t>
            </a:r>
            <a:endParaRPr lang="en-US" sz="1524" dirty="0"/>
          </a:p>
        </p:txBody>
      </p:sp>
      <p:sp>
        <p:nvSpPr>
          <p:cNvPr id="17" name="Shape 11"/>
          <p:cNvSpPr/>
          <p:nvPr/>
        </p:nvSpPr>
        <p:spPr>
          <a:xfrm>
            <a:off x="10677987" y="1523881"/>
            <a:ext cx="1945243" cy="1202174"/>
          </a:xfrm>
          <a:prstGeom prst="roundRect">
            <a:avLst>
              <a:gd name="adj" fmla="val 28977"/>
            </a:avLst>
          </a:prstGeom>
          <a:noFill/>
          <a:ln w="24170">
            <a:solidFill>
              <a:srgbClr val="48A8E2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2156" y="1548051"/>
            <a:ext cx="1896904" cy="115383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0677987" y="2967871"/>
            <a:ext cx="1945243" cy="604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1"/>
              </a:lnSpc>
              <a:buNone/>
            </a:pPr>
            <a:r>
              <a:rPr lang="en-US" sz="1905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Exécution d'un conteneur</a:t>
            </a:r>
            <a:endParaRPr lang="en-US" sz="1905" dirty="0"/>
          </a:p>
        </p:txBody>
      </p:sp>
      <p:sp>
        <p:nvSpPr>
          <p:cNvPr id="20" name="Text 13"/>
          <p:cNvSpPr/>
          <p:nvPr/>
        </p:nvSpPr>
        <p:spPr>
          <a:xfrm>
            <a:off x="10677987" y="4275822"/>
            <a:ext cx="1945243" cy="1238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8"/>
              </a:lnSpc>
              <a:buNone/>
            </a:pPr>
            <a:r>
              <a:rPr lang="en-US" sz="152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 conteneur Docker est exécuté à partir de l'image en utilisant la commande "docker run".</a:t>
            </a:r>
            <a:endParaRPr lang="en-US" sz="1524" dirty="0"/>
          </a:p>
        </p:txBody>
      </p:sp>
      <p:pic>
        <p:nvPicPr>
          <p:cNvPr id="23" name="Image 1">
            <a:extLst>
              <a:ext uri="{FF2B5EF4-FFF2-40B4-BE49-F238E27FC236}">
                <a16:creationId xmlns:a16="http://schemas.microsoft.com/office/drawing/2014/main" id="{71574A84-5A36-5726-FF25-7AAB02265AD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727810" y="1591733"/>
            <a:ext cx="1896904" cy="1089166"/>
          </a:xfrm>
          <a:prstGeom prst="rect">
            <a:avLst/>
          </a:prstGeom>
        </p:spPr>
      </p:pic>
      <p:sp>
        <p:nvSpPr>
          <p:cNvPr id="24" name="Text 3">
            <a:extLst>
              <a:ext uri="{FF2B5EF4-FFF2-40B4-BE49-F238E27FC236}">
                <a16:creationId xmlns:a16="http://schemas.microsoft.com/office/drawing/2014/main" id="{6759A949-B53C-A29F-8DDF-684BBF661AEC}"/>
              </a:ext>
            </a:extLst>
          </p:cNvPr>
          <p:cNvSpPr/>
          <p:nvPr/>
        </p:nvSpPr>
        <p:spPr>
          <a:xfrm>
            <a:off x="1727810" y="2967870"/>
            <a:ext cx="2068120" cy="1209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81"/>
              </a:lnSpc>
              <a:buNone/>
            </a:pPr>
            <a:r>
              <a:rPr lang="en-US" sz="1905" b="1" dirty="0">
                <a:solidFill>
                  <a:srgbClr val="FF0000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Creation de application</a:t>
            </a:r>
            <a:endParaRPr lang="en-US" sz="1905" dirty="0">
              <a:solidFill>
                <a:srgbClr val="FF0000"/>
              </a:solidFill>
            </a:endParaRPr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3FB54D2F-3FA6-C9AB-8916-955264AF96D1}"/>
              </a:ext>
            </a:extLst>
          </p:cNvPr>
          <p:cNvSpPr/>
          <p:nvPr/>
        </p:nvSpPr>
        <p:spPr>
          <a:xfrm>
            <a:off x="1789248" y="4291842"/>
            <a:ext cx="1945243" cy="3405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38"/>
              </a:lnSpc>
              <a:buNone/>
            </a:pPr>
            <a:r>
              <a:rPr lang="en-US" sz="1524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Créer</a:t>
            </a:r>
            <a:r>
              <a:rPr lang="en-US" sz="152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524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une</a:t>
            </a:r>
            <a:r>
              <a:rPr lang="en-US" sz="152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application pour </a:t>
            </a:r>
            <a:r>
              <a:rPr lang="en-US" sz="1524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l’utiliser</a:t>
            </a:r>
            <a:endParaRPr lang="en-US" sz="152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587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2810" y="-75130"/>
            <a:ext cx="10473984" cy="1497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446"/>
              </a:lnSpc>
            </a:pPr>
            <a:r>
              <a:rPr lang="fr-FR" sz="3557" b="1" dirty="0">
                <a:solidFill>
                  <a:srgbClr val="FFFFFF"/>
                </a:solidFill>
                <a:latin typeface="Nunito" pitchFamily="34" charset="0"/>
              </a:rPr>
              <a:t>Réalisation d’un Serveur HTTP Python</a:t>
            </a:r>
          </a:p>
          <a:p>
            <a:pPr algn="ctr">
              <a:lnSpc>
                <a:spcPts val="4446"/>
              </a:lnSpc>
            </a:pPr>
            <a:r>
              <a:rPr lang="fr-FR" sz="3557" b="1" dirty="0">
                <a:solidFill>
                  <a:srgbClr val="FFFFFF"/>
                </a:solidFill>
                <a:latin typeface="Nunito" pitchFamily="34" charset="0"/>
              </a:rPr>
              <a:t> dans un Conteneur Docker</a:t>
            </a:r>
          </a:p>
          <a:p>
            <a:pPr>
              <a:lnSpc>
                <a:spcPts val="4446"/>
              </a:lnSpc>
            </a:pPr>
            <a:endParaRPr lang="en-US" sz="3557" b="1" dirty="0">
              <a:solidFill>
                <a:srgbClr val="FFFFFF"/>
              </a:solidFill>
              <a:latin typeface="Nunito" pitchFamily="34" charset="0"/>
            </a:endParaRPr>
          </a:p>
          <a:p>
            <a:pPr marL="0" indent="0">
              <a:lnSpc>
                <a:spcPts val="4446"/>
              </a:lnSpc>
              <a:buNone/>
            </a:pPr>
            <a:endParaRPr lang="en-US" sz="3557" dirty="0"/>
          </a:p>
        </p:txBody>
      </p:sp>
      <p:sp>
        <p:nvSpPr>
          <p:cNvPr id="6" name="Shape 2"/>
          <p:cNvSpPr/>
          <p:nvPr/>
        </p:nvSpPr>
        <p:spPr>
          <a:xfrm>
            <a:off x="6965222" y="1178145"/>
            <a:ext cx="45719" cy="6227366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7" name="Shape 3"/>
          <p:cNvSpPr/>
          <p:nvPr/>
        </p:nvSpPr>
        <p:spPr>
          <a:xfrm>
            <a:off x="7179654" y="1511222"/>
            <a:ext cx="632460" cy="22503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8" name="Shape 4"/>
          <p:cNvSpPr/>
          <p:nvPr/>
        </p:nvSpPr>
        <p:spPr>
          <a:xfrm>
            <a:off x="6773174" y="1319353"/>
            <a:ext cx="406479" cy="406479"/>
          </a:xfrm>
          <a:prstGeom prst="roundRect">
            <a:avLst>
              <a:gd name="adj" fmla="val 80021"/>
            </a:avLst>
          </a:prstGeom>
          <a:solidFill>
            <a:srgbClr val="00002E"/>
          </a:solidFill>
          <a:ln w="22503">
            <a:solidFill>
              <a:srgbClr val="F2B42D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896404" y="1353167"/>
            <a:ext cx="160020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134" dirty="0"/>
          </a:p>
        </p:txBody>
      </p:sp>
      <p:sp>
        <p:nvSpPr>
          <p:cNvPr id="10" name="Text 6"/>
          <p:cNvSpPr/>
          <p:nvPr/>
        </p:nvSpPr>
        <p:spPr>
          <a:xfrm>
            <a:off x="7970229" y="1358762"/>
            <a:ext cx="3045500" cy="647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fr-FR" sz="1779" b="1" dirty="0">
                <a:solidFill>
                  <a:srgbClr val="F2B42D"/>
                </a:solidFill>
                <a:latin typeface="Nunito" pitchFamily="34" charset="0"/>
              </a:rPr>
              <a:t>Création d’un nouveau dossier pour l’application </a:t>
            </a:r>
            <a:endParaRPr lang="en-US" sz="1779" b="1" dirty="0">
              <a:solidFill>
                <a:srgbClr val="F2B42D"/>
              </a:solidFill>
              <a:latin typeface="Nunito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970229" y="2031704"/>
            <a:ext cx="3045500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La commande 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mkdir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my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-python-http-app</a:t>
            </a:r>
          </a:p>
        </p:txBody>
      </p:sp>
      <p:sp>
        <p:nvSpPr>
          <p:cNvPr id="12" name="Shape 8"/>
          <p:cNvSpPr/>
          <p:nvPr/>
        </p:nvSpPr>
        <p:spPr>
          <a:xfrm>
            <a:off x="6140714" y="2414550"/>
            <a:ext cx="632460" cy="22503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3" name="Shape 9"/>
          <p:cNvSpPr/>
          <p:nvPr/>
        </p:nvSpPr>
        <p:spPr>
          <a:xfrm>
            <a:off x="6773174" y="2222680"/>
            <a:ext cx="406479" cy="406479"/>
          </a:xfrm>
          <a:prstGeom prst="roundRect">
            <a:avLst>
              <a:gd name="adj" fmla="val 80021"/>
            </a:avLst>
          </a:prstGeom>
          <a:solidFill>
            <a:srgbClr val="00002E"/>
          </a:solidFill>
          <a:ln w="22503">
            <a:solidFill>
              <a:srgbClr val="D7425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896404" y="2256494"/>
            <a:ext cx="160020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134" dirty="0"/>
          </a:p>
        </p:txBody>
      </p:sp>
      <p:sp>
        <p:nvSpPr>
          <p:cNvPr id="15" name="Text 11"/>
          <p:cNvSpPr/>
          <p:nvPr/>
        </p:nvSpPr>
        <p:spPr>
          <a:xfrm>
            <a:off x="2268993" y="1840089"/>
            <a:ext cx="3713608" cy="986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223"/>
              </a:lnSpc>
            </a:pPr>
            <a:r>
              <a:rPr lang="fr-FR" sz="1779" b="1" dirty="0">
                <a:solidFill>
                  <a:srgbClr val="D7425E"/>
                </a:solidFill>
                <a:latin typeface="Nunito" pitchFamily="34" charset="0"/>
              </a:rPr>
              <a:t>Je crée tout d’abord un fichier avec le nom : « app.py»</a:t>
            </a:r>
          </a:p>
          <a:p>
            <a:pPr marL="0" indent="0" algn="ctr">
              <a:lnSpc>
                <a:spcPts val="2223"/>
              </a:lnSpc>
              <a:buNone/>
            </a:pPr>
            <a:endParaRPr lang="en-US" sz="1779" b="1" dirty="0">
              <a:solidFill>
                <a:srgbClr val="D7425E"/>
              </a:solidFill>
              <a:latin typeface="Nunito" pitchFamily="3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2587260" y="2415740"/>
            <a:ext cx="3045381" cy="1535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277"/>
              </a:lnSpc>
            </a:pP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J’accède à ce dossier via la commande : cd </a:t>
            </a: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my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-python-http-app</a:t>
            </a:r>
          </a:p>
          <a:p>
            <a:pPr algn="just">
              <a:lnSpc>
                <a:spcPts val="2277"/>
              </a:lnSpc>
            </a:pP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Et je crée le fichier avec la commande : </a:t>
            </a: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touch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 app.py</a:t>
            </a:r>
          </a:p>
          <a:p>
            <a:pPr algn="just">
              <a:lnSpc>
                <a:spcPts val="2277"/>
              </a:lnSpc>
            </a:pPr>
            <a:endParaRPr lang="fr-FR" sz="1423" dirty="0">
              <a:solidFill>
                <a:srgbClr val="FFFFFF"/>
              </a:solidFill>
              <a:latin typeface="PT Sans" pitchFamily="34" charset="0"/>
            </a:endParaRPr>
          </a:p>
        </p:txBody>
      </p:sp>
      <p:sp>
        <p:nvSpPr>
          <p:cNvPr id="17" name="Shape 13"/>
          <p:cNvSpPr/>
          <p:nvPr/>
        </p:nvSpPr>
        <p:spPr>
          <a:xfrm>
            <a:off x="7179654" y="3600055"/>
            <a:ext cx="632460" cy="22503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8" name="Shape 14"/>
          <p:cNvSpPr/>
          <p:nvPr/>
        </p:nvSpPr>
        <p:spPr>
          <a:xfrm>
            <a:off x="6773174" y="3408186"/>
            <a:ext cx="406479" cy="406479"/>
          </a:xfrm>
          <a:prstGeom prst="roundRect">
            <a:avLst>
              <a:gd name="adj" fmla="val 80021"/>
            </a:avLst>
          </a:prstGeom>
          <a:solidFill>
            <a:srgbClr val="00002E"/>
          </a:solidFill>
          <a:ln w="22503">
            <a:solidFill>
              <a:srgbClr val="DD785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6896404" y="3441999"/>
            <a:ext cx="160020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134" dirty="0"/>
          </a:p>
        </p:txBody>
      </p:sp>
      <p:sp>
        <p:nvSpPr>
          <p:cNvPr id="20" name="Text 16"/>
          <p:cNvSpPr/>
          <p:nvPr/>
        </p:nvSpPr>
        <p:spPr>
          <a:xfrm>
            <a:off x="7970229" y="3447595"/>
            <a:ext cx="2560320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779" b="1" dirty="0" err="1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J’accede</a:t>
            </a:r>
            <a:r>
              <a:rPr lang="en-US" sz="1779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au </a:t>
            </a:r>
            <a:r>
              <a:rPr lang="en-US" sz="1779" b="1" dirty="0" err="1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fichier</a:t>
            </a:r>
            <a:r>
              <a:rPr lang="en-US" sz="1779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et je </a:t>
            </a:r>
            <a:r>
              <a:rPr lang="en-US" sz="1779" b="1" dirty="0" err="1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l’édite</a:t>
            </a:r>
            <a:endParaRPr lang="en-US" sz="1779" dirty="0"/>
          </a:p>
        </p:txBody>
      </p:sp>
      <p:sp>
        <p:nvSpPr>
          <p:cNvPr id="21" name="Text 17"/>
          <p:cNvSpPr/>
          <p:nvPr/>
        </p:nvSpPr>
        <p:spPr>
          <a:xfrm>
            <a:off x="7970229" y="3838239"/>
            <a:ext cx="3045500" cy="1156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7"/>
              </a:lnSpc>
            </a:pPr>
            <a:r>
              <a:rPr lang="en-US" sz="1423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 </a:t>
            </a:r>
            <a:r>
              <a:rPr lang="en-US" sz="1423" dirty="0" err="1">
                <a:solidFill>
                  <a:srgbClr val="FFFFFF"/>
                </a:solidFill>
                <a:latin typeface="PT Sans" pitchFamily="34" charset="0"/>
              </a:rPr>
              <a:t>commandes</a:t>
            </a:r>
            <a:r>
              <a:rPr lang="en-US" sz="1423" dirty="0">
                <a:solidFill>
                  <a:srgbClr val="FFFFFF"/>
                </a:solidFill>
                <a:latin typeface="PT Sans" pitchFamily="34" charset="0"/>
              </a:rPr>
              <a:t> :  </a:t>
            </a: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gedit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 app.py</a:t>
            </a:r>
          </a:p>
          <a:p>
            <a:pPr>
              <a:lnSpc>
                <a:spcPts val="2277"/>
              </a:lnSpc>
            </a:pP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Je colle le code et j’enregistre</a:t>
            </a:r>
          </a:p>
          <a:p>
            <a:pPr marL="0" indent="0" algn="l">
              <a:lnSpc>
                <a:spcPts val="2277"/>
              </a:lnSpc>
              <a:buNone/>
            </a:pPr>
            <a:endParaRPr lang="en-US" sz="1423" dirty="0"/>
          </a:p>
        </p:txBody>
      </p:sp>
      <p:sp>
        <p:nvSpPr>
          <p:cNvPr id="23" name="Shape 13">
            <a:extLst>
              <a:ext uri="{FF2B5EF4-FFF2-40B4-BE49-F238E27FC236}">
                <a16:creationId xmlns:a16="http://schemas.microsoft.com/office/drawing/2014/main" id="{DDB74120-F132-58DB-14AB-3C734AF04E75}"/>
              </a:ext>
            </a:extLst>
          </p:cNvPr>
          <p:cNvSpPr/>
          <p:nvPr/>
        </p:nvSpPr>
        <p:spPr>
          <a:xfrm>
            <a:off x="7185297" y="6473080"/>
            <a:ext cx="632460" cy="22503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24" name="Shape 14">
            <a:extLst>
              <a:ext uri="{FF2B5EF4-FFF2-40B4-BE49-F238E27FC236}">
                <a16:creationId xmlns:a16="http://schemas.microsoft.com/office/drawing/2014/main" id="{15B01BF9-2C78-1D11-E1CF-13784AAC3C64}"/>
              </a:ext>
            </a:extLst>
          </p:cNvPr>
          <p:cNvSpPr/>
          <p:nvPr/>
        </p:nvSpPr>
        <p:spPr>
          <a:xfrm>
            <a:off x="6778817" y="6281211"/>
            <a:ext cx="406479" cy="406479"/>
          </a:xfrm>
          <a:prstGeom prst="roundRect">
            <a:avLst>
              <a:gd name="adj" fmla="val 80021"/>
            </a:avLst>
          </a:prstGeom>
          <a:solidFill>
            <a:srgbClr val="00002E"/>
          </a:solidFill>
          <a:ln w="22503">
            <a:solidFill>
              <a:srgbClr val="DD785E"/>
            </a:solidFill>
            <a:prstDash val="solid"/>
          </a:ln>
        </p:spPr>
      </p:sp>
      <p:sp>
        <p:nvSpPr>
          <p:cNvPr id="25" name="Text 15">
            <a:extLst>
              <a:ext uri="{FF2B5EF4-FFF2-40B4-BE49-F238E27FC236}">
                <a16:creationId xmlns:a16="http://schemas.microsoft.com/office/drawing/2014/main" id="{3C743FD8-5453-473F-C2B6-63D60A79DF7C}"/>
              </a:ext>
            </a:extLst>
          </p:cNvPr>
          <p:cNvSpPr/>
          <p:nvPr/>
        </p:nvSpPr>
        <p:spPr>
          <a:xfrm>
            <a:off x="6902047" y="6315024"/>
            <a:ext cx="160020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</a:t>
            </a:r>
            <a:endParaRPr lang="en-US" sz="2134" dirty="0"/>
          </a:p>
        </p:txBody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72235332-F54C-94DC-71C9-773F48422508}"/>
              </a:ext>
            </a:extLst>
          </p:cNvPr>
          <p:cNvSpPr/>
          <p:nvPr/>
        </p:nvSpPr>
        <p:spPr>
          <a:xfrm>
            <a:off x="7975872" y="6320620"/>
            <a:ext cx="2560320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23"/>
              </a:lnSpc>
            </a:pPr>
            <a:r>
              <a:rPr lang="fr-FR" sz="1779" b="1" dirty="0">
                <a:solidFill>
                  <a:srgbClr val="DD785E"/>
                </a:solidFill>
                <a:latin typeface="Nunito" pitchFamily="34" charset="0"/>
              </a:rPr>
              <a:t>Configuration et Exécution du Conteneur Docker</a:t>
            </a:r>
          </a:p>
          <a:p>
            <a:pPr marL="0" indent="0" algn="l">
              <a:lnSpc>
                <a:spcPts val="2223"/>
              </a:lnSpc>
              <a:buNone/>
            </a:pPr>
            <a:endParaRPr lang="en-US" sz="1779" dirty="0"/>
          </a:p>
        </p:txBody>
      </p:sp>
      <p:sp>
        <p:nvSpPr>
          <p:cNvPr id="27" name="Text 17">
            <a:extLst>
              <a:ext uri="{FF2B5EF4-FFF2-40B4-BE49-F238E27FC236}">
                <a16:creationId xmlns:a16="http://schemas.microsoft.com/office/drawing/2014/main" id="{4630C50B-440E-2333-4202-224858A664BF}"/>
              </a:ext>
            </a:extLst>
          </p:cNvPr>
          <p:cNvSpPr/>
          <p:nvPr/>
        </p:nvSpPr>
        <p:spPr>
          <a:xfrm>
            <a:off x="7315201" y="6711264"/>
            <a:ext cx="7100710" cy="11563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7"/>
              </a:lnSpc>
            </a:pPr>
            <a:r>
              <a:rPr lang="en-US" sz="1423" dirty="0">
                <a:solidFill>
                  <a:srgbClr val="FFFFFF"/>
                </a:solidFill>
                <a:latin typeface="PT Sans" pitchFamily="34" charset="0"/>
              </a:rPr>
              <a:t>La 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Construction de l'image Docker : </a:t>
            </a:r>
            <a:r>
              <a:rPr lang="en-US" sz="1423" dirty="0" err="1">
                <a:solidFill>
                  <a:srgbClr val="FFFFFF"/>
                </a:solidFill>
                <a:latin typeface="PT Sans" pitchFamily="34" charset="0"/>
              </a:rPr>
              <a:t>sudo</a:t>
            </a:r>
            <a:r>
              <a:rPr lang="en-US" sz="1423" dirty="0">
                <a:solidFill>
                  <a:srgbClr val="FFFFFF"/>
                </a:solidFill>
                <a:latin typeface="PT Sans" pitchFamily="34" charset="0"/>
              </a:rPr>
              <a:t> docker build -t my-python-http-app:1.0 .</a:t>
            </a:r>
            <a:endParaRPr lang="fr-FR" sz="1423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277"/>
              </a:lnSpc>
            </a:pP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 Exécution du conteneur Docker : </a:t>
            </a:r>
            <a:r>
              <a:rPr lang="en-US" sz="1423" dirty="0" err="1">
                <a:solidFill>
                  <a:srgbClr val="FFFFFF"/>
                </a:solidFill>
                <a:latin typeface="PT Sans" pitchFamily="34" charset="0"/>
              </a:rPr>
              <a:t>sudo</a:t>
            </a:r>
            <a:r>
              <a:rPr lang="en-US" sz="1423" dirty="0">
                <a:solidFill>
                  <a:srgbClr val="FFFFFF"/>
                </a:solidFill>
                <a:latin typeface="PT Sans" pitchFamily="34" charset="0"/>
              </a:rPr>
              <a:t> docker run -p 3000:3000 my-python-http-app:1.0</a:t>
            </a:r>
            <a:endParaRPr lang="fr-FR" sz="1423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277"/>
              </a:lnSpc>
            </a:pP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Test de l'Application dans le Navigateur : « 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 » dans le navigateur.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22DD9FC0-CE65-C7E4-48C2-56BC27B2FDFC}"/>
              </a:ext>
            </a:extLst>
          </p:cNvPr>
          <p:cNvSpPr/>
          <p:nvPr/>
        </p:nvSpPr>
        <p:spPr>
          <a:xfrm>
            <a:off x="6146357" y="4971483"/>
            <a:ext cx="632460" cy="22503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29" name="Shape 9">
            <a:extLst>
              <a:ext uri="{FF2B5EF4-FFF2-40B4-BE49-F238E27FC236}">
                <a16:creationId xmlns:a16="http://schemas.microsoft.com/office/drawing/2014/main" id="{966F4C1B-3296-F717-4001-5F10146B3FBC}"/>
              </a:ext>
            </a:extLst>
          </p:cNvPr>
          <p:cNvSpPr/>
          <p:nvPr/>
        </p:nvSpPr>
        <p:spPr>
          <a:xfrm>
            <a:off x="6778817" y="4779613"/>
            <a:ext cx="406479" cy="406479"/>
          </a:xfrm>
          <a:prstGeom prst="roundRect">
            <a:avLst>
              <a:gd name="adj" fmla="val 80021"/>
            </a:avLst>
          </a:prstGeom>
          <a:solidFill>
            <a:srgbClr val="00002E"/>
          </a:solidFill>
          <a:ln w="22503">
            <a:solidFill>
              <a:srgbClr val="D7425E"/>
            </a:solidFill>
            <a:prstDash val="solid"/>
          </a:ln>
        </p:spPr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D330B3FE-121A-F9B6-6FD0-A49E2A32D9AB}"/>
              </a:ext>
            </a:extLst>
          </p:cNvPr>
          <p:cNvSpPr/>
          <p:nvPr/>
        </p:nvSpPr>
        <p:spPr>
          <a:xfrm>
            <a:off x="6902047" y="4813427"/>
            <a:ext cx="160020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134" dirty="0"/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AD058748-0841-ED0C-806D-9EEBEF51FAC9}"/>
              </a:ext>
            </a:extLst>
          </p:cNvPr>
          <p:cNvSpPr/>
          <p:nvPr/>
        </p:nvSpPr>
        <p:spPr>
          <a:xfrm>
            <a:off x="2568150" y="4758271"/>
            <a:ext cx="3713608" cy="986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 algn="ctr" rtl="0">
              <a:lnSpc>
                <a:spcPct val="107000"/>
              </a:lnSpc>
              <a:spcAft>
                <a:spcPts val="800"/>
              </a:spcAft>
            </a:pPr>
            <a:r>
              <a:rPr lang="fr-FR" sz="1779" b="1" dirty="0">
                <a:solidFill>
                  <a:srgbClr val="D7425E"/>
                </a:solidFill>
                <a:latin typeface="Nunito" pitchFamily="34" charset="0"/>
              </a:rPr>
              <a:t>Créez et éditer </a:t>
            </a:r>
            <a:r>
              <a:rPr lang="fr-FR" sz="1779" b="1" dirty="0" err="1">
                <a:solidFill>
                  <a:srgbClr val="D7425E"/>
                </a:solidFill>
                <a:latin typeface="Nunito" pitchFamily="34" charset="0"/>
              </a:rPr>
              <a:t>lefichier</a:t>
            </a:r>
            <a:r>
              <a:rPr lang="fr-FR" sz="1779" b="1" dirty="0">
                <a:solidFill>
                  <a:srgbClr val="D7425E"/>
                </a:solidFill>
                <a:latin typeface="Nunito" pitchFamily="34" charset="0"/>
              </a:rPr>
              <a:t> </a:t>
            </a:r>
            <a:r>
              <a:rPr lang="fr-FR" sz="1779" b="1" dirty="0" err="1">
                <a:solidFill>
                  <a:srgbClr val="D7425E"/>
                </a:solidFill>
                <a:latin typeface="Nunito" pitchFamily="34" charset="0"/>
              </a:rPr>
              <a:t>Dockerfile</a:t>
            </a:r>
            <a:endParaRPr lang="en-US" sz="1779" b="1" dirty="0">
              <a:solidFill>
                <a:srgbClr val="D7425E"/>
              </a:solidFill>
              <a:latin typeface="Nunito" pitchFamily="34" charset="0"/>
            </a:endParaRPr>
          </a:p>
        </p:txBody>
      </p:sp>
      <p:sp>
        <p:nvSpPr>
          <p:cNvPr id="32" name="Text 12">
            <a:extLst>
              <a:ext uri="{FF2B5EF4-FFF2-40B4-BE49-F238E27FC236}">
                <a16:creationId xmlns:a16="http://schemas.microsoft.com/office/drawing/2014/main" id="{7ED25AA3-CB7E-9A02-934F-C21F86D188DC}"/>
              </a:ext>
            </a:extLst>
          </p:cNvPr>
          <p:cNvSpPr/>
          <p:nvPr/>
        </p:nvSpPr>
        <p:spPr>
          <a:xfrm>
            <a:off x="2886417" y="5559698"/>
            <a:ext cx="3045381" cy="8909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touch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Dockerfile</a:t>
            </a:r>
            <a:endParaRPr lang="fr-FR" sz="1423" dirty="0">
              <a:solidFill>
                <a:srgbClr val="FFFFFF"/>
              </a:solidFill>
              <a:latin typeface="PT Sans" pitchFamily="34" charset="0"/>
            </a:endParaRPr>
          </a:p>
          <a:p>
            <a:pPr algn="ctr">
              <a:lnSpc>
                <a:spcPts val="2277"/>
              </a:lnSpc>
            </a:pP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gedit</a:t>
            </a:r>
            <a:r>
              <a:rPr lang="fr-FR" sz="1423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fr-FR" sz="1423" dirty="0" err="1">
                <a:solidFill>
                  <a:srgbClr val="FFFFFF"/>
                </a:solidFill>
                <a:latin typeface="PT Sans" pitchFamily="34" charset="0"/>
              </a:rPr>
              <a:t>Dockerfile</a:t>
            </a:r>
            <a:endParaRPr lang="fr-FR" sz="1423" dirty="0">
              <a:solidFill>
                <a:srgbClr val="FFFFFF"/>
              </a:solidFill>
              <a:latin typeface="PT Sans" pitchFamily="34" charset="0"/>
            </a:endParaRPr>
          </a:p>
          <a:p>
            <a:pPr algn="just">
              <a:lnSpc>
                <a:spcPts val="2277"/>
              </a:lnSpc>
            </a:pPr>
            <a:endParaRPr lang="fr-FR" sz="1423" dirty="0">
              <a:solidFill>
                <a:srgbClr val="FFFFFF"/>
              </a:solidFill>
              <a:latin typeface="PT Sans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304E25-E995-7498-34B5-45965F973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152" y="339935"/>
            <a:ext cx="10697974" cy="1782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6CFE07-F4E7-AB35-8395-01061201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152" y="2246489"/>
            <a:ext cx="10697974" cy="19981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36E1F7-5A1F-827D-389B-0956B1FBD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3152" y="4489799"/>
            <a:ext cx="10697974" cy="146313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A30C05-5B7B-2E3A-34C1-70450C5A45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152" y="6295653"/>
            <a:ext cx="10697974" cy="14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CDE9894-507B-D5D2-48F7-D092B1CD3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997" y="462845"/>
            <a:ext cx="9915357" cy="4435969"/>
          </a:xfrm>
          <a:prstGeom prst="rect">
            <a:avLst/>
          </a:prstGeom>
        </p:spPr>
      </p:pic>
      <p:sp>
        <p:nvSpPr>
          <p:cNvPr id="6" name="Text 12">
            <a:extLst>
              <a:ext uri="{FF2B5EF4-FFF2-40B4-BE49-F238E27FC236}">
                <a16:creationId xmlns:a16="http://schemas.microsoft.com/office/drawing/2014/main" id="{767BB6BB-3D95-B216-E902-86849D5BA6F2}"/>
              </a:ext>
            </a:extLst>
          </p:cNvPr>
          <p:cNvSpPr/>
          <p:nvPr/>
        </p:nvSpPr>
        <p:spPr>
          <a:xfrm>
            <a:off x="3252649" y="567286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Le Script de l’application</a:t>
            </a:r>
          </a:p>
          <a:p>
            <a:pPr algn="ctr">
              <a:lnSpc>
                <a:spcPts val="2799"/>
              </a:lnSpc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62911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767BB6BB-3D95-B216-E902-86849D5BA6F2}"/>
              </a:ext>
            </a:extLst>
          </p:cNvPr>
          <p:cNvSpPr/>
          <p:nvPr/>
        </p:nvSpPr>
        <p:spPr>
          <a:xfrm>
            <a:off x="5159022" y="7208154"/>
            <a:ext cx="40561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Créez un fichier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Dockerfile</a:t>
            </a: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75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48E433-9106-6534-6DD4-4347F4CD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67" y="4086602"/>
            <a:ext cx="5073333" cy="14336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2BBE12-01A7-741E-3D9C-69AD1D325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34" y="505595"/>
            <a:ext cx="5073333" cy="14248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4A41C9-B835-1FC2-41B1-564860B1D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667" y="505595"/>
            <a:ext cx="8983380" cy="50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4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587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5388" y="150650"/>
            <a:ext cx="10473984" cy="8201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446"/>
              </a:lnSpc>
            </a:pPr>
            <a:r>
              <a:rPr lang="fr-FR" sz="3557" b="1" dirty="0">
                <a:solidFill>
                  <a:srgbClr val="FFFFFF"/>
                </a:solidFill>
                <a:latin typeface="Nunito" pitchFamily="34" charset="0"/>
              </a:rPr>
              <a:t>Configuration et Exécution du Conteneur Docker</a:t>
            </a:r>
            <a:endParaRPr lang="en-US" sz="3557" b="1" dirty="0">
              <a:solidFill>
                <a:srgbClr val="FFFFFF"/>
              </a:solidFill>
              <a:latin typeface="Nunito" pitchFamily="34" charset="0"/>
            </a:endParaRPr>
          </a:p>
          <a:p>
            <a:pPr marL="0" indent="0">
              <a:lnSpc>
                <a:spcPts val="4446"/>
              </a:lnSpc>
              <a:buNone/>
            </a:pPr>
            <a:endParaRPr lang="en-US" sz="3557" dirty="0"/>
          </a:p>
        </p:txBody>
      </p:sp>
      <p:sp>
        <p:nvSpPr>
          <p:cNvPr id="6" name="Shape 2"/>
          <p:cNvSpPr/>
          <p:nvPr/>
        </p:nvSpPr>
        <p:spPr>
          <a:xfrm>
            <a:off x="6965222" y="1178145"/>
            <a:ext cx="45719" cy="6227366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86091598-5095-2384-C605-0201A592F4D7}"/>
              </a:ext>
            </a:extLst>
          </p:cNvPr>
          <p:cNvSpPr/>
          <p:nvPr/>
        </p:nvSpPr>
        <p:spPr>
          <a:xfrm>
            <a:off x="747150" y="159194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33" name="Text 5">
            <a:extLst>
              <a:ext uri="{FF2B5EF4-FFF2-40B4-BE49-F238E27FC236}">
                <a16:creationId xmlns:a16="http://schemas.microsoft.com/office/drawing/2014/main" id="{B37DBA8D-3D5E-1268-4723-AA749709075F}"/>
              </a:ext>
            </a:extLst>
          </p:cNvPr>
          <p:cNvSpPr/>
          <p:nvPr/>
        </p:nvSpPr>
        <p:spPr>
          <a:xfrm>
            <a:off x="898002" y="1599752"/>
            <a:ext cx="198120" cy="413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4DF75192-0585-E81D-F576-55B4DC08BA88}"/>
              </a:ext>
            </a:extLst>
          </p:cNvPr>
          <p:cNvSpPr/>
          <p:nvPr/>
        </p:nvSpPr>
        <p:spPr>
          <a:xfrm>
            <a:off x="2219179" y="1640524"/>
            <a:ext cx="4183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fr-FR" sz="2187" b="1" dirty="0">
                <a:solidFill>
                  <a:srgbClr val="F2B42D"/>
                </a:solidFill>
                <a:latin typeface="Nunito" pitchFamily="34" charset="0"/>
              </a:rPr>
              <a:t>Construction de l'image Docker </a:t>
            </a:r>
            <a:endParaRPr lang="en-US" sz="2187" b="1" dirty="0">
              <a:solidFill>
                <a:srgbClr val="F2B42D"/>
              </a:solidFill>
              <a:latin typeface="Nunito" pitchFamily="34" charset="0"/>
            </a:endParaRPr>
          </a:p>
        </p:txBody>
      </p:sp>
      <p:sp>
        <p:nvSpPr>
          <p:cNvPr id="35" name="Shape 4">
            <a:extLst>
              <a:ext uri="{FF2B5EF4-FFF2-40B4-BE49-F238E27FC236}">
                <a16:creationId xmlns:a16="http://schemas.microsoft.com/office/drawing/2014/main" id="{FD092035-15E3-EAF0-F182-532FD7B9EA9C}"/>
              </a:ext>
            </a:extLst>
          </p:cNvPr>
          <p:cNvSpPr/>
          <p:nvPr/>
        </p:nvSpPr>
        <p:spPr>
          <a:xfrm>
            <a:off x="7712372" y="159194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36" name="Text 5">
            <a:extLst>
              <a:ext uri="{FF2B5EF4-FFF2-40B4-BE49-F238E27FC236}">
                <a16:creationId xmlns:a16="http://schemas.microsoft.com/office/drawing/2014/main" id="{B65E911F-E29B-187F-E4E6-1A529DA667CF}"/>
              </a:ext>
            </a:extLst>
          </p:cNvPr>
          <p:cNvSpPr/>
          <p:nvPr/>
        </p:nvSpPr>
        <p:spPr>
          <a:xfrm>
            <a:off x="7863224" y="1599752"/>
            <a:ext cx="198120" cy="413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37" name="Text 6">
            <a:extLst>
              <a:ext uri="{FF2B5EF4-FFF2-40B4-BE49-F238E27FC236}">
                <a16:creationId xmlns:a16="http://schemas.microsoft.com/office/drawing/2014/main" id="{A7788797-CC24-D61E-1E53-F37B1E18FFE4}"/>
              </a:ext>
            </a:extLst>
          </p:cNvPr>
          <p:cNvSpPr/>
          <p:nvPr/>
        </p:nvSpPr>
        <p:spPr>
          <a:xfrm>
            <a:off x="9184401" y="1640524"/>
            <a:ext cx="4183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fr-FR" sz="2187" b="1" dirty="0">
                <a:solidFill>
                  <a:srgbClr val="F2B42D"/>
                </a:solidFill>
                <a:latin typeface="Nunito" pitchFamily="34" charset="0"/>
              </a:rPr>
              <a:t>Exécution du conteneur Docker</a:t>
            </a:r>
            <a:endParaRPr lang="en-US" sz="2187" dirty="0"/>
          </a:p>
        </p:txBody>
      </p:sp>
      <p:sp>
        <p:nvSpPr>
          <p:cNvPr id="38" name="Text 12">
            <a:extLst>
              <a:ext uri="{FF2B5EF4-FFF2-40B4-BE49-F238E27FC236}">
                <a16:creationId xmlns:a16="http://schemas.microsoft.com/office/drawing/2014/main" id="{33041027-35EF-144B-540E-184652745391}"/>
              </a:ext>
            </a:extLst>
          </p:cNvPr>
          <p:cNvSpPr/>
          <p:nvPr/>
        </p:nvSpPr>
        <p:spPr>
          <a:xfrm>
            <a:off x="32344" y="2670016"/>
            <a:ext cx="6887157" cy="1203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Cette commande construit une image Docker avec le tag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"my-python-http-app:1.0".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sudo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docker build -t my-python-http-app:1.0 .</a:t>
            </a:r>
            <a:endParaRPr lang="fr-FR" sz="1750" dirty="0">
              <a:solidFill>
                <a:srgbClr val="FFFFFF"/>
              </a:solidFill>
              <a:latin typeface="PT Sans" pitchFamily="34" charset="0"/>
            </a:endParaRPr>
          </a:p>
          <a:p>
            <a:pPr algn="ctr">
              <a:lnSpc>
                <a:spcPts val="2799"/>
              </a:lnSpc>
            </a:pPr>
            <a:endParaRPr lang="en-US" sz="1750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C2349D44-FFEE-09B4-AE0D-D4CDCA12D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4" y="4356345"/>
            <a:ext cx="6932878" cy="3003303"/>
          </a:xfrm>
          <a:prstGeom prst="rect">
            <a:avLst/>
          </a:prstGeom>
        </p:spPr>
      </p:pic>
      <p:sp>
        <p:nvSpPr>
          <p:cNvPr id="41" name="Text 12">
            <a:extLst>
              <a:ext uri="{FF2B5EF4-FFF2-40B4-BE49-F238E27FC236}">
                <a16:creationId xmlns:a16="http://schemas.microsoft.com/office/drawing/2014/main" id="{5F9DC8AF-E4B6-5042-2D76-00AD75A676E7}"/>
              </a:ext>
            </a:extLst>
          </p:cNvPr>
          <p:cNvSpPr/>
          <p:nvPr/>
        </p:nvSpPr>
        <p:spPr>
          <a:xfrm>
            <a:off x="7603069" y="2686948"/>
            <a:ext cx="6002847" cy="12032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L’exécution se fait avec cette commande </a:t>
            </a:r>
          </a:p>
          <a:p>
            <a:pPr algn="ctr">
              <a:lnSpc>
                <a:spcPts val="2799"/>
              </a:lnSpc>
            </a:pPr>
            <a:r>
              <a:rPr lang="en-US" sz="1750" dirty="0" err="1">
                <a:solidFill>
                  <a:srgbClr val="FFFFFF"/>
                </a:solidFill>
                <a:latin typeface="PT Sans" pitchFamily="34" charset="0"/>
              </a:rPr>
              <a:t>sudo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</a:rPr>
              <a:t> docker run -p 3000:3000 my-python-http-app:1.0</a:t>
            </a:r>
            <a:endParaRPr lang="fr-FR" sz="1750" dirty="0">
              <a:solidFill>
                <a:srgbClr val="FFFFFF"/>
              </a:solidFill>
              <a:latin typeface="PT Sans" pitchFamily="34" charset="0"/>
            </a:endParaRPr>
          </a:p>
          <a:p>
            <a:pPr algn="ctr">
              <a:lnSpc>
                <a:spcPts val="2799"/>
              </a:lnSpc>
            </a:pPr>
            <a:endParaRPr lang="en-US" sz="1750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1D436002-58F1-5BCE-6E96-4FF2E77F8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856" y="4979566"/>
            <a:ext cx="7529544" cy="13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0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587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5388" y="150650"/>
            <a:ext cx="10473984" cy="8201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446"/>
              </a:lnSpc>
            </a:pPr>
            <a:r>
              <a:rPr lang="fr-FR" sz="3557" b="1" dirty="0">
                <a:solidFill>
                  <a:srgbClr val="FFFFFF"/>
                </a:solidFill>
                <a:latin typeface="Nunito" pitchFamily="34" charset="0"/>
              </a:rPr>
              <a:t>Configuration et Exécution du Conteneur Docker</a:t>
            </a:r>
            <a:endParaRPr lang="en-US" sz="3557" b="1" dirty="0">
              <a:solidFill>
                <a:srgbClr val="FFFFFF"/>
              </a:solidFill>
              <a:latin typeface="Nunito" pitchFamily="34" charset="0"/>
            </a:endParaRPr>
          </a:p>
          <a:p>
            <a:pPr marL="0" indent="0">
              <a:lnSpc>
                <a:spcPts val="4446"/>
              </a:lnSpc>
              <a:buNone/>
            </a:pPr>
            <a:endParaRPr lang="en-US" sz="3557" dirty="0"/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4DF75192-0585-E81D-F576-55B4DC08BA88}"/>
              </a:ext>
            </a:extLst>
          </p:cNvPr>
          <p:cNvSpPr/>
          <p:nvPr/>
        </p:nvSpPr>
        <p:spPr>
          <a:xfrm>
            <a:off x="3623736" y="1343375"/>
            <a:ext cx="7247465" cy="9079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fr-FR" sz="2800" b="1" dirty="0">
                <a:solidFill>
                  <a:srgbClr val="F2B42D"/>
                </a:solidFill>
                <a:latin typeface="Nunito" pitchFamily="34" charset="0"/>
              </a:rPr>
              <a:t>Test de l'Application dans le Navigateur</a:t>
            </a:r>
          </a:p>
          <a:p>
            <a:pPr marL="0" indent="0" algn="l">
              <a:lnSpc>
                <a:spcPts val="2734"/>
              </a:lnSpc>
              <a:buNone/>
            </a:pPr>
            <a:endParaRPr lang="en-US" sz="2800" b="1" dirty="0">
              <a:solidFill>
                <a:srgbClr val="F2B42D"/>
              </a:solidFill>
              <a:latin typeface="Nunito" pitchFamily="34" charset="0"/>
            </a:endParaRPr>
          </a:p>
        </p:txBody>
      </p:sp>
      <p:sp>
        <p:nvSpPr>
          <p:cNvPr id="7" name="Text 12">
            <a:extLst>
              <a:ext uri="{FF2B5EF4-FFF2-40B4-BE49-F238E27FC236}">
                <a16:creationId xmlns:a16="http://schemas.microsoft.com/office/drawing/2014/main" id="{F5815E19-DCB5-6EC5-F93C-EF02D36F1223}"/>
              </a:ext>
            </a:extLst>
          </p:cNvPr>
          <p:cNvSpPr/>
          <p:nvPr/>
        </p:nvSpPr>
        <p:spPr>
          <a:xfrm>
            <a:off x="3787424" y="2420866"/>
            <a:ext cx="6002847" cy="13496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Le conteneur Docker a démarré l’application Python, et le serveur HTTP est accessible à l’adresse : « 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 »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dans le navigateur.</a:t>
            </a:r>
          </a:p>
          <a:p>
            <a:pPr algn="ctr">
              <a:lnSpc>
                <a:spcPts val="2799"/>
              </a:lnSpc>
            </a:pPr>
            <a:endParaRPr lang="en-US" sz="175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20CACDE-7C14-3D7B-D452-1700C8FA56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3299"/>
          <a:stretch/>
        </p:blipFill>
        <p:spPr bwMode="auto">
          <a:xfrm>
            <a:off x="1430176" y="4114800"/>
            <a:ext cx="11770051" cy="2161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5953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5" name="Text 12">
            <a:extLst>
              <a:ext uri="{FF2B5EF4-FFF2-40B4-BE49-F238E27FC236}">
                <a16:creationId xmlns:a16="http://schemas.microsoft.com/office/drawing/2014/main" id="{EC4A762F-1E1B-C682-0807-6B66998A6A53}"/>
              </a:ext>
            </a:extLst>
          </p:cNvPr>
          <p:cNvSpPr/>
          <p:nvPr/>
        </p:nvSpPr>
        <p:spPr>
          <a:xfrm>
            <a:off x="1309511" y="2838555"/>
            <a:ext cx="12011377" cy="3167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3200" dirty="0">
                <a:solidFill>
                  <a:srgbClr val="FFFFFF"/>
                </a:solidFill>
                <a:latin typeface="PT Sans" pitchFamily="34" charset="0"/>
              </a:rPr>
              <a:t>Voilà, une application Python vient d’être crée, cette application permet de créer un serveur HTTP basique, cette application s’est exécutée à l'intérieur d'un conteneur Docker.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185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5972122" y="17891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474132" y="2898696"/>
            <a:ext cx="7349067" cy="3459837"/>
          </a:xfrm>
          <a:prstGeom prst="roundRect">
            <a:avLst>
              <a:gd name="adj" fmla="val 11560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66352" y="3145138"/>
            <a:ext cx="708751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En conclusion de ce mini-projet, j’ai  réussi à créer une application Python simple qui crée un serveur HTTP basique. En utilisant Docker, j’ai encapsulé cette application dans un conteneur, permettant ainsi une isolation et une portabilité optimales.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Ce mini-projet m’a servi de point de départ pour comprendre les concepts fondamentaux de Docker et comment les intégrer dans le cycle de développement des applications, contribuant ainsi à une gestion plus efficace des dépendances, de l'isolation, et du déploiement.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66378" y="2857184"/>
            <a:ext cx="4855726" cy="3459837"/>
          </a:xfrm>
          <a:prstGeom prst="roundRect">
            <a:avLst>
              <a:gd name="adj" fmla="val 11560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342E1DDB-7219-E6F4-9272-5B9A992BE271}"/>
              </a:ext>
            </a:extLst>
          </p:cNvPr>
          <p:cNvSpPr/>
          <p:nvPr/>
        </p:nvSpPr>
        <p:spPr>
          <a:xfrm>
            <a:off x="9630733" y="3689529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187" b="1" dirty="0" err="1">
                <a:solidFill>
                  <a:srgbClr val="F2B42D"/>
                </a:solidFill>
                <a:latin typeface="Nunito" pitchFamily="34" charset="0"/>
              </a:rPr>
              <a:t>Dockerisation</a:t>
            </a:r>
            <a:r>
              <a:rPr lang="en-US" sz="2187" b="1" dirty="0">
                <a:solidFill>
                  <a:srgbClr val="F2B42D"/>
                </a:solidFill>
                <a:latin typeface="Nunito" pitchFamily="34" charset="0"/>
              </a:rPr>
              <a:t> </a:t>
            </a:r>
            <a:r>
              <a:rPr lang="en-US" sz="2187" b="1" dirty="0" err="1">
                <a:solidFill>
                  <a:srgbClr val="F2B42D"/>
                </a:solidFill>
                <a:latin typeface="Nunito" pitchFamily="34" charset="0"/>
              </a:rPr>
              <a:t>est</a:t>
            </a:r>
            <a:r>
              <a:rPr lang="en-US" sz="2187" b="1" dirty="0">
                <a:solidFill>
                  <a:srgbClr val="F2B42D"/>
                </a:solidFill>
                <a:latin typeface="Nunito" pitchFamily="34" charset="0"/>
              </a:rPr>
              <a:t> la </a:t>
            </a:r>
            <a:r>
              <a:rPr lang="en-US" sz="2187" b="1" dirty="0" err="1">
                <a:solidFill>
                  <a:srgbClr val="F2B42D"/>
                </a:solidFill>
                <a:latin typeface="Nunito" pitchFamily="34" charset="0"/>
              </a:rPr>
              <a:t>meilleure</a:t>
            </a:r>
            <a:r>
              <a:rPr lang="en-US" sz="2187" b="1" dirty="0">
                <a:solidFill>
                  <a:srgbClr val="F2B42D"/>
                </a:solidFill>
                <a:latin typeface="Nunito" pitchFamily="34" charset="0"/>
              </a:rPr>
              <a:t> façon de deployer les applications avec </a:t>
            </a:r>
            <a:r>
              <a:rPr lang="en-US" sz="2187" b="1" dirty="0" err="1">
                <a:solidFill>
                  <a:srgbClr val="F2B42D"/>
                </a:solidFill>
                <a:latin typeface="Nunito" pitchFamily="34" charset="0"/>
              </a:rPr>
              <a:t>efficacité</a:t>
            </a:r>
            <a:r>
              <a:rPr lang="en-US" sz="2187" b="1" dirty="0">
                <a:solidFill>
                  <a:srgbClr val="F2B42D"/>
                </a:solidFill>
                <a:latin typeface="Nunito" pitchFamily="34" charset="0"/>
              </a:rPr>
              <a:t> et </a:t>
            </a:r>
            <a:r>
              <a:rPr lang="en-US" sz="2187" b="1" dirty="0" err="1">
                <a:solidFill>
                  <a:srgbClr val="F2B42D"/>
                </a:solidFill>
                <a:latin typeface="Nunito" pitchFamily="34" charset="0"/>
              </a:rPr>
              <a:t>fiabilité</a:t>
            </a:r>
            <a:r>
              <a:rPr lang="en-US" sz="2187" b="1" dirty="0">
                <a:solidFill>
                  <a:srgbClr val="F2B42D"/>
                </a:solidFill>
                <a:latin typeface="Nunito" pitchFamily="34" charset="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967978"/>
            <a:ext cx="5821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Qu'est-ce que Docker 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106692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134433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4293394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Plateforme technologique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120997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Docker est une plateforme technologique pour la création, le déploiement et l'exécution d'applications dans des conteneurs.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106692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2134433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42933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Conteneurisation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0602" y="4773811"/>
            <a:ext cx="308895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La conteneurisation permet de regrouper des applications et leurs dépendances dans des conteneurs portables et légers qui peuvent s'exécuter de manière fiable sur n'importe quel environnement.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92816" y="2106692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557" y="2134433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4293513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Avantages de la conteneurisation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121116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Les avantages de la conteneurisation incluent : la portabilité, l'efficacité et la sécurité.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1088" y="754627"/>
            <a:ext cx="65045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fr-FR" sz="4374" b="1" dirty="0">
                <a:solidFill>
                  <a:srgbClr val="FFFFFF"/>
                </a:solidFill>
                <a:latin typeface="Nunito" pitchFamily="34" charset="0"/>
              </a:rPr>
              <a:t>Aperçu global du projet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062910" y="1975556"/>
            <a:ext cx="10127222" cy="4639734"/>
          </a:xfrm>
          <a:prstGeom prst="roundRect">
            <a:avLst>
              <a:gd name="adj" fmla="val 33492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76267" y="3028667"/>
            <a:ext cx="38252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lvl="0" indent="-342900" algn="just" rtl="0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FR" sz="2187" b="1" dirty="0">
                <a:solidFill>
                  <a:srgbClr val="F2B42D"/>
                </a:solidFill>
                <a:latin typeface="Nunito" pitchFamily="34" charset="0"/>
              </a:rPr>
              <a:t>Installation d'une image ISO Ubuntu sur VMWare Workstation</a:t>
            </a:r>
          </a:p>
          <a:p>
            <a:pPr lvl="0" algn="just" rtl="0">
              <a:lnSpc>
                <a:spcPct val="107000"/>
              </a:lnSpc>
            </a:pPr>
            <a:endParaRPr lang="fr-FR" sz="2187" b="1" dirty="0">
              <a:solidFill>
                <a:srgbClr val="F2B42D"/>
              </a:solidFill>
              <a:latin typeface="Nunito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FR" sz="2187" b="1" dirty="0">
                <a:solidFill>
                  <a:srgbClr val="F2B42D"/>
                </a:solidFill>
                <a:latin typeface="Nunito" pitchFamily="34" charset="0"/>
              </a:rPr>
              <a:t>Installation d’un conteneur Docker</a:t>
            </a:r>
          </a:p>
          <a:p>
            <a:pPr lvl="0" algn="just">
              <a:lnSpc>
                <a:spcPct val="107000"/>
              </a:lnSpc>
            </a:pPr>
            <a:endParaRPr lang="fr-FR" sz="2187" b="1" dirty="0">
              <a:solidFill>
                <a:srgbClr val="F2B42D"/>
              </a:solidFill>
              <a:latin typeface="Nunito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"/>
            </a:pPr>
            <a:r>
              <a:rPr lang="fr-FR" sz="2187" b="1" dirty="0">
                <a:solidFill>
                  <a:srgbClr val="F2B42D"/>
                </a:solidFill>
                <a:latin typeface="Nunito" pitchFamily="34" charset="0"/>
              </a:rPr>
              <a:t>Création de l'Application Python et configuration du Conteneur Docker</a:t>
            </a:r>
          </a:p>
          <a:p>
            <a:pPr lvl="0" algn="just">
              <a:lnSpc>
                <a:spcPct val="107000"/>
              </a:lnSpc>
            </a:pPr>
            <a:endParaRPr lang="fr-FR" sz="2187" b="1" dirty="0">
              <a:solidFill>
                <a:srgbClr val="F2B42D"/>
              </a:solidFill>
              <a:latin typeface="Nunito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fr-FR" sz="2187" b="1" dirty="0">
                <a:solidFill>
                  <a:srgbClr val="F2B42D"/>
                </a:solidFill>
                <a:latin typeface="Nunito" pitchFamily="34" charset="0"/>
              </a:rPr>
              <a:t>Test de l'Application dans le Navigateur</a:t>
            </a:r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Installation de Docker sur Ubuntu 18.04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152644" y="2477929"/>
            <a:ext cx="27742" cy="4995624"/>
          </a:xfrm>
          <a:prstGeom prst="rect">
            <a:avLst/>
          </a:prstGeom>
          <a:solidFill>
            <a:srgbClr val="262654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887563"/>
            <a:ext cx="777597" cy="27742"/>
          </a:xfrm>
          <a:prstGeom prst="rect">
            <a:avLst/>
          </a:prstGeom>
          <a:solidFill>
            <a:srgbClr val="F2B42D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6515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67336" y="2659327"/>
            <a:ext cx="198120" cy="413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2388513" y="2700099"/>
            <a:ext cx="4183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Mise à jour des paquets système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2388513" y="310149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Avant l'installation de Docker, il est recommandé de mettre à jour les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paquets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système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: "sudo apt update" et "sudo apt upgrade".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416427" y="4101827"/>
            <a:ext cx="777597" cy="27742"/>
          </a:xfrm>
          <a:prstGeom prst="rect">
            <a:avLst/>
          </a:prstGeom>
          <a:solidFill>
            <a:srgbClr val="D7425E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86578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7336" y="386230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2388513" y="3914364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Installation de Docker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2332911" y="435573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Installer la dernière version de Docker Engine et de container avec la commande : $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sudo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apt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install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docker-ce</a:t>
            </a:r>
          </a:p>
          <a:p>
            <a:pPr>
              <a:lnSpc>
                <a:spcPts val="2799"/>
              </a:lnSpc>
            </a:pPr>
            <a:endParaRPr lang="fr-FR" sz="1750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1416427" y="6343384"/>
            <a:ext cx="777597" cy="27742"/>
          </a:xfrm>
          <a:prstGeom prst="rect">
            <a:avLst/>
          </a:prstGeom>
          <a:solidFill>
            <a:srgbClr val="DD785E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610734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67336" y="6103856"/>
            <a:ext cx="197020" cy="42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2388513" y="6155920"/>
            <a:ext cx="4853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Vérification de l'installation de Docker</a:t>
            </a:r>
            <a:endParaRPr lang="en-US" sz="2187" dirty="0"/>
          </a:p>
        </p:txBody>
      </p:sp>
      <p:sp>
        <p:nvSpPr>
          <p:cNvPr id="23" name="Text 12">
            <a:extLst>
              <a:ext uri="{FF2B5EF4-FFF2-40B4-BE49-F238E27FC236}">
                <a16:creationId xmlns:a16="http://schemas.microsoft.com/office/drawing/2014/main" id="{F8C0CB26-877B-9E04-1A79-DAA7833428E2}"/>
              </a:ext>
            </a:extLst>
          </p:cNvPr>
          <p:cNvSpPr/>
          <p:nvPr/>
        </p:nvSpPr>
        <p:spPr>
          <a:xfrm>
            <a:off x="2353825" y="519542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Une fois l’installation terminée, on vérifie l’état du service avec la commande :</a:t>
            </a:r>
          </a:p>
          <a:p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$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sudo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systemctl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status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docker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52AB4B5F-8D26-10B2-BB17-A44F4C8E4E30}"/>
              </a:ext>
            </a:extLst>
          </p:cNvPr>
          <p:cNvSpPr/>
          <p:nvPr/>
        </p:nvSpPr>
        <p:spPr>
          <a:xfrm>
            <a:off x="2405982" y="662317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Une fois que Docker est installé, il suffit d’utiliser l’image de test pour vérifier que tout fonctionne comme prévu avec la commande suivante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$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sudo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docker run hello-world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1864E29-51C9-E338-17CE-D8A3E652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033" y="1761067"/>
            <a:ext cx="11520333" cy="44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58034D-F1D0-4246-A122-1750A6076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833" y="891823"/>
            <a:ext cx="11482099" cy="63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1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FA67C-924D-4769-9EE7-676008EF0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" y="1610312"/>
            <a:ext cx="13503979" cy="40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0D3F6A-256A-80EA-0A8A-620685C26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823" y="549408"/>
            <a:ext cx="9110133" cy="6006832"/>
          </a:xfrm>
          <a:prstGeom prst="rect">
            <a:avLst/>
          </a:prstGeom>
        </p:spPr>
      </p:pic>
      <p:sp>
        <p:nvSpPr>
          <p:cNvPr id="6" name="Text 12">
            <a:extLst>
              <a:ext uri="{FF2B5EF4-FFF2-40B4-BE49-F238E27FC236}">
                <a16:creationId xmlns:a16="http://schemas.microsoft.com/office/drawing/2014/main" id="{46072797-0457-AB21-1F7A-2086A79CC802}"/>
              </a:ext>
            </a:extLst>
          </p:cNvPr>
          <p:cNvSpPr/>
          <p:nvPr/>
        </p:nvSpPr>
        <p:spPr>
          <a:xfrm>
            <a:off x="2609182" y="677247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799"/>
              </a:lnSpc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L’image “hello-world” s’est bien exécuté et cela montre que tout fonctionne correctement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19451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46072797-0457-AB21-1F7A-2086A79CC802}"/>
              </a:ext>
            </a:extLst>
          </p:cNvPr>
          <p:cNvSpPr/>
          <p:nvPr/>
        </p:nvSpPr>
        <p:spPr>
          <a:xfrm>
            <a:off x="3252649" y="4431088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Nous pouvons lister les images dans le système avec cette commande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$ </a:t>
            </a:r>
            <a:r>
              <a:rPr lang="fr-FR" sz="1750" dirty="0" err="1">
                <a:solidFill>
                  <a:srgbClr val="FFFFFF"/>
                </a:solidFill>
                <a:latin typeface="PT Sans" pitchFamily="34" charset="0"/>
              </a:rPr>
              <a:t>sudo</a:t>
            </a:r>
            <a:r>
              <a:rPr lang="fr-FR" sz="1750" dirty="0">
                <a:solidFill>
                  <a:srgbClr val="FFFFFF"/>
                </a:solidFill>
                <a:latin typeface="PT Sans" pitchFamily="34" charset="0"/>
              </a:rPr>
              <a:t> docker images</a:t>
            </a:r>
          </a:p>
          <a:p>
            <a:pPr algn="ctr">
              <a:lnSpc>
                <a:spcPts val="2799"/>
              </a:lnSpc>
            </a:pPr>
            <a:endParaRPr lang="en-US" sz="175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104999-7324-C845-80FE-68D08CFF1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788" y="2047531"/>
            <a:ext cx="12004496" cy="139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2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777</Words>
  <Application>Microsoft Office PowerPoint</Application>
  <PresentationFormat>Personnalisé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Berlin Sans FB Demi</vt:lpstr>
      <vt:lpstr>Calibri</vt:lpstr>
      <vt:lpstr>Nunito</vt:lpstr>
      <vt:lpstr>PT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samimajouli@outlook.fr</cp:lastModifiedBy>
  <cp:revision>62</cp:revision>
  <dcterms:created xsi:type="dcterms:W3CDTF">2024-01-05T18:43:46Z</dcterms:created>
  <dcterms:modified xsi:type="dcterms:W3CDTF">2024-01-05T21:46:06Z</dcterms:modified>
</cp:coreProperties>
</file>