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93" r:id="rId26"/>
    <p:sldId id="294" r:id="rId27"/>
    <p:sldId id="297" r:id="rId28"/>
    <p:sldId id="300" r:id="rId29"/>
    <p:sldId id="299" r:id="rId30"/>
    <p:sldId id="296" r:id="rId31"/>
    <p:sldId id="302" r:id="rId32"/>
    <p:sldId id="282" r:id="rId33"/>
    <p:sldId id="283" r:id="rId34"/>
    <p:sldId id="301"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83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AD52C-EF40-4671-AFD7-7FEA4C41CF08}" type="datetimeFigureOut">
              <a:rPr lang="en-US" smtClean="0"/>
              <a:t>5/11/2022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44C55-4E5F-49AD-B58E-54461B0C4746}" type="slidenum">
              <a:rPr lang="en-US" smtClean="0"/>
              <a:t>‹#›</a:t>
            </a:fld>
            <a:endParaRPr lang="en-US"/>
          </a:p>
        </p:txBody>
      </p:sp>
    </p:spTree>
    <p:extLst>
      <p:ext uri="{BB962C8B-B14F-4D97-AF65-F5344CB8AC3E}">
        <p14:creationId xmlns:p14="http://schemas.microsoft.com/office/powerpoint/2010/main" val="60635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Enabling Someone to discover/Learn</a:t>
            </a:r>
            <a:r>
              <a:rPr lang="en-US" baseline="0" dirty="0" smtClean="0"/>
              <a:t> something for themselves.</a:t>
            </a:r>
          </a:p>
          <a:p>
            <a:r>
              <a:rPr lang="en-US" sz="1200" b="0" i="0" kern="1200" dirty="0" smtClean="0">
                <a:solidFill>
                  <a:schemeClr val="tx1"/>
                </a:solidFill>
                <a:effectLst/>
                <a:latin typeface="+mn-lt"/>
                <a:ea typeface="+mn-ea"/>
                <a:cs typeface="+mn-cs"/>
              </a:rPr>
              <a:t>A heuristic is </a:t>
            </a:r>
            <a:r>
              <a:rPr lang="en-US" sz="1200" b="1" i="0" kern="1200" dirty="0" smtClean="0">
                <a:solidFill>
                  <a:schemeClr val="tx1"/>
                </a:solidFill>
                <a:effectLst/>
                <a:latin typeface="+mn-lt"/>
                <a:ea typeface="+mn-ea"/>
                <a:cs typeface="+mn-cs"/>
              </a:rPr>
              <a:t>a fast and practical way to solve problems or make decisions</a:t>
            </a:r>
            <a:r>
              <a:rPr lang="en-US" sz="1200" b="0" i="0" kern="1200" dirty="0" smtClean="0">
                <a:solidFill>
                  <a:schemeClr val="tx1"/>
                </a:solidFill>
                <a:effectLst/>
                <a:latin typeface="+mn-lt"/>
                <a:ea typeface="+mn-ea"/>
                <a:cs typeface="+mn-cs"/>
              </a:rPr>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44C55-4E5F-49AD-B58E-54461B0C4746}" type="slidenum">
              <a:rPr lang="en-US" smtClean="0"/>
              <a:t>22</a:t>
            </a:fld>
            <a:endParaRPr lang="en-US"/>
          </a:p>
        </p:txBody>
      </p:sp>
    </p:spTree>
    <p:extLst>
      <p:ext uri="{BB962C8B-B14F-4D97-AF65-F5344CB8AC3E}">
        <p14:creationId xmlns:p14="http://schemas.microsoft.com/office/powerpoint/2010/main" val="347871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Exterior,Interior,Left,Right,Slide</a:t>
            </a:r>
            <a:endParaRPr lang="en-US" dirty="0"/>
          </a:p>
        </p:txBody>
      </p:sp>
      <p:sp>
        <p:nvSpPr>
          <p:cNvPr id="4" name="Slide Number Placeholder 3"/>
          <p:cNvSpPr>
            <a:spLocks noGrp="1"/>
          </p:cNvSpPr>
          <p:nvPr>
            <p:ph type="sldNum" sz="quarter" idx="10"/>
          </p:nvPr>
        </p:nvSpPr>
        <p:spPr/>
        <p:txBody>
          <a:bodyPr/>
          <a:lstStyle/>
          <a:p>
            <a:fld id="{50C44C55-4E5F-49AD-B58E-54461B0C4746}" type="slidenum">
              <a:rPr lang="en-US" smtClean="0"/>
              <a:t>27</a:t>
            </a:fld>
            <a:endParaRPr lang="en-US"/>
          </a:p>
        </p:txBody>
      </p:sp>
    </p:spTree>
    <p:extLst>
      <p:ext uri="{BB962C8B-B14F-4D97-AF65-F5344CB8AC3E}">
        <p14:creationId xmlns:p14="http://schemas.microsoft.com/office/powerpoint/2010/main" val="363874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C8FD45-06BD-4650-9FF4-D27D755B2F06}"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C8FD45-06BD-4650-9FF4-D27D755B2F06}"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C8FD45-06BD-4650-9FF4-D27D755B2F06}"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C8FD45-06BD-4650-9FF4-D27D755B2F06}"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8FD45-06BD-4650-9FF4-D27D755B2F06}"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C8FD45-06BD-4650-9FF4-D27D755B2F06}" type="datetimeFigureOut">
              <a:rPr lang="en-US" smtClean="0"/>
              <a:pPr/>
              <a:t>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C8FD45-06BD-4650-9FF4-D27D755B2F06}" type="datetimeFigureOut">
              <a:rPr lang="en-US" smtClean="0"/>
              <a:pPr/>
              <a:t>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C8FD45-06BD-4650-9FF4-D27D755B2F06}" type="datetimeFigureOut">
              <a:rPr lang="en-US" smtClean="0"/>
              <a:pPr/>
              <a:t>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8FD45-06BD-4650-9FF4-D27D755B2F06}" type="datetimeFigureOut">
              <a:rPr lang="en-US" smtClean="0"/>
              <a:pPr/>
              <a:t>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8FD45-06BD-4650-9FF4-D27D755B2F06}" type="datetimeFigureOut">
              <a:rPr lang="en-US" smtClean="0"/>
              <a:pPr/>
              <a:t>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8FD45-06BD-4650-9FF4-D27D755B2F06}" type="datetimeFigureOut">
              <a:rPr lang="en-US" smtClean="0"/>
              <a:pPr/>
              <a:t>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A2648-9329-406A-A03A-DADAEF5E889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8FD45-06BD-4650-9FF4-D27D755B2F06}" type="datetimeFigureOut">
              <a:rPr lang="en-US" smtClean="0"/>
              <a:pPr/>
              <a:t>5/11/2022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A2648-9329-406A-A03A-DADAEF5E889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a:t>
            </a:r>
            <a:endParaRPr lang="en-IN" dirty="0"/>
          </a:p>
        </p:txBody>
      </p:sp>
      <p:sp>
        <p:nvSpPr>
          <p:cNvPr id="3" name="Subtitle 2"/>
          <p:cNvSpPr>
            <a:spLocks noGrp="1"/>
          </p:cNvSpPr>
          <p:nvPr>
            <p:ph type="subTitle" idx="1"/>
          </p:nvPr>
        </p:nvSpPr>
        <p:spPr/>
        <p:txBody>
          <a:bodyPr/>
          <a:lstStyle/>
          <a:p>
            <a:r>
              <a:rPr lang="en-US" dirty="0" smtClean="0"/>
              <a:t>DESIGN PROCESS</a:t>
            </a:r>
          </a:p>
          <a:p>
            <a:r>
              <a:rPr lang="en-US" dirty="0" smtClean="0"/>
              <a:t>DESIGN CONCEPTS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a:t>
            </a:r>
            <a:endParaRPr lang="en-IN" dirty="0"/>
          </a:p>
        </p:txBody>
      </p:sp>
      <p:sp>
        <p:nvSpPr>
          <p:cNvPr id="3" name="Content Placeholder 2"/>
          <p:cNvSpPr>
            <a:spLocks noGrp="1"/>
          </p:cNvSpPr>
          <p:nvPr>
            <p:ph idx="1"/>
          </p:nvPr>
        </p:nvSpPr>
        <p:spPr>
          <a:xfrm>
            <a:off x="251520" y="1600200"/>
            <a:ext cx="8640960" cy="4525963"/>
          </a:xfrm>
        </p:spPr>
        <p:txBody>
          <a:bodyPr>
            <a:normAutofit lnSpcReduction="10000"/>
          </a:bodyPr>
          <a:lstStyle/>
          <a:p>
            <a:pPr>
              <a:buNone/>
            </a:pPr>
            <a:r>
              <a:rPr lang="en-IN" dirty="0" smtClean="0"/>
              <a:t>2) A </a:t>
            </a:r>
            <a:r>
              <a:rPr lang="en-IN" dirty="0"/>
              <a:t>design should be </a:t>
            </a:r>
            <a:r>
              <a:rPr lang="en-IN" dirty="0" smtClean="0"/>
              <a:t>modular</a:t>
            </a:r>
          </a:p>
          <a:p>
            <a:pPr lvl="1">
              <a:buFont typeface="Wingdings" pitchFamily="2" charset="2"/>
              <a:buChar char="Ø"/>
            </a:pPr>
            <a:r>
              <a:rPr lang="en-IN" dirty="0" smtClean="0"/>
              <a:t>That </a:t>
            </a:r>
            <a:r>
              <a:rPr lang="en-IN" dirty="0"/>
              <a:t>is, the software should be </a:t>
            </a:r>
            <a:r>
              <a:rPr lang="en-IN" dirty="0" smtClean="0"/>
              <a:t>logically partitioned into </a:t>
            </a:r>
            <a:r>
              <a:rPr lang="en-IN" dirty="0"/>
              <a:t>elements or subsystems.</a:t>
            </a:r>
          </a:p>
          <a:p>
            <a:pPr>
              <a:buNone/>
            </a:pPr>
            <a:r>
              <a:rPr lang="en-IN" dirty="0" smtClean="0"/>
              <a:t>3) A </a:t>
            </a:r>
            <a:r>
              <a:rPr lang="en-IN" dirty="0"/>
              <a:t>design should contain distinct </a:t>
            </a:r>
            <a:r>
              <a:rPr lang="en-IN" dirty="0" smtClean="0"/>
              <a:t>representations for </a:t>
            </a:r>
          </a:p>
          <a:p>
            <a:pPr lvl="1"/>
            <a:r>
              <a:rPr lang="en-IN" dirty="0" smtClean="0"/>
              <a:t>data</a:t>
            </a:r>
          </a:p>
          <a:p>
            <a:pPr lvl="1"/>
            <a:r>
              <a:rPr lang="en-IN" dirty="0" smtClean="0"/>
              <a:t>architecture</a:t>
            </a:r>
            <a:endParaRPr lang="en-IN" dirty="0"/>
          </a:p>
          <a:p>
            <a:pPr lvl="1"/>
            <a:r>
              <a:rPr lang="en-IN" dirty="0" smtClean="0"/>
              <a:t>interfaces</a:t>
            </a:r>
          </a:p>
          <a:p>
            <a:pPr lvl="1"/>
            <a:r>
              <a:rPr lang="en-IN" dirty="0" smtClean="0"/>
              <a:t>components</a:t>
            </a:r>
            <a:r>
              <a:rPr lang="en-IN" dirty="0"/>
              <a:t>.</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a:t>
            </a:r>
            <a:endParaRPr lang="en-IN" dirty="0"/>
          </a:p>
        </p:txBody>
      </p:sp>
      <p:sp>
        <p:nvSpPr>
          <p:cNvPr id="3" name="Content Placeholder 2"/>
          <p:cNvSpPr>
            <a:spLocks noGrp="1"/>
          </p:cNvSpPr>
          <p:nvPr>
            <p:ph idx="1"/>
          </p:nvPr>
        </p:nvSpPr>
        <p:spPr>
          <a:xfrm>
            <a:off x="395536" y="1484784"/>
            <a:ext cx="8229600" cy="4525963"/>
          </a:xfrm>
        </p:spPr>
        <p:txBody>
          <a:bodyPr>
            <a:normAutofit fontScale="92500"/>
          </a:bodyPr>
          <a:lstStyle/>
          <a:p>
            <a:pPr algn="just">
              <a:buNone/>
            </a:pPr>
            <a:r>
              <a:rPr lang="en-IN" dirty="0" smtClean="0"/>
              <a:t>4) A </a:t>
            </a:r>
            <a:r>
              <a:rPr lang="en-IN" dirty="0"/>
              <a:t>design should lead to data structures that are appropriate for the </a:t>
            </a:r>
            <a:r>
              <a:rPr lang="en-IN" dirty="0" smtClean="0"/>
              <a:t>implementation of classes.</a:t>
            </a:r>
          </a:p>
          <a:p>
            <a:pPr lvl="1" algn="just">
              <a:buFont typeface="Wingdings" pitchFamily="2" charset="2"/>
              <a:buChar char="Ø"/>
            </a:pPr>
            <a:r>
              <a:rPr lang="en-IN" dirty="0" smtClean="0"/>
              <a:t>These are </a:t>
            </a:r>
            <a:r>
              <a:rPr lang="en-IN" dirty="0"/>
              <a:t>drawn from recognizable data patterns.</a:t>
            </a:r>
          </a:p>
          <a:p>
            <a:pPr algn="just">
              <a:buNone/>
            </a:pPr>
            <a:r>
              <a:rPr lang="en-IN" dirty="0" smtClean="0"/>
              <a:t>5) A </a:t>
            </a:r>
            <a:r>
              <a:rPr lang="en-IN" dirty="0"/>
              <a:t>design should lead to components that exhibit independent </a:t>
            </a:r>
            <a:r>
              <a:rPr lang="en-IN" dirty="0" smtClean="0"/>
              <a:t>functional characteristics.</a:t>
            </a:r>
          </a:p>
          <a:p>
            <a:pPr algn="just">
              <a:buNone/>
            </a:pPr>
            <a:r>
              <a:rPr lang="en-IN" dirty="0" smtClean="0"/>
              <a:t>6) A </a:t>
            </a:r>
            <a:r>
              <a:rPr lang="en-IN" dirty="0"/>
              <a:t>design should lead to interfaces that reduce the complexity of </a:t>
            </a:r>
            <a:r>
              <a:rPr lang="en-IN" dirty="0" smtClean="0"/>
              <a:t>connections between </a:t>
            </a:r>
            <a:r>
              <a:rPr lang="en-IN" dirty="0"/>
              <a:t>components </a:t>
            </a:r>
            <a:r>
              <a:rPr lang="en-IN" dirty="0" smtClean="0"/>
              <a:t>and </a:t>
            </a:r>
            <a:r>
              <a:rPr lang="en-IN" dirty="0"/>
              <a:t>with the external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Guidelines </a:t>
            </a:r>
            <a:endParaRPr lang="en-IN" dirty="0"/>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pPr algn="just">
              <a:buNone/>
            </a:pPr>
            <a:r>
              <a:rPr lang="en-IN" dirty="0" smtClean="0"/>
              <a:t>7) A </a:t>
            </a:r>
            <a:r>
              <a:rPr lang="en-IN" dirty="0"/>
              <a:t>design should be derived using a repeatable method </a:t>
            </a:r>
            <a:endParaRPr lang="en-IN" dirty="0" smtClean="0"/>
          </a:p>
          <a:p>
            <a:pPr lvl="1" algn="just">
              <a:buFont typeface="Wingdings" pitchFamily="2" charset="2"/>
              <a:buChar char="Ø"/>
            </a:pPr>
            <a:r>
              <a:rPr lang="en-IN" dirty="0" smtClean="0"/>
              <a:t>This method obtains information during </a:t>
            </a:r>
            <a:r>
              <a:rPr lang="en-IN" dirty="0"/>
              <a:t>software requirements analysis.</a:t>
            </a:r>
          </a:p>
          <a:p>
            <a:pPr algn="just">
              <a:buNone/>
            </a:pPr>
            <a:r>
              <a:rPr lang="en-IN" dirty="0" smtClean="0"/>
              <a:t>8) A </a:t>
            </a:r>
            <a:r>
              <a:rPr lang="en-IN" dirty="0"/>
              <a:t>design should be represented using a notation </a:t>
            </a:r>
            <a:endParaRPr lang="en-IN" dirty="0" smtClean="0"/>
          </a:p>
          <a:p>
            <a:pPr lvl="1" algn="just">
              <a:buFont typeface="Wingdings" pitchFamily="2" charset="2"/>
              <a:buChar char="Ø"/>
            </a:pPr>
            <a:r>
              <a:rPr lang="en-IN" dirty="0" smtClean="0"/>
              <a:t>Notation is used for </a:t>
            </a:r>
            <a:r>
              <a:rPr lang="en-IN" dirty="0"/>
              <a:t>effectively </a:t>
            </a:r>
            <a:r>
              <a:rPr lang="en-IN" dirty="0" smtClean="0"/>
              <a:t>communicating its </a:t>
            </a:r>
            <a:r>
              <a:rPr lang="en-IN" dirty="0"/>
              <a:t>meaning.</a:t>
            </a:r>
          </a:p>
          <a:p>
            <a:pPr algn="just"/>
            <a:r>
              <a:rPr lang="en-IN" dirty="0"/>
              <a:t>These design guidelines </a:t>
            </a:r>
            <a:r>
              <a:rPr lang="en-IN" dirty="0" smtClean="0"/>
              <a:t>are </a:t>
            </a:r>
            <a:r>
              <a:rPr lang="en-IN" dirty="0"/>
              <a:t>achieved through </a:t>
            </a:r>
            <a:r>
              <a:rPr lang="en-IN" dirty="0" smtClean="0"/>
              <a:t>the application </a:t>
            </a:r>
            <a:r>
              <a:rPr lang="en-IN" dirty="0"/>
              <a:t>of </a:t>
            </a:r>
            <a:endParaRPr lang="en-IN" dirty="0" smtClean="0"/>
          </a:p>
          <a:p>
            <a:pPr lvl="1" algn="just"/>
            <a:r>
              <a:rPr lang="en-IN" dirty="0" smtClean="0"/>
              <a:t>fundamental </a:t>
            </a:r>
            <a:r>
              <a:rPr lang="en-IN" dirty="0"/>
              <a:t>design principles, </a:t>
            </a:r>
            <a:endParaRPr lang="en-IN" dirty="0" smtClean="0"/>
          </a:p>
          <a:p>
            <a:pPr lvl="1" algn="just"/>
            <a:r>
              <a:rPr lang="en-IN" dirty="0" smtClean="0"/>
              <a:t>systematic </a:t>
            </a:r>
            <a:r>
              <a:rPr lang="en-IN" dirty="0"/>
              <a:t>methodology, and </a:t>
            </a:r>
            <a:endParaRPr lang="en-IN" dirty="0" smtClean="0"/>
          </a:p>
          <a:p>
            <a:pPr lvl="1" algn="just"/>
            <a:r>
              <a:rPr lang="en-IN" dirty="0" smtClean="0"/>
              <a:t>thorough review</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Quality Attributes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Hewlett-Packard </a:t>
            </a:r>
            <a:r>
              <a:rPr lang="en-IN" dirty="0" smtClean="0"/>
              <a:t>developed </a:t>
            </a:r>
            <a:r>
              <a:rPr lang="en-IN" dirty="0"/>
              <a:t>a set of software </a:t>
            </a:r>
            <a:r>
              <a:rPr lang="en-IN" dirty="0" smtClean="0"/>
              <a:t>quality attributes </a:t>
            </a:r>
          </a:p>
          <a:p>
            <a:r>
              <a:rPr lang="en-IN" dirty="0" smtClean="0"/>
              <a:t>The acronym was  </a:t>
            </a:r>
            <a:r>
              <a:rPr lang="en-IN" dirty="0"/>
              <a:t>FURPS</a:t>
            </a:r>
            <a:r>
              <a:rPr lang="en-IN" dirty="0" smtClean="0"/>
              <a:t>—</a:t>
            </a:r>
          </a:p>
          <a:p>
            <a:pPr lvl="1"/>
            <a:r>
              <a:rPr lang="en-IN" dirty="0" smtClean="0"/>
              <a:t>F - functionality</a:t>
            </a:r>
            <a:r>
              <a:rPr lang="en-IN" dirty="0"/>
              <a:t>, </a:t>
            </a:r>
            <a:endParaRPr lang="en-IN" dirty="0" smtClean="0"/>
          </a:p>
          <a:p>
            <a:pPr lvl="1"/>
            <a:r>
              <a:rPr lang="en-IN" dirty="0" smtClean="0"/>
              <a:t>U- usability</a:t>
            </a:r>
            <a:r>
              <a:rPr lang="en-IN" dirty="0"/>
              <a:t>, </a:t>
            </a:r>
            <a:endParaRPr lang="en-IN" dirty="0" smtClean="0"/>
          </a:p>
          <a:p>
            <a:pPr lvl="1"/>
            <a:r>
              <a:rPr lang="en-IN" dirty="0" smtClean="0"/>
              <a:t>R - reliability, </a:t>
            </a:r>
          </a:p>
          <a:p>
            <a:pPr lvl="1"/>
            <a:r>
              <a:rPr lang="en-IN" dirty="0" smtClean="0"/>
              <a:t>P - performance</a:t>
            </a:r>
            <a:r>
              <a:rPr lang="en-IN" dirty="0"/>
              <a:t>, and </a:t>
            </a:r>
            <a:endParaRPr lang="en-IN" dirty="0" smtClean="0"/>
          </a:p>
          <a:p>
            <a:pPr lvl="1"/>
            <a:r>
              <a:rPr lang="en-IN" dirty="0" smtClean="0"/>
              <a:t>S - supportability</a:t>
            </a:r>
            <a:r>
              <a:rPr lang="en-IN" dirty="0"/>
              <a:t>. </a:t>
            </a:r>
            <a:endParaRPr lang="en-IN" dirty="0" smtClean="0"/>
          </a:p>
          <a:p>
            <a:r>
              <a:rPr lang="en-IN" dirty="0" smtClean="0"/>
              <a:t>The quality </a:t>
            </a:r>
            <a:r>
              <a:rPr lang="en-IN" dirty="0"/>
              <a:t>attributes represent a </a:t>
            </a:r>
            <a:r>
              <a:rPr lang="en-IN" dirty="0" smtClean="0"/>
              <a:t>target for </a:t>
            </a:r>
            <a:r>
              <a:rPr lang="en-IN" dirty="0"/>
              <a:t>all software </a:t>
            </a:r>
            <a:r>
              <a:rPr lang="en-IN" dirty="0" smtClean="0"/>
              <a:t>design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Functionality</a:t>
            </a:r>
            <a:endParaRPr lang="en-IN" dirty="0"/>
          </a:p>
        </p:txBody>
      </p:sp>
      <p:sp>
        <p:nvSpPr>
          <p:cNvPr id="3" name="Content Placeholder 2"/>
          <p:cNvSpPr>
            <a:spLocks noGrp="1"/>
          </p:cNvSpPr>
          <p:nvPr>
            <p:ph idx="1"/>
          </p:nvPr>
        </p:nvSpPr>
        <p:spPr/>
        <p:txBody>
          <a:bodyPr/>
          <a:lstStyle/>
          <a:p>
            <a:r>
              <a:rPr lang="en-IN" dirty="0" smtClean="0"/>
              <a:t>Assessed by evaluating </a:t>
            </a:r>
          </a:p>
          <a:p>
            <a:pPr lvl="1"/>
            <a:r>
              <a:rPr lang="en-IN" dirty="0" smtClean="0"/>
              <a:t>the feature set</a:t>
            </a:r>
          </a:p>
          <a:p>
            <a:pPr lvl="1"/>
            <a:r>
              <a:rPr lang="en-IN" dirty="0" smtClean="0"/>
              <a:t>capabilities of the program</a:t>
            </a:r>
          </a:p>
          <a:p>
            <a:pPr lvl="1"/>
            <a:r>
              <a:rPr lang="en-IN" dirty="0" smtClean="0"/>
              <a:t>the generality of the functions that are delivered </a:t>
            </a:r>
          </a:p>
          <a:p>
            <a:pPr lvl="1"/>
            <a:r>
              <a:rPr lang="en-IN" dirty="0" smtClean="0"/>
              <a:t>the security of the overall system</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Usability</a:t>
            </a:r>
            <a:endParaRPr lang="en-IN" dirty="0"/>
          </a:p>
        </p:txBody>
      </p:sp>
      <p:sp>
        <p:nvSpPr>
          <p:cNvPr id="3" name="Content Placeholder 2"/>
          <p:cNvSpPr>
            <a:spLocks noGrp="1"/>
          </p:cNvSpPr>
          <p:nvPr>
            <p:ph idx="1"/>
          </p:nvPr>
        </p:nvSpPr>
        <p:spPr/>
        <p:txBody>
          <a:bodyPr/>
          <a:lstStyle/>
          <a:p>
            <a:r>
              <a:rPr lang="en-IN" dirty="0" smtClean="0"/>
              <a:t>Assessed </a:t>
            </a:r>
            <a:r>
              <a:rPr lang="en-IN" dirty="0"/>
              <a:t>by considering </a:t>
            </a:r>
            <a:endParaRPr lang="en-IN" dirty="0" smtClean="0"/>
          </a:p>
          <a:p>
            <a:pPr lvl="1"/>
            <a:r>
              <a:rPr lang="en-IN" dirty="0" smtClean="0"/>
              <a:t>human </a:t>
            </a:r>
            <a:r>
              <a:rPr lang="en-IN" dirty="0"/>
              <a:t>factors </a:t>
            </a:r>
            <a:endParaRPr lang="en-IN" dirty="0" smtClean="0"/>
          </a:p>
          <a:p>
            <a:pPr lvl="1"/>
            <a:r>
              <a:rPr lang="en-IN" dirty="0" smtClean="0"/>
              <a:t>overall aesthetics </a:t>
            </a:r>
          </a:p>
          <a:p>
            <a:pPr lvl="1"/>
            <a:r>
              <a:rPr lang="en-IN" dirty="0" smtClean="0"/>
              <a:t>consistency</a:t>
            </a:r>
            <a:r>
              <a:rPr lang="en-IN" dirty="0"/>
              <a:t>, and </a:t>
            </a:r>
            <a:endParaRPr lang="en-IN" dirty="0" smtClean="0"/>
          </a:p>
          <a:p>
            <a:pPr lvl="1"/>
            <a:r>
              <a:rPr lang="en-IN" dirty="0" smtClean="0"/>
              <a:t>documentation</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Reliability</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Evaluated </a:t>
            </a:r>
            <a:r>
              <a:rPr lang="en-IN" dirty="0"/>
              <a:t>by measuring </a:t>
            </a:r>
            <a:endParaRPr lang="en-IN" dirty="0" smtClean="0"/>
          </a:p>
          <a:p>
            <a:pPr lvl="1" algn="just"/>
            <a:r>
              <a:rPr lang="en-IN" dirty="0" smtClean="0"/>
              <a:t>the </a:t>
            </a:r>
            <a:r>
              <a:rPr lang="en-IN" dirty="0"/>
              <a:t>frequency </a:t>
            </a:r>
            <a:r>
              <a:rPr lang="en-IN" dirty="0" smtClean="0"/>
              <a:t>of failure </a:t>
            </a:r>
          </a:p>
          <a:p>
            <a:pPr lvl="1" algn="just"/>
            <a:r>
              <a:rPr lang="en-IN" dirty="0" smtClean="0"/>
              <a:t>severity </a:t>
            </a:r>
            <a:r>
              <a:rPr lang="en-IN" dirty="0"/>
              <a:t>of failure, </a:t>
            </a:r>
            <a:endParaRPr lang="en-IN" dirty="0" smtClean="0"/>
          </a:p>
          <a:p>
            <a:pPr lvl="1" algn="just"/>
            <a:r>
              <a:rPr lang="en-IN" dirty="0" smtClean="0"/>
              <a:t>The accuracy </a:t>
            </a:r>
            <a:r>
              <a:rPr lang="en-IN" dirty="0"/>
              <a:t>of output results, </a:t>
            </a:r>
            <a:endParaRPr lang="en-IN" dirty="0" smtClean="0"/>
          </a:p>
          <a:p>
            <a:pPr lvl="1" algn="just"/>
            <a:r>
              <a:rPr lang="en-IN" dirty="0" smtClean="0"/>
              <a:t>the </a:t>
            </a:r>
            <a:r>
              <a:rPr lang="en-IN" dirty="0"/>
              <a:t>mean-time-to-failure (MTTF</a:t>
            </a:r>
            <a:r>
              <a:rPr lang="en-IN" dirty="0" smtClean="0"/>
              <a:t>),</a:t>
            </a:r>
          </a:p>
          <a:p>
            <a:pPr algn="just"/>
            <a:r>
              <a:rPr lang="en-US" b="1" dirty="0" smtClean="0"/>
              <a:t>MTTF</a:t>
            </a:r>
            <a:r>
              <a:rPr lang="en-US" dirty="0" smtClean="0"/>
              <a:t>: Mean time to failure describes the expected time to failure for a </a:t>
            </a:r>
            <a:r>
              <a:rPr lang="en-US" i="1" dirty="0" smtClean="0"/>
              <a:t>non-repairable system</a:t>
            </a:r>
            <a:r>
              <a:rPr lang="en-US" dirty="0" smtClean="0"/>
              <a:t>.</a:t>
            </a:r>
          </a:p>
          <a:p>
            <a:pPr algn="just"/>
            <a:r>
              <a:rPr lang="en-US" dirty="0" smtClean="0"/>
              <a:t>For example, assume you tested 3 identical systems starting from time 0 until all of them failed. The first system failed at 10 hours, the second failed at 12 hours and the third failed at 13 hours. The MTTF is the average of the three failure times, which is 11.6667 hours.</a:t>
            </a:r>
            <a:r>
              <a:rPr lang="en-IN" dirty="0" smtClean="0"/>
              <a:t> </a:t>
            </a:r>
          </a:p>
          <a:p>
            <a:pPr lvl="1" algn="just"/>
            <a:r>
              <a:rPr lang="en-IN" dirty="0" smtClean="0"/>
              <a:t>the </a:t>
            </a:r>
            <a:r>
              <a:rPr lang="en-IN" dirty="0"/>
              <a:t>ability </a:t>
            </a:r>
            <a:r>
              <a:rPr lang="en-IN" dirty="0" smtClean="0"/>
              <a:t>to recover </a:t>
            </a:r>
            <a:r>
              <a:rPr lang="en-IN" dirty="0"/>
              <a:t>from failure, and </a:t>
            </a:r>
            <a:endParaRPr lang="en-IN" dirty="0" smtClean="0"/>
          </a:p>
          <a:p>
            <a:pPr lvl="1" algn="just"/>
            <a:r>
              <a:rPr lang="en-IN" dirty="0" smtClean="0"/>
              <a:t>the </a:t>
            </a:r>
            <a:r>
              <a:rPr lang="en-IN" dirty="0"/>
              <a:t>predictability of the program.</a:t>
            </a:r>
          </a:p>
          <a:p>
            <a:pPr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a:t>
            </a:r>
            <a:endParaRPr lang="en-IN" dirty="0"/>
          </a:p>
        </p:txBody>
      </p:sp>
      <p:sp>
        <p:nvSpPr>
          <p:cNvPr id="3" name="Content Placeholder 2"/>
          <p:cNvSpPr>
            <a:spLocks noGrp="1"/>
          </p:cNvSpPr>
          <p:nvPr>
            <p:ph idx="1"/>
          </p:nvPr>
        </p:nvSpPr>
        <p:spPr/>
        <p:txBody>
          <a:bodyPr>
            <a:normAutofit fontScale="92500"/>
          </a:bodyPr>
          <a:lstStyle/>
          <a:p>
            <a:r>
              <a:rPr lang="en-IN" dirty="0" smtClean="0"/>
              <a:t>Measured </a:t>
            </a:r>
            <a:r>
              <a:rPr lang="en-IN" dirty="0"/>
              <a:t>by considering </a:t>
            </a:r>
            <a:endParaRPr lang="en-IN" dirty="0" smtClean="0"/>
          </a:p>
          <a:p>
            <a:pPr lvl="1"/>
            <a:r>
              <a:rPr lang="en-IN" dirty="0" smtClean="0"/>
              <a:t>processing speed(time taken to process request)</a:t>
            </a:r>
          </a:p>
          <a:p>
            <a:pPr lvl="1"/>
            <a:r>
              <a:rPr lang="en-IN" dirty="0" smtClean="0"/>
              <a:t>response </a:t>
            </a:r>
            <a:r>
              <a:rPr lang="en-IN" dirty="0"/>
              <a:t>time</a:t>
            </a:r>
            <a:r>
              <a:rPr lang="en-IN" dirty="0" smtClean="0"/>
              <a:t>,(</a:t>
            </a:r>
            <a:r>
              <a:rPr lang="en-US" dirty="0" smtClean="0"/>
              <a:t>the </a:t>
            </a:r>
            <a:r>
              <a:rPr lang="en-US" b="1" dirty="0" smtClean="0"/>
              <a:t>time</a:t>
            </a:r>
            <a:r>
              <a:rPr lang="en-US" dirty="0" smtClean="0"/>
              <a:t>-interval between submission of a request, and the first </a:t>
            </a:r>
            <a:r>
              <a:rPr lang="en-US" b="1" dirty="0" smtClean="0"/>
              <a:t>response</a:t>
            </a:r>
            <a:r>
              <a:rPr lang="en-US" dirty="0" smtClean="0"/>
              <a:t> to that request)</a:t>
            </a:r>
            <a:endParaRPr lang="en-IN" dirty="0"/>
          </a:p>
          <a:p>
            <a:pPr lvl="1"/>
            <a:r>
              <a:rPr lang="en-IN" dirty="0"/>
              <a:t>resource consumption, </a:t>
            </a:r>
            <a:endParaRPr lang="en-IN" dirty="0" smtClean="0"/>
          </a:p>
          <a:p>
            <a:pPr lvl="1"/>
            <a:r>
              <a:rPr lang="en-IN" dirty="0" smtClean="0"/>
              <a:t>Throughput(</a:t>
            </a:r>
            <a:r>
              <a:rPr lang="en-US" b="1" dirty="0" smtClean="0"/>
              <a:t>throughput</a:t>
            </a:r>
            <a:r>
              <a:rPr lang="en-US" dirty="0" smtClean="0"/>
              <a:t> refers to how much data can be transferred from source to destination within a given timeframe)</a:t>
            </a:r>
            <a:endParaRPr lang="en-IN" dirty="0" smtClean="0"/>
          </a:p>
          <a:p>
            <a:pPr lvl="1"/>
            <a:r>
              <a:rPr lang="en-IN" dirty="0" smtClean="0"/>
              <a:t>Efficiency(</a:t>
            </a:r>
            <a:r>
              <a:rPr lang="en-US" dirty="0" smtClean="0"/>
              <a:t>the ability to produce something with a minimum amount of effort)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Supportability</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combines all the abilities </a:t>
            </a:r>
          </a:p>
          <a:p>
            <a:pPr lvl="1"/>
            <a:r>
              <a:rPr lang="en-IN" dirty="0" smtClean="0"/>
              <a:t>extensibility, </a:t>
            </a:r>
          </a:p>
          <a:p>
            <a:pPr lvl="1"/>
            <a:r>
              <a:rPr lang="en-IN" dirty="0" smtClean="0"/>
              <a:t>adaptability</a:t>
            </a:r>
            <a:r>
              <a:rPr lang="en-IN" dirty="0"/>
              <a:t>, </a:t>
            </a:r>
            <a:endParaRPr lang="en-IN" dirty="0" smtClean="0"/>
          </a:p>
          <a:p>
            <a:pPr lvl="1"/>
            <a:r>
              <a:rPr lang="en-IN" dirty="0" smtClean="0"/>
              <a:t>Serviceability</a:t>
            </a:r>
          </a:p>
          <a:p>
            <a:r>
              <a:rPr lang="en-IN" dirty="0" smtClean="0"/>
              <a:t>These </a:t>
            </a:r>
            <a:r>
              <a:rPr lang="en-IN" dirty="0"/>
              <a:t>three attributes represent a more </a:t>
            </a:r>
            <a:r>
              <a:rPr lang="en-IN" dirty="0" smtClean="0"/>
              <a:t>common term</a:t>
            </a:r>
            <a:r>
              <a:rPr lang="en-IN" dirty="0"/>
              <a:t>, </a:t>
            </a:r>
            <a:r>
              <a:rPr lang="en-IN" dirty="0" smtClean="0"/>
              <a:t>maintainability</a:t>
            </a:r>
          </a:p>
          <a:p>
            <a:r>
              <a:rPr lang="en-IN" dirty="0" smtClean="0"/>
              <a:t>In </a:t>
            </a:r>
            <a:r>
              <a:rPr lang="en-IN" dirty="0"/>
              <a:t>addition, </a:t>
            </a:r>
            <a:r>
              <a:rPr lang="en-IN" dirty="0" smtClean="0"/>
              <a:t>the below criteria's can be localized</a:t>
            </a:r>
          </a:p>
          <a:p>
            <a:pPr lvl="1"/>
            <a:r>
              <a:rPr lang="en-IN" dirty="0" smtClean="0"/>
              <a:t>testability</a:t>
            </a:r>
            <a:r>
              <a:rPr lang="en-IN" dirty="0"/>
              <a:t>, </a:t>
            </a:r>
            <a:endParaRPr lang="en-IN" dirty="0" smtClean="0"/>
          </a:p>
          <a:p>
            <a:pPr lvl="1"/>
            <a:r>
              <a:rPr lang="en-IN" dirty="0" smtClean="0"/>
              <a:t>compatibility</a:t>
            </a:r>
            <a:r>
              <a:rPr lang="en-IN" dirty="0"/>
              <a:t>, </a:t>
            </a:r>
            <a:endParaRPr lang="en-IN" dirty="0" smtClean="0"/>
          </a:p>
          <a:p>
            <a:pPr lvl="1"/>
            <a:r>
              <a:rPr lang="en-IN" dirty="0" smtClean="0"/>
              <a:t>Configurability</a:t>
            </a:r>
          </a:p>
          <a:p>
            <a:pPr lvl="1"/>
            <a:r>
              <a:rPr lang="en-IN" dirty="0" smtClean="0"/>
              <a:t>the </a:t>
            </a:r>
            <a:r>
              <a:rPr lang="en-IN" dirty="0"/>
              <a:t>ease with which a system can be </a:t>
            </a:r>
            <a:r>
              <a:rPr lang="en-IN" dirty="0" smtClean="0"/>
              <a:t>installed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ox(in)">
                                      <p:cBhvr>
                                        <p:cTn id="35" dur="500"/>
                                        <p:tgtEl>
                                          <p:spTgt spid="3">
                                            <p:txEl>
                                              <p:pRg st="8" end="8"/>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ox(in)">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IN" dirty="0"/>
              <a:t>Not every software quality attribute is </a:t>
            </a:r>
            <a:r>
              <a:rPr lang="en-IN" dirty="0" smtClean="0"/>
              <a:t>given equal priority during </a:t>
            </a:r>
            <a:r>
              <a:rPr lang="en-IN" dirty="0"/>
              <a:t>software design </a:t>
            </a:r>
            <a:r>
              <a:rPr lang="en-IN" dirty="0" smtClean="0"/>
              <a:t>is developed</a:t>
            </a:r>
            <a:r>
              <a:rPr lang="en-IN" dirty="0"/>
              <a:t>.</a:t>
            </a:r>
          </a:p>
          <a:p>
            <a:pPr algn="just"/>
            <a:r>
              <a:rPr lang="en-IN" dirty="0"/>
              <a:t>One application may stress functionality with a special emphasis on security.</a:t>
            </a:r>
          </a:p>
          <a:p>
            <a:pPr algn="just"/>
            <a:r>
              <a:rPr lang="en-IN" dirty="0"/>
              <a:t>Another may demand performance with </a:t>
            </a:r>
            <a:r>
              <a:rPr lang="en-IN" dirty="0" smtClean="0"/>
              <a:t>emphasis </a:t>
            </a:r>
            <a:r>
              <a:rPr lang="en-IN" dirty="0"/>
              <a:t>on </a:t>
            </a:r>
            <a:r>
              <a:rPr lang="en-IN" dirty="0" smtClean="0"/>
              <a:t>processing speed</a:t>
            </a:r>
            <a:r>
              <a:rPr lang="en-IN" dirty="0"/>
              <a:t>. </a:t>
            </a:r>
            <a:endParaRPr lang="en-IN" dirty="0" smtClean="0"/>
          </a:p>
          <a:p>
            <a:pPr algn="just"/>
            <a:r>
              <a:rPr lang="en-IN" dirty="0" smtClean="0"/>
              <a:t>A </a:t>
            </a:r>
            <a:r>
              <a:rPr lang="en-IN" dirty="0"/>
              <a:t>third might focus on reliability. </a:t>
            </a:r>
            <a:endParaRPr lang="en-IN" dirty="0" smtClean="0"/>
          </a:p>
          <a:p>
            <a:pPr algn="just"/>
            <a:r>
              <a:rPr lang="en-IN" dirty="0" smtClean="0"/>
              <a:t>It </a:t>
            </a:r>
            <a:r>
              <a:rPr lang="en-IN" dirty="0"/>
              <a:t>is </a:t>
            </a:r>
            <a:r>
              <a:rPr lang="en-IN" dirty="0" smtClean="0"/>
              <a:t>important to </a:t>
            </a:r>
            <a:r>
              <a:rPr lang="en-IN" dirty="0"/>
              <a:t>note </a:t>
            </a:r>
            <a:r>
              <a:rPr lang="en-IN" dirty="0" smtClean="0"/>
              <a:t>that, </a:t>
            </a:r>
            <a:r>
              <a:rPr lang="en-IN" dirty="0"/>
              <a:t>these quality attributes must be considered as design </a:t>
            </a:r>
            <a:r>
              <a:rPr lang="en-IN" dirty="0" smtClean="0"/>
              <a:t>commences and not after </a:t>
            </a:r>
            <a:r>
              <a:rPr lang="en-IN" dirty="0"/>
              <a:t>the design is complete and construction has begun.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 </a:t>
            </a:r>
            <a:r>
              <a:rPr lang="en-IN" dirty="0"/>
              <a:t>DESIGN PROCESS</a:t>
            </a:r>
          </a:p>
        </p:txBody>
      </p:sp>
      <p:sp>
        <p:nvSpPr>
          <p:cNvPr id="3" name="Content Placeholder 2"/>
          <p:cNvSpPr>
            <a:spLocks noGrp="1"/>
          </p:cNvSpPr>
          <p:nvPr>
            <p:ph idx="1"/>
          </p:nvPr>
        </p:nvSpPr>
        <p:spPr>
          <a:xfrm>
            <a:off x="457200" y="857232"/>
            <a:ext cx="8229600" cy="5786478"/>
          </a:xfrm>
        </p:spPr>
        <p:txBody>
          <a:bodyPr>
            <a:normAutofit fontScale="92500"/>
          </a:bodyPr>
          <a:lstStyle/>
          <a:p>
            <a:pPr algn="just"/>
            <a:r>
              <a:rPr lang="en-IN" dirty="0" smtClean="0"/>
              <a:t>Software design is process of defining solutions to problems.</a:t>
            </a:r>
          </a:p>
          <a:p>
            <a:pPr algn="just"/>
            <a:r>
              <a:rPr lang="en-IN" b="1" dirty="0" smtClean="0">
                <a:solidFill>
                  <a:srgbClr val="FF0000"/>
                </a:solidFill>
              </a:rPr>
              <a:t>Process of converting user requirements into suitable form </a:t>
            </a:r>
            <a:r>
              <a:rPr lang="en-IN" dirty="0" smtClean="0"/>
              <a:t>which helps programmers in coding and implementation.</a:t>
            </a:r>
          </a:p>
          <a:p>
            <a:pPr algn="just"/>
            <a:r>
              <a:rPr lang="en-IN" dirty="0" smtClean="0"/>
              <a:t>Software </a:t>
            </a:r>
            <a:r>
              <a:rPr lang="en-IN" dirty="0"/>
              <a:t>design is an iterative process </a:t>
            </a:r>
            <a:endParaRPr lang="en-IN" dirty="0" smtClean="0"/>
          </a:p>
          <a:p>
            <a:pPr algn="just"/>
            <a:r>
              <a:rPr lang="en-IN" dirty="0" smtClean="0"/>
              <a:t>Requirements  </a:t>
            </a:r>
            <a:r>
              <a:rPr lang="en-IN" dirty="0"/>
              <a:t>are </a:t>
            </a:r>
            <a:r>
              <a:rPr lang="en-IN" b="1" dirty="0" smtClean="0">
                <a:solidFill>
                  <a:srgbClr val="FF0000"/>
                </a:solidFill>
              </a:rPr>
              <a:t>translated into </a:t>
            </a:r>
            <a:r>
              <a:rPr lang="en-IN" b="1" dirty="0">
                <a:solidFill>
                  <a:srgbClr val="FF0000"/>
                </a:solidFill>
              </a:rPr>
              <a:t>a “blueprint</a:t>
            </a:r>
            <a:r>
              <a:rPr lang="en-IN" dirty="0">
                <a:solidFill>
                  <a:srgbClr val="FF0000"/>
                </a:solidFill>
              </a:rPr>
              <a:t>” </a:t>
            </a:r>
            <a:endParaRPr lang="en-IN" dirty="0" smtClean="0">
              <a:solidFill>
                <a:srgbClr val="FF0000"/>
              </a:solidFill>
            </a:endParaRPr>
          </a:p>
          <a:p>
            <a:pPr algn="just"/>
            <a:r>
              <a:rPr lang="en-IN" dirty="0" smtClean="0"/>
              <a:t>Blue print is used </a:t>
            </a:r>
            <a:r>
              <a:rPr lang="en-IN" b="1" dirty="0" smtClean="0">
                <a:solidFill>
                  <a:srgbClr val="FF0000"/>
                </a:solidFill>
              </a:rPr>
              <a:t>for </a:t>
            </a:r>
            <a:r>
              <a:rPr lang="en-IN" b="1" dirty="0">
                <a:solidFill>
                  <a:srgbClr val="FF0000"/>
                </a:solidFill>
              </a:rPr>
              <a:t>constructing the software.</a:t>
            </a:r>
            <a:r>
              <a:rPr lang="en-IN" dirty="0">
                <a:solidFill>
                  <a:srgbClr val="FF0000"/>
                </a:solidFill>
              </a:rPr>
              <a:t> </a:t>
            </a:r>
            <a:endParaRPr lang="en-IN" dirty="0" smtClean="0">
              <a:solidFill>
                <a:srgbClr val="FF0000"/>
              </a:solidFill>
            </a:endParaRPr>
          </a:p>
          <a:p>
            <a:pPr algn="just"/>
            <a:r>
              <a:rPr lang="en-IN" dirty="0" smtClean="0"/>
              <a:t>Blue print design contains </a:t>
            </a:r>
            <a:r>
              <a:rPr lang="en-IN" b="1" dirty="0" smtClean="0">
                <a:solidFill>
                  <a:srgbClr val="FF0000"/>
                </a:solidFill>
              </a:rPr>
              <a:t>high level of abstraction</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Evolution of Software Design</a:t>
            </a:r>
          </a:p>
        </p:txBody>
      </p:sp>
      <p:sp>
        <p:nvSpPr>
          <p:cNvPr id="3" name="Content Placeholder 2"/>
          <p:cNvSpPr>
            <a:spLocks noGrp="1"/>
          </p:cNvSpPr>
          <p:nvPr>
            <p:ph idx="1"/>
          </p:nvPr>
        </p:nvSpPr>
        <p:spPr/>
        <p:txBody>
          <a:bodyPr>
            <a:normAutofit fontScale="85000" lnSpcReduction="10000"/>
          </a:bodyPr>
          <a:lstStyle/>
          <a:p>
            <a:pPr algn="just"/>
            <a:r>
              <a:rPr lang="en-IN" dirty="0"/>
              <a:t>The evolution of software design is a continuing </a:t>
            </a:r>
            <a:r>
              <a:rPr lang="en-IN" dirty="0" smtClean="0"/>
              <a:t>process</a:t>
            </a:r>
          </a:p>
          <a:p>
            <a:pPr algn="just"/>
            <a:r>
              <a:rPr lang="en-IN" dirty="0" smtClean="0"/>
              <a:t>It has spanned almost for six </a:t>
            </a:r>
            <a:r>
              <a:rPr lang="en-IN" dirty="0"/>
              <a:t>decades. </a:t>
            </a:r>
            <a:endParaRPr lang="en-IN" dirty="0" smtClean="0"/>
          </a:p>
          <a:p>
            <a:pPr algn="just"/>
            <a:r>
              <a:rPr lang="en-IN" b="1" dirty="0" smtClean="0"/>
              <a:t>Early </a:t>
            </a:r>
            <a:r>
              <a:rPr lang="en-IN" b="1" dirty="0"/>
              <a:t>design work</a:t>
            </a:r>
            <a:r>
              <a:rPr lang="en-IN" dirty="0"/>
              <a:t> concentrated on </a:t>
            </a:r>
            <a:endParaRPr lang="en-IN" dirty="0" smtClean="0"/>
          </a:p>
          <a:p>
            <a:pPr lvl="1" algn="just"/>
            <a:r>
              <a:rPr lang="en-IN" dirty="0" smtClean="0"/>
              <a:t>the </a:t>
            </a:r>
            <a:r>
              <a:rPr lang="en-IN" dirty="0"/>
              <a:t>development </a:t>
            </a:r>
            <a:r>
              <a:rPr lang="en-IN" dirty="0" smtClean="0"/>
              <a:t>of modular </a:t>
            </a:r>
            <a:r>
              <a:rPr lang="en-IN" dirty="0"/>
              <a:t>programs </a:t>
            </a:r>
            <a:endParaRPr lang="en-IN" dirty="0" smtClean="0"/>
          </a:p>
          <a:p>
            <a:pPr lvl="1" algn="just"/>
            <a:r>
              <a:rPr lang="en-IN" dirty="0" smtClean="0"/>
              <a:t>Methods </a:t>
            </a:r>
            <a:r>
              <a:rPr lang="en-IN" dirty="0"/>
              <a:t>for refining software structures in a </a:t>
            </a:r>
            <a:r>
              <a:rPr lang="en-IN" dirty="0" smtClean="0"/>
              <a:t>top down manner .</a:t>
            </a:r>
          </a:p>
          <a:p>
            <a:pPr algn="just"/>
            <a:r>
              <a:rPr lang="en-IN" b="1" dirty="0" smtClean="0"/>
              <a:t>Procedural </a:t>
            </a:r>
            <a:r>
              <a:rPr lang="en-IN" b="1" dirty="0"/>
              <a:t>aspects</a:t>
            </a:r>
            <a:r>
              <a:rPr lang="en-IN" dirty="0"/>
              <a:t> of design definition </a:t>
            </a:r>
            <a:r>
              <a:rPr lang="en-IN" dirty="0" smtClean="0"/>
              <a:t>results in evolvement of structured </a:t>
            </a:r>
            <a:r>
              <a:rPr lang="en-IN" dirty="0"/>
              <a:t>programming </a:t>
            </a:r>
            <a:endParaRPr lang="en-IN" dirty="0" smtClean="0"/>
          </a:p>
          <a:p>
            <a:pPr algn="just"/>
            <a:r>
              <a:rPr lang="en-IN" b="1" dirty="0" smtClean="0"/>
              <a:t>Later </a:t>
            </a:r>
            <a:r>
              <a:rPr lang="en-IN" b="1" dirty="0"/>
              <a:t>work</a:t>
            </a:r>
            <a:r>
              <a:rPr lang="en-IN" dirty="0"/>
              <a:t> proposed </a:t>
            </a:r>
            <a:r>
              <a:rPr lang="en-IN" dirty="0" smtClean="0"/>
              <a:t>methods for </a:t>
            </a:r>
            <a:r>
              <a:rPr lang="en-IN" dirty="0"/>
              <a:t>the translation of data flow </a:t>
            </a:r>
            <a:r>
              <a:rPr lang="en-IN" dirty="0" smtClean="0"/>
              <a:t>or </a:t>
            </a:r>
            <a:r>
              <a:rPr lang="en-IN" dirty="0"/>
              <a:t>data structure </a:t>
            </a:r>
            <a:r>
              <a:rPr lang="en-IN" dirty="0" smtClean="0"/>
              <a:t>into a </a:t>
            </a:r>
            <a:r>
              <a:rPr lang="en-IN" dirty="0"/>
              <a:t>design definition</a:t>
            </a:r>
            <a:r>
              <a:rPr lang="en-IN"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dirty="0" smtClean="0"/>
              <a:t>Newer design approaches</a:t>
            </a:r>
            <a:r>
              <a:rPr lang="en-IN" dirty="0" smtClean="0"/>
              <a:t> proposed an object-oriented approach to design derivation.</a:t>
            </a:r>
          </a:p>
          <a:p>
            <a:pPr algn="just"/>
            <a:r>
              <a:rPr lang="en-IN" dirty="0" smtClean="0"/>
              <a:t>More </a:t>
            </a:r>
            <a:r>
              <a:rPr lang="en-IN" b="1" dirty="0" smtClean="0"/>
              <a:t>recent emphasis in software design</a:t>
            </a:r>
            <a:r>
              <a:rPr lang="en-IN" dirty="0" smtClean="0"/>
              <a:t> is on software architecture and the design patterns </a:t>
            </a:r>
          </a:p>
          <a:p>
            <a:pPr algn="just"/>
            <a:r>
              <a:rPr lang="en-IN" b="1" dirty="0" smtClean="0"/>
              <a:t>To achieve effective modularity and architectural structure in the created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Characteristics</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a:pPr>
            <a:r>
              <a:rPr lang="en-IN" dirty="0" smtClean="0"/>
              <a:t>A mechanism </a:t>
            </a:r>
            <a:r>
              <a:rPr lang="en-IN" dirty="0"/>
              <a:t>for the </a:t>
            </a:r>
            <a:r>
              <a:rPr lang="en-IN" dirty="0" smtClean="0"/>
              <a:t>translation of the requirements </a:t>
            </a:r>
            <a:r>
              <a:rPr lang="en-IN" dirty="0"/>
              <a:t>model into a design representation</a:t>
            </a:r>
            <a:r>
              <a:rPr lang="en-IN" dirty="0" smtClean="0"/>
              <a:t>,</a:t>
            </a:r>
          </a:p>
          <a:p>
            <a:pPr marL="514350" indent="-514350" algn="just">
              <a:buFont typeface="+mj-lt"/>
              <a:buAutoNum type="arabicPeriod"/>
            </a:pPr>
            <a:r>
              <a:rPr lang="en-IN" dirty="0" smtClean="0"/>
              <a:t>A </a:t>
            </a:r>
            <a:r>
              <a:rPr lang="en-IN" dirty="0"/>
              <a:t>notation </a:t>
            </a:r>
            <a:r>
              <a:rPr lang="en-IN" dirty="0" smtClean="0"/>
              <a:t>for </a:t>
            </a:r>
            <a:r>
              <a:rPr lang="en-IN" dirty="0"/>
              <a:t>representing functional components and their interfaces</a:t>
            </a:r>
            <a:r>
              <a:rPr lang="en-IN" dirty="0" smtClean="0"/>
              <a:t>,</a:t>
            </a:r>
          </a:p>
          <a:p>
            <a:pPr marL="514350" indent="-514350" algn="just">
              <a:buFont typeface="+mj-lt"/>
              <a:buAutoNum type="arabicPeriod"/>
            </a:pPr>
            <a:r>
              <a:rPr lang="en-IN" dirty="0"/>
              <a:t>H</a:t>
            </a:r>
            <a:r>
              <a:rPr lang="en-IN" dirty="0" smtClean="0"/>
              <a:t>euristics </a:t>
            </a:r>
            <a:r>
              <a:rPr lang="en-IN" dirty="0"/>
              <a:t>for </a:t>
            </a:r>
            <a:r>
              <a:rPr lang="en-IN" dirty="0" smtClean="0"/>
              <a:t>refinement and </a:t>
            </a:r>
            <a:r>
              <a:rPr lang="en-IN" dirty="0"/>
              <a:t>partitioning, </a:t>
            </a:r>
            <a:r>
              <a:rPr lang="en-IN" dirty="0" smtClean="0"/>
              <a:t>and guidelines </a:t>
            </a:r>
            <a:r>
              <a:rPr lang="en-IN" dirty="0"/>
              <a:t>for quality assessment.</a:t>
            </a:r>
          </a:p>
          <a:p>
            <a:pPr marL="514350" indent="-514350" algn="just">
              <a:buFont typeface="+mj-lt"/>
              <a:buAutoNum type="arabicPeriod"/>
            </a:pPr>
            <a:r>
              <a:rPr lang="en-IN" dirty="0" smtClean="0"/>
              <a:t>set </a:t>
            </a:r>
            <a:r>
              <a:rPr lang="en-IN" dirty="0"/>
              <a:t>of basic </a:t>
            </a:r>
            <a:r>
              <a:rPr lang="en-IN" dirty="0" smtClean="0"/>
              <a:t>design concepts are applied to </a:t>
            </a:r>
            <a:r>
              <a:rPr lang="en-IN" dirty="0"/>
              <a:t>data, architectural, interface, and component-level design.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solidFill>
                  <a:srgbClr val="FF0000"/>
                </a:solidFill>
              </a:rPr>
              <a:t>Design Concepts</a:t>
            </a:r>
            <a:endParaRPr lang="en-IN" dirty="0">
              <a:solidFill>
                <a:srgbClr val="FF0000"/>
              </a:solidFill>
            </a:endParaRPr>
          </a:p>
        </p:txBody>
      </p:sp>
      <p:sp>
        <p:nvSpPr>
          <p:cNvPr id="3" name="Content Placeholder 2"/>
          <p:cNvSpPr>
            <a:spLocks noGrp="1"/>
          </p:cNvSpPr>
          <p:nvPr>
            <p:ph idx="1"/>
          </p:nvPr>
        </p:nvSpPr>
        <p:spPr>
          <a:xfrm>
            <a:off x="467544" y="1268760"/>
            <a:ext cx="8229600" cy="4525963"/>
          </a:xfrm>
        </p:spPr>
        <p:txBody>
          <a:bodyPr>
            <a:normAutofit lnSpcReduction="10000"/>
          </a:bodyPr>
          <a:lstStyle/>
          <a:p>
            <a:pPr algn="just"/>
            <a:r>
              <a:rPr lang="en-IN" dirty="0"/>
              <a:t>A set of fundamental software </a:t>
            </a:r>
            <a:r>
              <a:rPr lang="en-IN" dirty="0">
                <a:solidFill>
                  <a:srgbClr val="FF0000"/>
                </a:solidFill>
              </a:rPr>
              <a:t>design concepts has evolved over the history</a:t>
            </a:r>
            <a:r>
              <a:rPr lang="en-IN" dirty="0"/>
              <a:t> of </a:t>
            </a:r>
            <a:r>
              <a:rPr lang="en-IN" dirty="0" smtClean="0"/>
              <a:t>software engineering</a:t>
            </a:r>
            <a:r>
              <a:rPr lang="en-IN" dirty="0"/>
              <a:t>. </a:t>
            </a:r>
            <a:endParaRPr lang="en-IN" dirty="0" smtClean="0"/>
          </a:p>
          <a:p>
            <a:pPr algn="just"/>
            <a:r>
              <a:rPr lang="en-IN" dirty="0" smtClean="0"/>
              <a:t>Each </a:t>
            </a:r>
            <a:r>
              <a:rPr lang="en-IN" b="1" dirty="0" smtClean="0"/>
              <a:t>design concept provides </a:t>
            </a:r>
            <a:r>
              <a:rPr lang="en-IN" b="1" dirty="0"/>
              <a:t>the software designer </a:t>
            </a:r>
            <a:r>
              <a:rPr lang="en-IN" b="1" dirty="0" smtClean="0"/>
              <a:t>with a foundation. </a:t>
            </a:r>
          </a:p>
          <a:p>
            <a:pPr algn="just"/>
            <a:r>
              <a:rPr lang="en-IN" dirty="0" smtClean="0"/>
              <a:t>Based on the foundation more </a:t>
            </a:r>
            <a:r>
              <a:rPr lang="en-IN" dirty="0"/>
              <a:t>sophisticated design methods can be applied</a:t>
            </a:r>
            <a:r>
              <a:rPr lang="en-IN" dirty="0" smtClean="0"/>
              <a:t>.</a:t>
            </a:r>
          </a:p>
          <a:p>
            <a:pPr algn="just"/>
            <a:r>
              <a:rPr lang="en-US" dirty="0" smtClean="0"/>
              <a:t>Design Concepts </a:t>
            </a:r>
            <a:r>
              <a:rPr lang="en-US" dirty="0"/>
              <a:t>provide the necessary framework for “getting it right”.</a:t>
            </a:r>
          </a:p>
          <a:p>
            <a:pPr algn="just"/>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be answered?</a:t>
            </a:r>
            <a:endParaRPr lang="en-IN" dirty="0"/>
          </a:p>
        </p:txBody>
      </p:sp>
      <p:sp>
        <p:nvSpPr>
          <p:cNvPr id="3" name="Content Placeholder 2"/>
          <p:cNvSpPr>
            <a:spLocks noGrp="1"/>
          </p:cNvSpPr>
          <p:nvPr>
            <p:ph idx="1"/>
          </p:nvPr>
        </p:nvSpPr>
        <p:spPr/>
        <p:txBody>
          <a:bodyPr/>
          <a:lstStyle/>
          <a:p>
            <a:pPr marL="514350" indent="-514350" algn="just">
              <a:buFont typeface="+mj-lt"/>
              <a:buAutoNum type="arabicPeriod"/>
            </a:pPr>
            <a:r>
              <a:rPr lang="en-IN" dirty="0" smtClean="0"/>
              <a:t>What </a:t>
            </a:r>
            <a:r>
              <a:rPr lang="en-IN" dirty="0">
                <a:solidFill>
                  <a:srgbClr val="FF0000"/>
                </a:solidFill>
              </a:rPr>
              <a:t>criteria</a:t>
            </a:r>
            <a:r>
              <a:rPr lang="en-IN" dirty="0"/>
              <a:t> can be used </a:t>
            </a:r>
            <a:r>
              <a:rPr lang="en-IN" dirty="0">
                <a:solidFill>
                  <a:srgbClr val="FF0000"/>
                </a:solidFill>
              </a:rPr>
              <a:t>to partition software</a:t>
            </a:r>
            <a:r>
              <a:rPr lang="en-IN" dirty="0"/>
              <a:t> into individual components?</a:t>
            </a:r>
          </a:p>
          <a:p>
            <a:pPr marL="514350" indent="-514350" algn="just">
              <a:buFont typeface="+mj-lt"/>
              <a:buAutoNum type="arabicPeriod"/>
            </a:pPr>
            <a:r>
              <a:rPr lang="en-IN" dirty="0" smtClean="0"/>
              <a:t>How the functional details </a:t>
            </a:r>
            <a:r>
              <a:rPr lang="en-IN" dirty="0"/>
              <a:t>or </a:t>
            </a:r>
            <a:r>
              <a:rPr lang="en-IN" dirty="0">
                <a:solidFill>
                  <a:srgbClr val="FF0000"/>
                </a:solidFill>
              </a:rPr>
              <a:t>data </a:t>
            </a:r>
            <a:r>
              <a:rPr lang="en-IN" dirty="0" smtClean="0">
                <a:solidFill>
                  <a:srgbClr val="FF0000"/>
                </a:solidFill>
              </a:rPr>
              <a:t>structural details are separated </a:t>
            </a:r>
            <a:r>
              <a:rPr lang="en-IN" dirty="0">
                <a:solidFill>
                  <a:srgbClr val="FF0000"/>
                </a:solidFill>
              </a:rPr>
              <a:t>from </a:t>
            </a:r>
            <a:r>
              <a:rPr lang="en-IN" dirty="0" smtClean="0">
                <a:solidFill>
                  <a:srgbClr val="FF0000"/>
                </a:solidFill>
              </a:rPr>
              <a:t>conceptual representation </a:t>
            </a:r>
            <a:r>
              <a:rPr lang="en-IN" dirty="0" smtClean="0"/>
              <a:t>of </a:t>
            </a:r>
            <a:r>
              <a:rPr lang="en-IN" dirty="0"/>
              <a:t>the software?</a:t>
            </a:r>
          </a:p>
          <a:p>
            <a:pPr marL="514350" indent="-514350" algn="just">
              <a:buFont typeface="+mj-lt"/>
              <a:buAutoNum type="arabicPeriod"/>
            </a:pPr>
            <a:r>
              <a:rPr lang="en-IN" dirty="0" smtClean="0"/>
              <a:t>What </a:t>
            </a:r>
            <a:r>
              <a:rPr lang="en-IN" dirty="0">
                <a:solidFill>
                  <a:srgbClr val="FF0000"/>
                </a:solidFill>
              </a:rPr>
              <a:t>uniform criteria </a:t>
            </a:r>
            <a:r>
              <a:rPr lang="en-IN" dirty="0" smtClean="0"/>
              <a:t>is used </a:t>
            </a:r>
            <a:r>
              <a:rPr lang="en-IN" dirty="0" smtClean="0">
                <a:solidFill>
                  <a:srgbClr val="FF0000"/>
                </a:solidFill>
              </a:rPr>
              <a:t>to define </a:t>
            </a:r>
            <a:r>
              <a:rPr lang="en-IN" dirty="0">
                <a:solidFill>
                  <a:srgbClr val="FF0000"/>
                </a:solidFill>
              </a:rPr>
              <a:t>the technical quality</a:t>
            </a:r>
            <a:r>
              <a:rPr lang="en-IN" dirty="0"/>
              <a:t> of a software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80728"/>
            <a:ext cx="7416824" cy="5145435"/>
          </a:xfrm>
        </p:spPr>
        <p:txBody>
          <a:bodyPr>
            <a:normAutofit lnSpcReduction="10000"/>
          </a:bodyPr>
          <a:lstStyle/>
          <a:p>
            <a:pPr marL="514350" indent="-514350">
              <a:buFont typeface="+mj-lt"/>
              <a:buAutoNum type="arabicPeriod"/>
            </a:pPr>
            <a:r>
              <a:rPr lang="en-US" dirty="0" smtClean="0">
                <a:solidFill>
                  <a:schemeClr val="accent2"/>
                </a:solidFill>
              </a:rPr>
              <a:t>Abstraction</a:t>
            </a:r>
          </a:p>
          <a:p>
            <a:pPr marL="514350" indent="-514350">
              <a:buFont typeface="+mj-lt"/>
              <a:buAutoNum type="arabicPeriod"/>
            </a:pPr>
            <a:r>
              <a:rPr lang="en-US" dirty="0" smtClean="0">
                <a:solidFill>
                  <a:schemeClr val="accent2"/>
                </a:solidFill>
              </a:rPr>
              <a:t>Patterns</a:t>
            </a:r>
          </a:p>
          <a:p>
            <a:pPr marL="514350" indent="-514350">
              <a:buFont typeface="+mj-lt"/>
              <a:buAutoNum type="arabicPeriod"/>
            </a:pPr>
            <a:r>
              <a:rPr lang="en-US" dirty="0" smtClean="0">
                <a:solidFill>
                  <a:schemeClr val="accent2"/>
                </a:solidFill>
              </a:rPr>
              <a:t>Modularity</a:t>
            </a:r>
          </a:p>
          <a:p>
            <a:pPr marL="514350" indent="-514350">
              <a:buFont typeface="+mj-lt"/>
              <a:buAutoNum type="arabicPeriod"/>
            </a:pPr>
            <a:r>
              <a:rPr lang="en-US" dirty="0" smtClean="0">
                <a:solidFill>
                  <a:schemeClr val="accent2"/>
                </a:solidFill>
              </a:rPr>
              <a:t>Information Hiding</a:t>
            </a:r>
          </a:p>
          <a:p>
            <a:pPr marL="514350" indent="-514350">
              <a:buFont typeface="+mj-lt"/>
              <a:buAutoNum type="arabicPeriod"/>
            </a:pPr>
            <a:r>
              <a:rPr lang="en-US" dirty="0" smtClean="0">
                <a:solidFill>
                  <a:schemeClr val="accent2"/>
                </a:solidFill>
              </a:rPr>
              <a:t>Functional Independence</a:t>
            </a:r>
          </a:p>
          <a:p>
            <a:pPr marL="514350" indent="-514350">
              <a:buFont typeface="+mj-lt"/>
              <a:buAutoNum type="arabicPeriod"/>
            </a:pPr>
            <a:r>
              <a:rPr lang="en-US" dirty="0" smtClean="0">
                <a:solidFill>
                  <a:schemeClr val="accent2"/>
                </a:solidFill>
              </a:rPr>
              <a:t>Refactoring</a:t>
            </a:r>
          </a:p>
          <a:p>
            <a:pPr marL="514350" indent="-514350">
              <a:buFont typeface="+mj-lt"/>
              <a:buAutoNum type="arabicPeriod"/>
            </a:pPr>
            <a:r>
              <a:rPr lang="en-US" dirty="0" smtClean="0">
                <a:solidFill>
                  <a:schemeClr val="accent2"/>
                </a:solidFill>
              </a:rPr>
              <a:t>Refinement</a:t>
            </a:r>
          </a:p>
          <a:p>
            <a:pPr marL="514350" indent="-514350">
              <a:buFont typeface="+mj-lt"/>
              <a:buAutoNum type="arabicPeriod"/>
            </a:pPr>
            <a:r>
              <a:rPr lang="en-US" dirty="0" smtClean="0">
                <a:solidFill>
                  <a:schemeClr val="accent2"/>
                </a:solidFill>
              </a:rPr>
              <a:t>Design Classes</a:t>
            </a:r>
          </a:p>
          <a:p>
            <a:pPr marL="514350" indent="-514350">
              <a:buFont typeface="+mj-lt"/>
              <a:buAutoNum type="arabicPeriod"/>
            </a:pPr>
            <a:r>
              <a:rPr lang="en-US" dirty="0" smtClean="0">
                <a:solidFill>
                  <a:schemeClr val="accent2"/>
                </a:solidFill>
              </a:rPr>
              <a:t>Architecture</a:t>
            </a:r>
          </a:p>
        </p:txBody>
      </p:sp>
      <p:sp>
        <p:nvSpPr>
          <p:cNvPr id="2" name="TextBox 1"/>
          <p:cNvSpPr txBox="1"/>
          <p:nvPr/>
        </p:nvSpPr>
        <p:spPr>
          <a:xfrm>
            <a:off x="2555776" y="116632"/>
            <a:ext cx="3456384" cy="646331"/>
          </a:xfrm>
          <a:prstGeom prst="rect">
            <a:avLst/>
          </a:prstGeom>
          <a:noFill/>
        </p:spPr>
        <p:txBody>
          <a:bodyPr wrap="square" rtlCol="0">
            <a:spAutoFit/>
          </a:bodyPr>
          <a:lstStyle/>
          <a:p>
            <a:r>
              <a:rPr lang="en-US" sz="3600" dirty="0">
                <a:solidFill>
                  <a:srgbClr val="FF0000"/>
                </a:solidFill>
              </a:rPr>
              <a:t>Design </a:t>
            </a:r>
            <a:r>
              <a:rPr lang="en-US" sz="3600" dirty="0" smtClean="0">
                <a:solidFill>
                  <a:srgbClr val="FF0000"/>
                </a:solidFill>
              </a:rPr>
              <a:t>concepts</a:t>
            </a:r>
            <a:endParaRPr lang="en-US" sz="3600" dirty="0">
              <a:solidFill>
                <a:srgbClr val="FF0000"/>
              </a:solidFill>
            </a:endParaRPr>
          </a:p>
        </p:txBody>
      </p:sp>
    </p:spTree>
    <p:extLst>
      <p:ext uri="{BB962C8B-B14F-4D97-AF65-F5344CB8AC3E}">
        <p14:creationId xmlns:p14="http://schemas.microsoft.com/office/powerpoint/2010/main" val="1500149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fontScale="85000" lnSpcReduction="10000"/>
          </a:bodyPr>
          <a:lstStyle/>
          <a:p>
            <a:pPr algn="just"/>
            <a:r>
              <a:rPr lang="en-US" dirty="0" smtClean="0"/>
              <a:t>Abstraction </a:t>
            </a:r>
            <a:r>
              <a:rPr lang="en-US" dirty="0"/>
              <a:t>is the act of </a:t>
            </a:r>
            <a:r>
              <a:rPr lang="en-US" dirty="0">
                <a:solidFill>
                  <a:srgbClr val="FF0000"/>
                </a:solidFill>
              </a:rPr>
              <a:t>representing the essential features without including the background details</a:t>
            </a:r>
            <a:r>
              <a:rPr lang="en-US" dirty="0" smtClean="0">
                <a:solidFill>
                  <a:srgbClr val="FF0000"/>
                </a:solidFill>
              </a:rPr>
              <a:t>.</a:t>
            </a:r>
          </a:p>
          <a:p>
            <a:pPr algn="just"/>
            <a:endParaRPr lang="en-US" dirty="0" smtClean="0"/>
          </a:p>
          <a:p>
            <a:pPr algn="just"/>
            <a:r>
              <a:rPr lang="en-US" dirty="0" smtClean="0"/>
              <a:t>At the </a:t>
            </a:r>
            <a:r>
              <a:rPr lang="en-US" dirty="0" smtClean="0">
                <a:solidFill>
                  <a:srgbClr val="FF0000"/>
                </a:solidFill>
              </a:rPr>
              <a:t>highest level </a:t>
            </a:r>
            <a:r>
              <a:rPr lang="en-US" dirty="0" smtClean="0"/>
              <a:t>of abstraction a data is stated in board terms.</a:t>
            </a:r>
          </a:p>
          <a:p>
            <a:pPr algn="just"/>
            <a:endParaRPr lang="en-US" dirty="0" smtClean="0"/>
          </a:p>
          <a:p>
            <a:pPr algn="just"/>
            <a:r>
              <a:rPr lang="en-US" dirty="0" smtClean="0"/>
              <a:t>At </a:t>
            </a:r>
            <a:r>
              <a:rPr lang="en-US" dirty="0" smtClean="0">
                <a:solidFill>
                  <a:srgbClr val="FF0000"/>
                </a:solidFill>
              </a:rPr>
              <a:t>lower level </a:t>
            </a:r>
            <a:r>
              <a:rPr lang="en-US" dirty="0" smtClean="0"/>
              <a:t>of abstraction a more detailed description of data is provided.</a:t>
            </a:r>
          </a:p>
          <a:p>
            <a:pPr marL="0" indent="0" algn="just">
              <a:buNone/>
            </a:pPr>
            <a:endParaRPr lang="en-US" dirty="0" smtClean="0"/>
          </a:p>
          <a:p>
            <a:pPr algn="just"/>
            <a:r>
              <a:rPr lang="en-US" dirty="0" smtClean="0"/>
              <a:t>They are two types: </a:t>
            </a:r>
            <a:r>
              <a:rPr lang="en-US" dirty="0" smtClean="0">
                <a:solidFill>
                  <a:schemeClr val="accent2"/>
                </a:solidFill>
              </a:rPr>
              <a:t>procedural abstraction</a:t>
            </a:r>
            <a:r>
              <a:rPr lang="en-US" dirty="0" smtClean="0"/>
              <a:t> and </a:t>
            </a:r>
            <a:r>
              <a:rPr lang="en-US" dirty="0" smtClean="0">
                <a:solidFill>
                  <a:schemeClr val="accent2"/>
                </a:solidFill>
              </a:rPr>
              <a:t>data abstraction.</a:t>
            </a:r>
            <a:endParaRPr lang="en-US" dirty="0">
              <a:solidFill>
                <a:schemeClr val="accent2"/>
              </a:solidFill>
            </a:endParaRPr>
          </a:p>
        </p:txBody>
      </p:sp>
      <p:sp>
        <p:nvSpPr>
          <p:cNvPr id="2" name="TextBox 1"/>
          <p:cNvSpPr txBox="1"/>
          <p:nvPr/>
        </p:nvSpPr>
        <p:spPr>
          <a:xfrm>
            <a:off x="1979712" y="260648"/>
            <a:ext cx="5328592" cy="707886"/>
          </a:xfrm>
          <a:prstGeom prst="rect">
            <a:avLst/>
          </a:prstGeom>
          <a:noFill/>
        </p:spPr>
        <p:txBody>
          <a:bodyPr wrap="square" rtlCol="0">
            <a:spAutoFit/>
          </a:bodyPr>
          <a:lstStyle/>
          <a:p>
            <a:pPr algn="ctr"/>
            <a:r>
              <a:rPr lang="en-US" sz="4000" dirty="0" smtClean="0">
                <a:solidFill>
                  <a:srgbClr val="FF0000"/>
                </a:solidFill>
              </a:rPr>
              <a:t>Abstraction</a:t>
            </a:r>
            <a:endParaRPr lang="en-US" sz="4000" dirty="0">
              <a:solidFill>
                <a:srgbClr val="FF0000"/>
              </a:solidFill>
            </a:endParaRPr>
          </a:p>
        </p:txBody>
      </p:sp>
    </p:spTree>
    <p:extLst>
      <p:ext uri="{BB962C8B-B14F-4D97-AF65-F5344CB8AC3E}">
        <p14:creationId xmlns:p14="http://schemas.microsoft.com/office/powerpoint/2010/main" val="262813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lstStyle/>
          <a:p>
            <a:pPr algn="just"/>
            <a:r>
              <a:rPr lang="en-US" sz="2800" dirty="0" smtClean="0"/>
              <a:t>Is a collection of data that describes a data object</a:t>
            </a:r>
          </a:p>
          <a:p>
            <a:pPr algn="just"/>
            <a:r>
              <a:rPr lang="en-US" sz="2800" dirty="0" smtClean="0"/>
              <a:t>Example:</a:t>
            </a:r>
            <a:r>
              <a:rPr lang="en-US" sz="2800" i="1" dirty="0" smtClean="0">
                <a:solidFill>
                  <a:schemeClr val="accent5"/>
                </a:solidFill>
              </a:rPr>
              <a:t> door</a:t>
            </a:r>
          </a:p>
          <a:p>
            <a:pPr algn="just"/>
            <a:r>
              <a:rPr lang="en-IN" sz="2800" dirty="0" smtClean="0"/>
              <a:t>Data </a:t>
            </a:r>
            <a:r>
              <a:rPr lang="en-IN" sz="2800" dirty="0"/>
              <a:t>abstraction for door would encompass a set of attributes that describe the </a:t>
            </a:r>
            <a:r>
              <a:rPr lang="en-IN" sz="2800" dirty="0" smtClean="0"/>
              <a:t>door.</a:t>
            </a:r>
            <a:endParaRPr lang="en-IN" sz="2800" dirty="0"/>
          </a:p>
          <a:p>
            <a:pPr algn="just"/>
            <a:r>
              <a:rPr lang="en-IN" sz="2800" dirty="0" err="1"/>
              <a:t>E</a:t>
            </a:r>
            <a:r>
              <a:rPr lang="en-IN" sz="2800" dirty="0" err="1" smtClean="0"/>
              <a:t>g</a:t>
            </a:r>
            <a:r>
              <a:rPr lang="en-IN" sz="2800" dirty="0"/>
              <a:t>., door type, swing direction, opening mechanism, weight, dimensions </a:t>
            </a:r>
            <a:r>
              <a:rPr lang="en-IN" sz="2800" dirty="0" smtClean="0"/>
              <a:t>etc.</a:t>
            </a:r>
            <a:endParaRPr lang="en-IN" sz="2800" dirty="0"/>
          </a:p>
          <a:p>
            <a:endParaRPr lang="en-US" sz="2800" dirty="0"/>
          </a:p>
        </p:txBody>
      </p:sp>
      <p:sp>
        <p:nvSpPr>
          <p:cNvPr id="2" name="TextBox 1"/>
          <p:cNvSpPr txBox="1"/>
          <p:nvPr/>
        </p:nvSpPr>
        <p:spPr>
          <a:xfrm>
            <a:off x="2123728" y="324145"/>
            <a:ext cx="4536504" cy="646331"/>
          </a:xfrm>
          <a:prstGeom prst="rect">
            <a:avLst/>
          </a:prstGeom>
          <a:noFill/>
        </p:spPr>
        <p:txBody>
          <a:bodyPr wrap="square" rtlCol="0">
            <a:spAutoFit/>
          </a:bodyPr>
          <a:lstStyle/>
          <a:p>
            <a:pPr algn="ctr"/>
            <a:r>
              <a:rPr lang="en-US" sz="3600" dirty="0">
                <a:solidFill>
                  <a:schemeClr val="accent2"/>
                </a:solidFill>
              </a:rPr>
              <a:t>Data </a:t>
            </a:r>
            <a:r>
              <a:rPr lang="en-US" sz="3600" dirty="0" smtClean="0">
                <a:solidFill>
                  <a:schemeClr val="accent2"/>
                </a:solidFill>
              </a:rPr>
              <a:t>abstraction</a:t>
            </a:r>
            <a:endParaRPr lang="en-US" sz="3600" dirty="0">
              <a:solidFill>
                <a:schemeClr val="accent2"/>
              </a:solidFill>
            </a:endParaRPr>
          </a:p>
        </p:txBody>
      </p:sp>
    </p:spTree>
    <p:extLst>
      <p:ext uri="{BB962C8B-B14F-4D97-AF65-F5344CB8AC3E}">
        <p14:creationId xmlns:p14="http://schemas.microsoft.com/office/powerpoint/2010/main" val="4202990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pPr>
              <a:defRPr/>
            </a:pPr>
            <a:endParaRPr lang="en-US" dirty="0"/>
          </a:p>
        </p:txBody>
      </p:sp>
      <p:sp>
        <p:nvSpPr>
          <p:cNvPr id="30" name="Slide Number Placeholder 4"/>
          <p:cNvSpPr>
            <a:spLocks noGrp="1"/>
          </p:cNvSpPr>
          <p:nvPr>
            <p:ph type="sldNum" sz="quarter" idx="11"/>
          </p:nvPr>
        </p:nvSpPr>
        <p:spPr/>
        <p:txBody>
          <a:bodyPr/>
          <a:lstStyle/>
          <a:p>
            <a:pPr>
              <a:defRPr/>
            </a:pPr>
            <a:fld id="{B60044AA-BC97-48E6-BE79-FBBA4D38F65C}" type="slidenum">
              <a:rPr lang="en-US"/>
              <a:pPr>
                <a:defRPr/>
              </a:pPr>
              <a:t>28</a:t>
            </a:fld>
            <a:endParaRPr lang="en-US"/>
          </a:p>
        </p:txBody>
      </p:sp>
      <p:sp>
        <p:nvSpPr>
          <p:cNvPr id="10244" name="Rectangle 2"/>
          <p:cNvSpPr>
            <a:spLocks noGrp="1" noChangeArrowheads="1"/>
          </p:cNvSpPr>
          <p:nvPr>
            <p:ph type="title"/>
          </p:nvPr>
        </p:nvSpPr>
        <p:spPr>
          <a:xfrm>
            <a:off x="1888853" y="34834"/>
            <a:ext cx="3883025" cy="660400"/>
          </a:xfrm>
          <a:noFill/>
        </p:spPr>
        <p:txBody>
          <a:bodyPr wrap="none" lIns="63500" tIns="25400" rIns="63500" bIns="25400" anchor="t">
            <a:spAutoFit/>
          </a:bodyPr>
          <a:lstStyle/>
          <a:p>
            <a:pPr eaLnBrk="1" hangingPunct="1"/>
            <a:r>
              <a:rPr lang="en-US" dirty="0" smtClean="0"/>
              <a:t>Data Abstraction</a:t>
            </a:r>
          </a:p>
        </p:txBody>
      </p:sp>
      <p:sp>
        <p:nvSpPr>
          <p:cNvPr id="177155" name="AutoShape 3"/>
          <p:cNvSpPr>
            <a:spLocks noChangeArrowheads="1"/>
          </p:cNvSpPr>
          <p:nvPr/>
        </p:nvSpPr>
        <p:spPr bwMode="auto">
          <a:xfrm>
            <a:off x="4800600" y="1931988"/>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10246" name="Line 4"/>
          <p:cNvSpPr>
            <a:spLocks noChangeShapeType="1"/>
          </p:cNvSpPr>
          <p:nvPr/>
        </p:nvSpPr>
        <p:spPr bwMode="auto">
          <a:xfrm>
            <a:off x="4800600" y="2387600"/>
            <a:ext cx="3251200" cy="0"/>
          </a:xfrm>
          <a:prstGeom prst="line">
            <a:avLst/>
          </a:prstGeom>
          <a:noFill/>
          <a:ln w="25400">
            <a:solidFill>
              <a:schemeClr val="tx1"/>
            </a:solidFill>
            <a:round/>
            <a:headEnd/>
            <a:tailEnd/>
          </a:ln>
        </p:spPr>
        <p:txBody>
          <a:bodyPr wrap="none" anchor="ctr"/>
          <a:lstStyle/>
          <a:p>
            <a:endParaRPr lang="en-US"/>
          </a:p>
        </p:txBody>
      </p:sp>
      <p:sp>
        <p:nvSpPr>
          <p:cNvPr id="177157" name="Rectangle 5"/>
          <p:cNvSpPr>
            <a:spLocks noChangeArrowheads="1"/>
          </p:cNvSpPr>
          <p:nvPr/>
        </p:nvSpPr>
        <p:spPr bwMode="auto">
          <a:xfrm>
            <a:off x="4953000" y="1905000"/>
            <a:ext cx="790575" cy="454025"/>
          </a:xfrm>
          <a:prstGeom prst="rect">
            <a:avLst/>
          </a:prstGeom>
          <a:noFill/>
          <a:ln w="25400">
            <a:noFill/>
            <a:miter lim="800000"/>
            <a:headEnd/>
            <a:tailEnd/>
          </a:ln>
          <a:effectLst/>
        </p:spPr>
        <p:txBody>
          <a:bodyPr wrap="none" lIns="90487" tIns="44450" rIns="90487" bIns="44450">
            <a:spAutoFit/>
          </a:bodyPr>
          <a:lstStyle/>
          <a:p>
            <a:pPr>
              <a:defRPr/>
            </a:pPr>
            <a:r>
              <a:rPr lang="en-US">
                <a:solidFill>
                  <a:schemeClr val="folHlink"/>
                </a:solidFill>
                <a:effectLst>
                  <a:outerShdw blurRad="38100" dist="38100" dir="2700000" algn="tl">
                    <a:srgbClr val="000000"/>
                  </a:outerShdw>
                </a:effectLst>
                <a:latin typeface="Helvetica" pitchFamily="-128" charset="0"/>
              </a:rPr>
              <a:t>door</a:t>
            </a:r>
            <a:endParaRPr lang="en-US">
              <a:solidFill>
                <a:srgbClr val="AD278D"/>
              </a:solidFill>
              <a:effectLst>
                <a:outerShdw blurRad="38100" dist="38100" dir="2700000" algn="tl">
                  <a:srgbClr val="000000"/>
                </a:outerShdw>
              </a:effectLst>
              <a:latin typeface="Helvetica" pitchFamily="-128" charset="0"/>
            </a:endParaRPr>
          </a:p>
        </p:txBody>
      </p:sp>
      <p:sp>
        <p:nvSpPr>
          <p:cNvPr id="10248" name="Line 6"/>
          <p:cNvSpPr>
            <a:spLocks noChangeShapeType="1"/>
          </p:cNvSpPr>
          <p:nvPr/>
        </p:nvSpPr>
        <p:spPr bwMode="auto">
          <a:xfrm flipH="1">
            <a:off x="4267200" y="4186238"/>
            <a:ext cx="825500" cy="1471612"/>
          </a:xfrm>
          <a:prstGeom prst="line">
            <a:avLst/>
          </a:prstGeom>
          <a:noFill/>
          <a:ln w="12700">
            <a:solidFill>
              <a:schemeClr val="tx1"/>
            </a:solidFill>
            <a:round/>
            <a:headEnd/>
            <a:tailEnd/>
          </a:ln>
        </p:spPr>
        <p:txBody>
          <a:bodyPr wrap="none" anchor="ctr"/>
          <a:lstStyle/>
          <a:p>
            <a:endParaRPr lang="en-US"/>
          </a:p>
        </p:txBody>
      </p:sp>
      <p:sp>
        <p:nvSpPr>
          <p:cNvPr id="10249" name="Rectangle 7"/>
          <p:cNvSpPr>
            <a:spLocks noChangeArrowheads="1"/>
          </p:cNvSpPr>
          <p:nvPr/>
        </p:nvSpPr>
        <p:spPr bwMode="auto">
          <a:xfrm>
            <a:off x="4119563" y="5640388"/>
            <a:ext cx="3446462" cy="363537"/>
          </a:xfrm>
          <a:prstGeom prst="rect">
            <a:avLst/>
          </a:prstGeom>
          <a:noFill/>
          <a:ln w="25400">
            <a:noFill/>
            <a:miter lim="800000"/>
            <a:headEnd/>
            <a:tailEnd/>
          </a:ln>
        </p:spPr>
        <p:txBody>
          <a:bodyPr wrap="none" lIns="90487" tIns="44450" rIns="90487" bIns="44450">
            <a:spAutoFit/>
          </a:bodyPr>
          <a:lstStyle/>
          <a:p>
            <a:r>
              <a:rPr lang="en-US" sz="1800">
                <a:latin typeface="Helvetica" pitchFamily="-128" charset="0"/>
              </a:rPr>
              <a:t>implemented as a data structure</a:t>
            </a:r>
          </a:p>
        </p:txBody>
      </p:sp>
      <p:sp>
        <p:nvSpPr>
          <p:cNvPr id="177160" name="Rectangle 8"/>
          <p:cNvSpPr>
            <a:spLocks noChangeArrowheads="1"/>
          </p:cNvSpPr>
          <p:nvPr/>
        </p:nvSpPr>
        <p:spPr bwMode="auto">
          <a:xfrm>
            <a:off x="5399088" y="2617788"/>
            <a:ext cx="1527175" cy="61118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manufacturer</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1" name="Rectangle 9"/>
          <p:cNvSpPr>
            <a:spLocks noChangeArrowheads="1"/>
          </p:cNvSpPr>
          <p:nvPr/>
        </p:nvSpPr>
        <p:spPr bwMode="auto">
          <a:xfrm>
            <a:off x="5399088" y="2860675"/>
            <a:ext cx="1641475" cy="363538"/>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model number</a:t>
            </a:r>
            <a:endParaRPr lang="en-US" sz="1800">
              <a:solidFill>
                <a:srgbClr val="AD278D"/>
              </a:solidFill>
              <a:effectLst>
                <a:outerShdw blurRad="38100" dist="38100" dir="2700000" algn="tl">
                  <a:srgbClr val="000000"/>
                </a:outerShdw>
              </a:effectLst>
              <a:latin typeface="Helvetica" pitchFamily="-128" charset="0"/>
            </a:endParaRPr>
          </a:p>
        </p:txBody>
      </p:sp>
      <p:sp>
        <p:nvSpPr>
          <p:cNvPr id="177162" name="Rectangle 10"/>
          <p:cNvSpPr>
            <a:spLocks noChangeArrowheads="1"/>
          </p:cNvSpPr>
          <p:nvPr/>
        </p:nvSpPr>
        <p:spPr bwMode="auto">
          <a:xfrm>
            <a:off x="5399088" y="3101975"/>
            <a:ext cx="612775" cy="611188"/>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type</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3" name="Rectangle 11"/>
          <p:cNvSpPr>
            <a:spLocks noChangeArrowheads="1"/>
          </p:cNvSpPr>
          <p:nvPr/>
        </p:nvSpPr>
        <p:spPr bwMode="auto">
          <a:xfrm>
            <a:off x="5399088" y="3343275"/>
            <a:ext cx="1692275" cy="611188"/>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swing direction</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4" name="Rectangle 12"/>
          <p:cNvSpPr>
            <a:spLocks noChangeArrowheads="1"/>
          </p:cNvSpPr>
          <p:nvPr/>
        </p:nvSpPr>
        <p:spPr bwMode="auto">
          <a:xfrm>
            <a:off x="5399088" y="3582988"/>
            <a:ext cx="854075" cy="61118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inserts</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5" name="Rectangle 13"/>
          <p:cNvSpPr>
            <a:spLocks noChangeArrowheads="1"/>
          </p:cNvSpPr>
          <p:nvPr/>
        </p:nvSpPr>
        <p:spPr bwMode="auto">
          <a:xfrm>
            <a:off x="5399088" y="3824288"/>
            <a:ext cx="714375" cy="61118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lights</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6" name="Rectangle 14"/>
          <p:cNvSpPr>
            <a:spLocks noChangeArrowheads="1"/>
          </p:cNvSpPr>
          <p:nvPr/>
        </p:nvSpPr>
        <p:spPr bwMode="auto">
          <a:xfrm>
            <a:off x="5399088" y="4065588"/>
            <a:ext cx="803275" cy="611187"/>
          </a:xfrm>
          <a:prstGeom prst="rect">
            <a:avLst/>
          </a:prstGeom>
          <a:noFill/>
          <a:ln w="25400">
            <a:noFill/>
            <a:miter lim="800000"/>
            <a:headEnd/>
            <a:tailEnd/>
          </a:ln>
          <a:effectLst/>
        </p:spPr>
        <p:txBody>
          <a:bodyPr wrap="none" lIns="90487" tIns="44450" rIns="90487" bIns="44450">
            <a:spAutoFit/>
          </a:bodyPr>
          <a:lstStyle/>
          <a:p>
            <a:pPr>
              <a:defRPr/>
            </a:pPr>
            <a:r>
              <a:rPr lang="en-US" sz="1800">
                <a:solidFill>
                  <a:srgbClr val="AD278D"/>
                </a:solidFill>
                <a:effectLst>
                  <a:outerShdw blurRad="38100" dist="38100" dir="2700000" algn="tl">
                    <a:srgbClr val="000000"/>
                  </a:outerShdw>
                </a:effectLst>
                <a:latin typeface="Helvetica" pitchFamily="-128" charset="0"/>
              </a:rPr>
              <a:t>   </a:t>
            </a:r>
            <a:r>
              <a:rPr lang="en-US" sz="1800">
                <a:solidFill>
                  <a:schemeClr val="folHlink"/>
                </a:solidFill>
                <a:effectLst>
                  <a:outerShdw blurRad="38100" dist="38100" dir="2700000" algn="tl">
                    <a:srgbClr val="000000"/>
                  </a:outerShdw>
                </a:effectLst>
                <a:latin typeface="Helvetica" pitchFamily="-128" charset="0"/>
              </a:rPr>
              <a:t>type</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7" name="Rectangle 15"/>
          <p:cNvSpPr>
            <a:spLocks noChangeArrowheads="1"/>
          </p:cNvSpPr>
          <p:nvPr/>
        </p:nvSpPr>
        <p:spPr bwMode="auto">
          <a:xfrm>
            <a:off x="5399088" y="4306888"/>
            <a:ext cx="1146175" cy="611187"/>
          </a:xfrm>
          <a:prstGeom prst="rect">
            <a:avLst/>
          </a:prstGeom>
          <a:noFill/>
          <a:ln w="25400">
            <a:noFill/>
            <a:miter lim="800000"/>
            <a:headEnd/>
            <a:tailEnd/>
          </a:ln>
          <a:effectLst/>
        </p:spPr>
        <p:txBody>
          <a:bodyPr wrap="none" lIns="90487" tIns="44450" rIns="90487" bIns="44450">
            <a:spAutoFit/>
          </a:bodyPr>
          <a:lstStyle/>
          <a:p>
            <a:pPr>
              <a:defRPr/>
            </a:pPr>
            <a:r>
              <a:rPr lang="en-US" sz="1800">
                <a:solidFill>
                  <a:srgbClr val="AD278D"/>
                </a:solidFill>
                <a:effectLst>
                  <a:outerShdw blurRad="38100" dist="38100" dir="2700000" algn="tl">
                    <a:srgbClr val="000000"/>
                  </a:outerShdw>
                </a:effectLst>
                <a:latin typeface="Helvetica" pitchFamily="-128" charset="0"/>
              </a:rPr>
              <a:t>   </a:t>
            </a:r>
            <a:r>
              <a:rPr lang="en-US" sz="1800">
                <a:solidFill>
                  <a:schemeClr val="folHlink"/>
                </a:solidFill>
                <a:effectLst>
                  <a:outerShdw blurRad="38100" dist="38100" dir="2700000" algn="tl">
                    <a:srgbClr val="000000"/>
                  </a:outerShdw>
                </a:effectLst>
                <a:latin typeface="Helvetica" pitchFamily="-128" charset="0"/>
              </a:rPr>
              <a:t>number</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8" name="Rectangle 16"/>
          <p:cNvSpPr>
            <a:spLocks noChangeArrowheads="1"/>
          </p:cNvSpPr>
          <p:nvPr/>
        </p:nvSpPr>
        <p:spPr bwMode="auto">
          <a:xfrm>
            <a:off x="5399088" y="4548188"/>
            <a:ext cx="841375" cy="61118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weight</a:t>
            </a:r>
          </a:p>
          <a:p>
            <a:pPr>
              <a:lnSpc>
                <a:spcPct val="90000"/>
              </a:lnSpc>
              <a:defRPr/>
            </a:pPr>
            <a:endParaRPr lang="en-US" sz="1800">
              <a:solidFill>
                <a:srgbClr val="AD278D"/>
              </a:solidFill>
              <a:effectLst>
                <a:outerShdw blurRad="38100" dist="38100" dir="2700000" algn="tl">
                  <a:srgbClr val="000000"/>
                </a:outerShdw>
              </a:effectLst>
              <a:latin typeface="Helvetica" pitchFamily="-128" charset="0"/>
            </a:endParaRPr>
          </a:p>
        </p:txBody>
      </p:sp>
      <p:sp>
        <p:nvSpPr>
          <p:cNvPr id="177169" name="Rectangle 17"/>
          <p:cNvSpPr>
            <a:spLocks noChangeArrowheads="1"/>
          </p:cNvSpPr>
          <p:nvPr/>
        </p:nvSpPr>
        <p:spPr bwMode="auto">
          <a:xfrm>
            <a:off x="5399088" y="4789488"/>
            <a:ext cx="2227262" cy="36353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128" charset="0"/>
              </a:rPr>
              <a:t>opening mechanism</a:t>
            </a:r>
          </a:p>
        </p:txBody>
      </p:sp>
      <p:sp>
        <p:nvSpPr>
          <p:cNvPr id="10260" name="Rectangle 18"/>
          <p:cNvSpPr>
            <a:spLocks noChangeArrowheads="1"/>
          </p:cNvSpPr>
          <p:nvPr/>
        </p:nvSpPr>
        <p:spPr bwMode="auto">
          <a:xfrm>
            <a:off x="1866900" y="2095500"/>
            <a:ext cx="1727200" cy="3505200"/>
          </a:xfrm>
          <a:prstGeom prst="rect">
            <a:avLst/>
          </a:prstGeom>
          <a:solidFill>
            <a:srgbClr val="3E1403"/>
          </a:solidFill>
          <a:ln w="127000">
            <a:noFill/>
            <a:miter lim="800000"/>
            <a:headEnd/>
            <a:tailEnd/>
          </a:ln>
        </p:spPr>
        <p:txBody>
          <a:bodyPr wrap="none" anchor="ctr"/>
          <a:lstStyle/>
          <a:p>
            <a:endParaRPr lang="en-US"/>
          </a:p>
        </p:txBody>
      </p:sp>
      <p:sp>
        <p:nvSpPr>
          <p:cNvPr id="10261" name="Rectangle 19"/>
          <p:cNvSpPr>
            <a:spLocks noChangeArrowheads="1"/>
          </p:cNvSpPr>
          <p:nvPr/>
        </p:nvSpPr>
        <p:spPr bwMode="auto">
          <a:xfrm>
            <a:off x="1866900" y="2097088"/>
            <a:ext cx="1727200" cy="3503612"/>
          </a:xfrm>
          <a:prstGeom prst="rect">
            <a:avLst/>
          </a:prstGeom>
          <a:noFill/>
          <a:ln w="25400">
            <a:solidFill>
              <a:srgbClr val="000000"/>
            </a:solidFill>
            <a:miter lim="800000"/>
            <a:headEnd/>
            <a:tailEnd/>
          </a:ln>
        </p:spPr>
        <p:txBody>
          <a:bodyPr wrap="none" anchor="ctr"/>
          <a:lstStyle/>
          <a:p>
            <a:endParaRPr lang="en-US"/>
          </a:p>
        </p:txBody>
      </p:sp>
      <p:sp>
        <p:nvSpPr>
          <p:cNvPr id="10262" name="Rectangle 20"/>
          <p:cNvSpPr>
            <a:spLocks noChangeArrowheads="1"/>
          </p:cNvSpPr>
          <p:nvPr/>
        </p:nvSpPr>
        <p:spPr bwMode="auto">
          <a:xfrm>
            <a:off x="1981200" y="2209800"/>
            <a:ext cx="1498600" cy="3390900"/>
          </a:xfrm>
          <a:prstGeom prst="rect">
            <a:avLst/>
          </a:prstGeom>
          <a:noFill/>
          <a:ln w="25400">
            <a:noFill/>
            <a:miter lim="800000"/>
            <a:headEnd/>
            <a:tailEnd/>
          </a:ln>
        </p:spPr>
        <p:txBody>
          <a:bodyPr wrap="none" anchor="ctr"/>
          <a:lstStyle/>
          <a:p>
            <a:endParaRPr lang="en-US"/>
          </a:p>
        </p:txBody>
      </p:sp>
      <p:sp>
        <p:nvSpPr>
          <p:cNvPr id="10263" name="Rectangle 21"/>
          <p:cNvSpPr>
            <a:spLocks noChangeArrowheads="1"/>
          </p:cNvSpPr>
          <p:nvPr/>
        </p:nvSpPr>
        <p:spPr bwMode="auto">
          <a:xfrm>
            <a:off x="1981200" y="2211388"/>
            <a:ext cx="1498600" cy="3389312"/>
          </a:xfrm>
          <a:prstGeom prst="rect">
            <a:avLst/>
          </a:prstGeom>
          <a:solidFill>
            <a:schemeClr val="bg2"/>
          </a:solidFill>
          <a:ln w="25400">
            <a:solidFill>
              <a:srgbClr val="000000"/>
            </a:solidFill>
            <a:miter lim="800000"/>
            <a:headEnd/>
            <a:tailEnd/>
          </a:ln>
        </p:spPr>
        <p:txBody>
          <a:bodyPr wrap="none" anchor="ctr"/>
          <a:lstStyle/>
          <a:p>
            <a:endParaRPr lang="en-US"/>
          </a:p>
        </p:txBody>
      </p:sp>
      <p:sp>
        <p:nvSpPr>
          <p:cNvPr id="10264" name="Freeform 22"/>
          <p:cNvSpPr>
            <a:spLocks/>
          </p:cNvSpPr>
          <p:nvPr/>
        </p:nvSpPr>
        <p:spPr bwMode="auto">
          <a:xfrm>
            <a:off x="1993900" y="2222500"/>
            <a:ext cx="1398588" cy="3570288"/>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headEnd/>
            <a:tailEnd/>
          </a:ln>
        </p:spPr>
        <p:txBody>
          <a:bodyPr/>
          <a:lstStyle/>
          <a:p>
            <a:endParaRPr lang="en-US"/>
          </a:p>
        </p:txBody>
      </p:sp>
      <p:sp>
        <p:nvSpPr>
          <p:cNvPr id="10265" name="Freeform 23"/>
          <p:cNvSpPr>
            <a:spLocks/>
          </p:cNvSpPr>
          <p:nvPr/>
        </p:nvSpPr>
        <p:spPr bwMode="auto">
          <a:xfrm>
            <a:off x="1981200" y="2209800"/>
            <a:ext cx="1398588" cy="3570288"/>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headEnd/>
            <a:tailEnd/>
          </a:ln>
        </p:spPr>
        <p:txBody>
          <a:bodyPr/>
          <a:lstStyle/>
          <a:p>
            <a:endParaRPr lang="en-US"/>
          </a:p>
        </p:txBody>
      </p:sp>
      <p:sp>
        <p:nvSpPr>
          <p:cNvPr id="10266" name="Oval 24"/>
          <p:cNvSpPr>
            <a:spLocks noChangeArrowheads="1"/>
          </p:cNvSpPr>
          <p:nvPr/>
        </p:nvSpPr>
        <p:spPr bwMode="auto">
          <a:xfrm>
            <a:off x="3098800" y="3924300"/>
            <a:ext cx="127000" cy="127000"/>
          </a:xfrm>
          <a:prstGeom prst="ellipse">
            <a:avLst/>
          </a:prstGeom>
          <a:solidFill>
            <a:srgbClr val="000000"/>
          </a:solidFill>
          <a:ln w="127000">
            <a:noFill/>
            <a:round/>
            <a:headEnd/>
            <a:tailEnd/>
          </a:ln>
        </p:spPr>
        <p:txBody>
          <a:bodyPr wrap="none" anchor="ctr"/>
          <a:lstStyle/>
          <a:p>
            <a:endParaRPr lang="en-US"/>
          </a:p>
        </p:txBody>
      </p:sp>
      <p:sp>
        <p:nvSpPr>
          <p:cNvPr id="10267" name="Oval 25"/>
          <p:cNvSpPr>
            <a:spLocks noChangeArrowheads="1"/>
          </p:cNvSpPr>
          <p:nvPr/>
        </p:nvSpPr>
        <p:spPr bwMode="auto">
          <a:xfrm>
            <a:off x="3098800" y="3925888"/>
            <a:ext cx="127000" cy="123825"/>
          </a:xfrm>
          <a:prstGeom prst="ellipse">
            <a:avLst/>
          </a:prstGeom>
          <a:noFill/>
          <a:ln w="25400">
            <a:solidFill>
              <a:schemeClr val="tx1"/>
            </a:solidFill>
            <a:round/>
            <a:headEnd/>
            <a:tailEnd/>
          </a:ln>
        </p:spPr>
        <p:txBody>
          <a:bodyPr wrap="none" anchor="ctr"/>
          <a:lstStyle/>
          <a:p>
            <a:endParaRPr lang="en-US"/>
          </a:p>
        </p:txBody>
      </p:sp>
      <p:sp>
        <p:nvSpPr>
          <p:cNvPr id="10268" name="Rectangle 26"/>
          <p:cNvSpPr>
            <a:spLocks noChangeArrowheads="1"/>
          </p:cNvSpPr>
          <p:nvPr/>
        </p:nvSpPr>
        <p:spPr bwMode="auto">
          <a:xfrm>
            <a:off x="3149600" y="4038600"/>
            <a:ext cx="12700" cy="304800"/>
          </a:xfrm>
          <a:prstGeom prst="rect">
            <a:avLst/>
          </a:prstGeom>
          <a:solidFill>
            <a:srgbClr val="000000"/>
          </a:solidFill>
          <a:ln w="127000">
            <a:noFill/>
            <a:miter lim="800000"/>
            <a:headEnd/>
            <a:tailEnd/>
          </a:ln>
        </p:spPr>
        <p:txBody>
          <a:bodyPr wrap="none" anchor="ctr"/>
          <a:lstStyle/>
          <a:p>
            <a:endParaRPr lang="en-US"/>
          </a:p>
        </p:txBody>
      </p:sp>
      <p:sp>
        <p:nvSpPr>
          <p:cNvPr id="10269" name="Rectangle 27"/>
          <p:cNvSpPr>
            <a:spLocks noChangeArrowheads="1"/>
          </p:cNvSpPr>
          <p:nvPr/>
        </p:nvSpPr>
        <p:spPr bwMode="auto">
          <a:xfrm>
            <a:off x="3149600" y="4040188"/>
            <a:ext cx="12700" cy="303212"/>
          </a:xfrm>
          <a:prstGeom prst="rect">
            <a:avLst/>
          </a:prstGeom>
          <a:noFill/>
          <a:ln w="25400">
            <a:solidFill>
              <a:schemeClr val="tx1"/>
            </a:solidFill>
            <a:miter lim="800000"/>
            <a:headEnd/>
            <a:tailEnd/>
          </a:ln>
        </p:spPr>
        <p:txBody>
          <a:bodyPr wrap="none" anchor="ctr"/>
          <a:lstStyle/>
          <a:p>
            <a:endParaRPr lang="en-US"/>
          </a:p>
        </p:txBody>
      </p:sp>
      <p:sp>
        <p:nvSpPr>
          <p:cNvPr id="10270" name="Line 28"/>
          <p:cNvSpPr>
            <a:spLocks noChangeShapeType="1"/>
          </p:cNvSpPr>
          <p:nvPr/>
        </p:nvSpPr>
        <p:spPr bwMode="auto">
          <a:xfrm>
            <a:off x="3733800" y="3810000"/>
            <a:ext cx="901700" cy="0"/>
          </a:xfrm>
          <a:prstGeom prst="line">
            <a:avLst/>
          </a:prstGeom>
          <a:noFill/>
          <a:ln w="76200">
            <a:solidFill>
              <a:schemeClr val="tx1"/>
            </a:solidFill>
            <a:round/>
            <a:headEnd/>
            <a:tailEnd type="triangle" w="med" len="med"/>
          </a:ln>
        </p:spPr>
        <p:txBody>
          <a:bodyPr wrap="none" anchor="ctr"/>
          <a:lstStyle/>
          <a:p>
            <a:endParaRPr lang="en-US"/>
          </a:p>
        </p:txBody>
      </p:sp>
      <p:sp>
        <p:nvSpPr>
          <p:cNvPr id="2" name="TextBox 1"/>
          <p:cNvSpPr txBox="1"/>
          <p:nvPr/>
        </p:nvSpPr>
        <p:spPr>
          <a:xfrm>
            <a:off x="641350" y="905691"/>
            <a:ext cx="8077200" cy="523220"/>
          </a:xfrm>
          <a:prstGeom prst="rect">
            <a:avLst/>
          </a:prstGeom>
          <a:noFill/>
        </p:spPr>
        <p:txBody>
          <a:bodyPr wrap="square" rtlCol="0">
            <a:spAutoFit/>
          </a:bodyPr>
          <a:lstStyle/>
          <a:p>
            <a:r>
              <a:rPr lang="en-US" sz="2800" dirty="0" smtClean="0"/>
              <a:t>Named Collection of data that describes a data object</a:t>
            </a:r>
            <a:endParaRPr lang="en-US" sz="2800" dirty="0"/>
          </a:p>
        </p:txBody>
      </p:sp>
    </p:spTree>
    <p:extLst>
      <p:ext uri="{BB962C8B-B14F-4D97-AF65-F5344CB8AC3E}">
        <p14:creationId xmlns:p14="http://schemas.microsoft.com/office/powerpoint/2010/main" val="363660864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fontScale="92500"/>
          </a:bodyPr>
          <a:lstStyle/>
          <a:p>
            <a:pPr algn="just"/>
            <a:r>
              <a:rPr lang="en-US" dirty="0" smtClean="0"/>
              <a:t>It refers to a </a:t>
            </a:r>
            <a:r>
              <a:rPr lang="en-US" dirty="0" smtClean="0">
                <a:solidFill>
                  <a:srgbClr val="FF0000"/>
                </a:solidFill>
              </a:rPr>
              <a:t>sequence of instructions </a:t>
            </a:r>
            <a:r>
              <a:rPr lang="en-US" dirty="0" smtClean="0"/>
              <a:t>that have a specific and limited functions.</a:t>
            </a:r>
          </a:p>
          <a:p>
            <a:pPr algn="just"/>
            <a:r>
              <a:rPr lang="en-US" dirty="0"/>
              <a:t>Procedural abstraction implies the </a:t>
            </a:r>
            <a:r>
              <a:rPr lang="en-US" dirty="0">
                <a:solidFill>
                  <a:srgbClr val="FF0000"/>
                </a:solidFill>
              </a:rPr>
              <a:t>name of the functions, but specific details are suppressed</a:t>
            </a:r>
            <a:r>
              <a:rPr lang="en-US" dirty="0"/>
              <a:t>. </a:t>
            </a:r>
          </a:p>
          <a:p>
            <a:r>
              <a:rPr lang="en-IN" dirty="0"/>
              <a:t>An example of a procedural abstraction would be the word “open” in the phrase “open a door”. </a:t>
            </a:r>
          </a:p>
          <a:p>
            <a:pPr algn="just"/>
            <a:r>
              <a:rPr lang="en-US" dirty="0" smtClean="0"/>
              <a:t>Open </a:t>
            </a:r>
            <a:r>
              <a:rPr lang="en-US" dirty="0"/>
              <a:t>implies a long sequence of procedural steps </a:t>
            </a:r>
            <a:r>
              <a:rPr lang="en-US" dirty="0" smtClean="0"/>
              <a:t>(</a:t>
            </a:r>
            <a:r>
              <a:rPr lang="en-US" dirty="0" err="1"/>
              <a:t>E</a:t>
            </a:r>
            <a:r>
              <a:rPr lang="en-US" dirty="0" err="1" smtClean="0"/>
              <a:t>g</a:t>
            </a:r>
            <a:r>
              <a:rPr lang="en-US" dirty="0"/>
              <a:t>., walk to the door, grasp knob, turn knob and pull door, step away from moving door, etc.)</a:t>
            </a:r>
          </a:p>
        </p:txBody>
      </p:sp>
      <p:sp>
        <p:nvSpPr>
          <p:cNvPr id="2" name="TextBox 1"/>
          <p:cNvSpPr txBox="1"/>
          <p:nvPr/>
        </p:nvSpPr>
        <p:spPr>
          <a:xfrm>
            <a:off x="1547664" y="332656"/>
            <a:ext cx="5904656" cy="646331"/>
          </a:xfrm>
          <a:prstGeom prst="rect">
            <a:avLst/>
          </a:prstGeom>
          <a:noFill/>
        </p:spPr>
        <p:txBody>
          <a:bodyPr wrap="square" rtlCol="0">
            <a:spAutoFit/>
          </a:bodyPr>
          <a:lstStyle/>
          <a:p>
            <a:pPr algn="ctr"/>
            <a:r>
              <a:rPr lang="en-US" sz="3600" dirty="0">
                <a:solidFill>
                  <a:schemeClr val="accent2"/>
                </a:solidFill>
              </a:rPr>
              <a:t>Procedural </a:t>
            </a:r>
            <a:r>
              <a:rPr lang="en-US" sz="3600" dirty="0" smtClean="0">
                <a:solidFill>
                  <a:schemeClr val="accent2"/>
                </a:solidFill>
              </a:rPr>
              <a:t>abstraction</a:t>
            </a:r>
            <a:endParaRPr lang="en-US" sz="3600" dirty="0">
              <a:solidFill>
                <a:schemeClr val="accent2"/>
              </a:solidFill>
            </a:endParaRPr>
          </a:p>
        </p:txBody>
      </p:sp>
    </p:spTree>
    <p:extLst>
      <p:ext uri="{BB962C8B-B14F-4D97-AF65-F5344CB8AC3E}">
        <p14:creationId xmlns:p14="http://schemas.microsoft.com/office/powerpoint/2010/main" val="33585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 </a:t>
            </a:r>
            <a:r>
              <a:rPr lang="en-IN" dirty="0"/>
              <a:t>DESIGN PROCESS</a:t>
            </a:r>
          </a:p>
        </p:txBody>
      </p:sp>
      <p:sp>
        <p:nvSpPr>
          <p:cNvPr id="3" name="Content Placeholder 2"/>
          <p:cNvSpPr>
            <a:spLocks noGrp="1"/>
          </p:cNvSpPr>
          <p:nvPr>
            <p:ph idx="1"/>
          </p:nvPr>
        </p:nvSpPr>
        <p:spPr>
          <a:xfrm>
            <a:off x="467544" y="908720"/>
            <a:ext cx="8229600" cy="5786478"/>
          </a:xfrm>
        </p:spPr>
        <p:txBody>
          <a:bodyPr>
            <a:normAutofit/>
          </a:bodyPr>
          <a:lstStyle/>
          <a:p>
            <a:pPr algn="just"/>
            <a:r>
              <a:rPr lang="en-IN" dirty="0" smtClean="0"/>
              <a:t>This can </a:t>
            </a:r>
            <a:r>
              <a:rPr lang="en-IN" dirty="0"/>
              <a:t>be </a:t>
            </a:r>
            <a:r>
              <a:rPr lang="en-IN" dirty="0" smtClean="0"/>
              <a:t>used directly to trace </a:t>
            </a:r>
            <a:r>
              <a:rPr lang="en-IN" dirty="0"/>
              <a:t>the specific system objective and more </a:t>
            </a:r>
            <a:r>
              <a:rPr lang="en-IN" dirty="0" smtClean="0"/>
              <a:t>details about </a:t>
            </a:r>
            <a:r>
              <a:rPr lang="en-IN" dirty="0" smtClean="0">
                <a:solidFill>
                  <a:srgbClr val="FF0000"/>
                </a:solidFill>
              </a:rPr>
              <a:t>data</a:t>
            </a:r>
            <a:r>
              <a:rPr lang="en-IN" dirty="0">
                <a:solidFill>
                  <a:srgbClr val="FF0000"/>
                </a:solidFill>
              </a:rPr>
              <a:t>, functional, and </a:t>
            </a:r>
            <a:r>
              <a:rPr lang="en-IN" dirty="0" smtClean="0">
                <a:solidFill>
                  <a:srgbClr val="FF0000"/>
                </a:solidFill>
              </a:rPr>
              <a:t>behavioural </a:t>
            </a:r>
            <a:r>
              <a:rPr lang="en-IN" dirty="0">
                <a:solidFill>
                  <a:srgbClr val="FF0000"/>
                </a:solidFill>
              </a:rPr>
              <a:t>requirements.</a:t>
            </a:r>
            <a:r>
              <a:rPr lang="en-IN" dirty="0"/>
              <a:t> </a:t>
            </a:r>
            <a:endParaRPr lang="en-IN" dirty="0" smtClean="0"/>
          </a:p>
          <a:p>
            <a:pPr algn="just"/>
            <a:r>
              <a:rPr lang="en-IN" dirty="0" smtClean="0"/>
              <a:t>As </a:t>
            </a:r>
            <a:r>
              <a:rPr lang="en-IN" dirty="0"/>
              <a:t>design iterations occur, </a:t>
            </a:r>
            <a:r>
              <a:rPr lang="en-IN" dirty="0" smtClean="0"/>
              <a:t>subsequent refinements are done. </a:t>
            </a:r>
          </a:p>
          <a:p>
            <a:pPr algn="just"/>
            <a:r>
              <a:rPr lang="en-IN" dirty="0" smtClean="0"/>
              <a:t>This leads </a:t>
            </a:r>
            <a:r>
              <a:rPr lang="en-IN" dirty="0"/>
              <a:t>to design representations at much lower levels of abstraction</a:t>
            </a:r>
            <a:r>
              <a:rPr lang="en-IN" dirty="0" smtClean="0"/>
              <a:t>.</a:t>
            </a:r>
          </a:p>
          <a:p>
            <a:pPr algn="just"/>
            <a:r>
              <a:rPr lang="en-IN" dirty="0" smtClean="0"/>
              <a:t>In the Software Engineering context, design focuses on </a:t>
            </a:r>
            <a:r>
              <a:rPr lang="en-IN" dirty="0" smtClean="0">
                <a:solidFill>
                  <a:srgbClr val="FF0000"/>
                </a:solidFill>
              </a:rPr>
              <a:t>four major areas </a:t>
            </a:r>
            <a:r>
              <a:rPr lang="en-IN" dirty="0" smtClean="0"/>
              <a:t>of concern; </a:t>
            </a:r>
            <a:r>
              <a:rPr lang="en-IN" dirty="0" smtClean="0">
                <a:solidFill>
                  <a:srgbClr val="FF0000"/>
                </a:solidFill>
              </a:rPr>
              <a:t>Data, Architecture, Interface and Components.</a:t>
            </a:r>
            <a:endParaRPr lang="en-IN" dirty="0">
              <a:solidFill>
                <a:srgbClr val="FF0000"/>
              </a:solidFill>
            </a:endParaRPr>
          </a:p>
        </p:txBody>
      </p:sp>
    </p:spTree>
    <p:extLst>
      <p:ext uri="{BB962C8B-B14F-4D97-AF65-F5344CB8AC3E}">
        <p14:creationId xmlns:p14="http://schemas.microsoft.com/office/powerpoint/2010/main" val="35463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p:txBody>
          <a:bodyPr/>
          <a:lstStyle/>
          <a:p>
            <a:pPr>
              <a:defRPr/>
            </a:pPr>
            <a:endParaRPr lang="en-US" dirty="0"/>
          </a:p>
        </p:txBody>
      </p:sp>
      <p:sp>
        <p:nvSpPr>
          <p:cNvPr id="36" name="Slide Number Placeholder 4"/>
          <p:cNvSpPr>
            <a:spLocks noGrp="1"/>
          </p:cNvSpPr>
          <p:nvPr>
            <p:ph type="sldNum" sz="quarter" idx="11"/>
          </p:nvPr>
        </p:nvSpPr>
        <p:spPr/>
        <p:txBody>
          <a:bodyPr/>
          <a:lstStyle/>
          <a:p>
            <a:pPr>
              <a:defRPr/>
            </a:pPr>
            <a:fld id="{7ADFADFF-CF8F-45EC-B89C-26078BDE6AFC}" type="slidenum">
              <a:rPr lang="en-US"/>
              <a:pPr>
                <a:defRPr/>
              </a:pPr>
              <a:t>30</a:t>
            </a:fld>
            <a:endParaRPr lang="en-US"/>
          </a:p>
        </p:txBody>
      </p:sp>
      <p:sp>
        <p:nvSpPr>
          <p:cNvPr id="11268" name="Rectangle 2"/>
          <p:cNvSpPr>
            <a:spLocks noGrp="1" noChangeArrowheads="1"/>
          </p:cNvSpPr>
          <p:nvPr>
            <p:ph type="title"/>
          </p:nvPr>
        </p:nvSpPr>
        <p:spPr>
          <a:xfrm>
            <a:off x="1678781" y="152400"/>
            <a:ext cx="5265738" cy="660400"/>
          </a:xfrm>
          <a:noFill/>
        </p:spPr>
        <p:txBody>
          <a:bodyPr wrap="none" lIns="63500" tIns="25400" rIns="63500" bIns="25400" anchor="t">
            <a:spAutoFit/>
          </a:bodyPr>
          <a:lstStyle/>
          <a:p>
            <a:pPr eaLnBrk="1" hangingPunct="1"/>
            <a:r>
              <a:rPr lang="en-US" dirty="0" smtClean="0"/>
              <a:t>Procedural Abstraction</a:t>
            </a:r>
          </a:p>
        </p:txBody>
      </p:sp>
      <p:sp>
        <p:nvSpPr>
          <p:cNvPr id="11269" name="Line 3"/>
          <p:cNvSpPr>
            <a:spLocks noChangeShapeType="1"/>
          </p:cNvSpPr>
          <p:nvPr/>
        </p:nvSpPr>
        <p:spPr bwMode="auto">
          <a:xfrm flipV="1">
            <a:off x="3835400" y="4089400"/>
            <a:ext cx="952500" cy="88900"/>
          </a:xfrm>
          <a:prstGeom prst="line">
            <a:avLst/>
          </a:prstGeom>
          <a:noFill/>
          <a:ln w="76200">
            <a:solidFill>
              <a:schemeClr val="tx1"/>
            </a:solidFill>
            <a:round/>
            <a:headEnd/>
            <a:tailEnd type="triangle" w="med" len="med"/>
          </a:ln>
        </p:spPr>
        <p:txBody>
          <a:bodyPr wrap="none" anchor="ctr"/>
          <a:lstStyle/>
          <a:p>
            <a:endParaRPr lang="en-US"/>
          </a:p>
        </p:txBody>
      </p:sp>
      <p:sp>
        <p:nvSpPr>
          <p:cNvPr id="11270" name="Rectangle 4"/>
          <p:cNvSpPr>
            <a:spLocks noChangeArrowheads="1"/>
          </p:cNvSpPr>
          <p:nvPr/>
        </p:nvSpPr>
        <p:spPr bwMode="auto">
          <a:xfrm>
            <a:off x="1981200" y="2133600"/>
            <a:ext cx="1727200" cy="3505200"/>
          </a:xfrm>
          <a:prstGeom prst="rect">
            <a:avLst/>
          </a:prstGeom>
          <a:solidFill>
            <a:srgbClr val="3E1403"/>
          </a:solidFill>
          <a:ln w="127000">
            <a:noFill/>
            <a:miter lim="800000"/>
            <a:headEnd/>
            <a:tailEnd/>
          </a:ln>
        </p:spPr>
        <p:txBody>
          <a:bodyPr wrap="none" anchor="ctr"/>
          <a:lstStyle/>
          <a:p>
            <a:endParaRPr lang="en-US"/>
          </a:p>
        </p:txBody>
      </p:sp>
      <p:sp>
        <p:nvSpPr>
          <p:cNvPr id="11271" name="Rectangle 5"/>
          <p:cNvSpPr>
            <a:spLocks noChangeArrowheads="1"/>
          </p:cNvSpPr>
          <p:nvPr/>
        </p:nvSpPr>
        <p:spPr bwMode="auto">
          <a:xfrm>
            <a:off x="1981200" y="2135188"/>
            <a:ext cx="1727200" cy="3503612"/>
          </a:xfrm>
          <a:prstGeom prst="rect">
            <a:avLst/>
          </a:prstGeom>
          <a:noFill/>
          <a:ln w="25400">
            <a:solidFill>
              <a:srgbClr val="000000"/>
            </a:solidFill>
            <a:miter lim="800000"/>
            <a:headEnd/>
            <a:tailEnd/>
          </a:ln>
        </p:spPr>
        <p:txBody>
          <a:bodyPr wrap="none" anchor="ctr"/>
          <a:lstStyle/>
          <a:p>
            <a:endParaRPr lang="en-US"/>
          </a:p>
        </p:txBody>
      </p:sp>
      <p:sp>
        <p:nvSpPr>
          <p:cNvPr id="11272" name="Rectangle 6"/>
          <p:cNvSpPr>
            <a:spLocks noChangeArrowheads="1"/>
          </p:cNvSpPr>
          <p:nvPr/>
        </p:nvSpPr>
        <p:spPr bwMode="auto">
          <a:xfrm>
            <a:off x="2095500" y="2247900"/>
            <a:ext cx="1498600" cy="3390900"/>
          </a:xfrm>
          <a:prstGeom prst="rect">
            <a:avLst/>
          </a:prstGeom>
          <a:noFill/>
          <a:ln w="25400">
            <a:noFill/>
            <a:miter lim="800000"/>
            <a:headEnd/>
            <a:tailEnd/>
          </a:ln>
        </p:spPr>
        <p:txBody>
          <a:bodyPr wrap="none" anchor="ctr"/>
          <a:lstStyle/>
          <a:p>
            <a:endParaRPr lang="en-US"/>
          </a:p>
        </p:txBody>
      </p:sp>
      <p:sp>
        <p:nvSpPr>
          <p:cNvPr id="11273" name="Rectangle 7"/>
          <p:cNvSpPr>
            <a:spLocks noChangeArrowheads="1"/>
          </p:cNvSpPr>
          <p:nvPr/>
        </p:nvSpPr>
        <p:spPr bwMode="auto">
          <a:xfrm>
            <a:off x="2095500" y="2249488"/>
            <a:ext cx="1498600" cy="3389312"/>
          </a:xfrm>
          <a:prstGeom prst="rect">
            <a:avLst/>
          </a:prstGeom>
          <a:solidFill>
            <a:schemeClr val="bg2"/>
          </a:solidFill>
          <a:ln w="25400">
            <a:solidFill>
              <a:srgbClr val="000000"/>
            </a:solidFill>
            <a:miter lim="800000"/>
            <a:headEnd/>
            <a:tailEnd/>
          </a:ln>
        </p:spPr>
        <p:txBody>
          <a:bodyPr wrap="none" anchor="ctr"/>
          <a:lstStyle/>
          <a:p>
            <a:endParaRPr lang="en-US"/>
          </a:p>
        </p:txBody>
      </p:sp>
      <p:sp>
        <p:nvSpPr>
          <p:cNvPr id="11274" name="Freeform 8"/>
          <p:cNvSpPr>
            <a:spLocks/>
          </p:cNvSpPr>
          <p:nvPr/>
        </p:nvSpPr>
        <p:spPr bwMode="auto">
          <a:xfrm>
            <a:off x="2108200" y="2260600"/>
            <a:ext cx="1398588" cy="3570288"/>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headEnd/>
            <a:tailEnd/>
          </a:ln>
        </p:spPr>
        <p:txBody>
          <a:bodyPr/>
          <a:lstStyle/>
          <a:p>
            <a:endParaRPr lang="en-US"/>
          </a:p>
        </p:txBody>
      </p:sp>
      <p:sp>
        <p:nvSpPr>
          <p:cNvPr id="11275" name="Freeform 9"/>
          <p:cNvSpPr>
            <a:spLocks/>
          </p:cNvSpPr>
          <p:nvPr/>
        </p:nvSpPr>
        <p:spPr bwMode="auto">
          <a:xfrm>
            <a:off x="2095500" y="2247900"/>
            <a:ext cx="1398588" cy="3570288"/>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headEnd/>
            <a:tailEnd/>
          </a:ln>
        </p:spPr>
        <p:txBody>
          <a:bodyPr/>
          <a:lstStyle/>
          <a:p>
            <a:endParaRPr lang="en-US"/>
          </a:p>
        </p:txBody>
      </p:sp>
      <p:sp>
        <p:nvSpPr>
          <p:cNvPr id="11276" name="Oval 10"/>
          <p:cNvSpPr>
            <a:spLocks noChangeArrowheads="1"/>
          </p:cNvSpPr>
          <p:nvPr/>
        </p:nvSpPr>
        <p:spPr bwMode="auto">
          <a:xfrm>
            <a:off x="3213100" y="3962400"/>
            <a:ext cx="127000" cy="127000"/>
          </a:xfrm>
          <a:prstGeom prst="ellipse">
            <a:avLst/>
          </a:prstGeom>
          <a:solidFill>
            <a:srgbClr val="000000"/>
          </a:solidFill>
          <a:ln w="127000">
            <a:noFill/>
            <a:round/>
            <a:headEnd/>
            <a:tailEnd/>
          </a:ln>
        </p:spPr>
        <p:txBody>
          <a:bodyPr wrap="none" anchor="ctr"/>
          <a:lstStyle/>
          <a:p>
            <a:endParaRPr lang="en-US"/>
          </a:p>
        </p:txBody>
      </p:sp>
      <p:sp>
        <p:nvSpPr>
          <p:cNvPr id="11277" name="Oval 11"/>
          <p:cNvSpPr>
            <a:spLocks noChangeArrowheads="1"/>
          </p:cNvSpPr>
          <p:nvPr/>
        </p:nvSpPr>
        <p:spPr bwMode="auto">
          <a:xfrm>
            <a:off x="3213100" y="3963988"/>
            <a:ext cx="127000" cy="123825"/>
          </a:xfrm>
          <a:prstGeom prst="ellipse">
            <a:avLst/>
          </a:prstGeom>
          <a:noFill/>
          <a:ln w="25400">
            <a:solidFill>
              <a:schemeClr val="tx1"/>
            </a:solidFill>
            <a:round/>
            <a:headEnd/>
            <a:tailEnd/>
          </a:ln>
        </p:spPr>
        <p:txBody>
          <a:bodyPr wrap="none" anchor="ctr"/>
          <a:lstStyle/>
          <a:p>
            <a:endParaRPr lang="en-US"/>
          </a:p>
        </p:txBody>
      </p:sp>
      <p:sp>
        <p:nvSpPr>
          <p:cNvPr id="11278" name="Rectangle 12"/>
          <p:cNvSpPr>
            <a:spLocks noChangeArrowheads="1"/>
          </p:cNvSpPr>
          <p:nvPr/>
        </p:nvSpPr>
        <p:spPr bwMode="auto">
          <a:xfrm>
            <a:off x="3263900" y="4076700"/>
            <a:ext cx="12700" cy="304800"/>
          </a:xfrm>
          <a:prstGeom prst="rect">
            <a:avLst/>
          </a:prstGeom>
          <a:solidFill>
            <a:srgbClr val="000000"/>
          </a:solidFill>
          <a:ln w="127000">
            <a:noFill/>
            <a:miter lim="800000"/>
            <a:headEnd/>
            <a:tailEnd/>
          </a:ln>
        </p:spPr>
        <p:txBody>
          <a:bodyPr wrap="none" anchor="ctr"/>
          <a:lstStyle/>
          <a:p>
            <a:endParaRPr lang="en-US"/>
          </a:p>
        </p:txBody>
      </p:sp>
      <p:sp>
        <p:nvSpPr>
          <p:cNvPr id="11279" name="Rectangle 13"/>
          <p:cNvSpPr>
            <a:spLocks noChangeArrowheads="1"/>
          </p:cNvSpPr>
          <p:nvPr/>
        </p:nvSpPr>
        <p:spPr bwMode="auto">
          <a:xfrm>
            <a:off x="3263900" y="4078288"/>
            <a:ext cx="12700" cy="303212"/>
          </a:xfrm>
          <a:prstGeom prst="rect">
            <a:avLst/>
          </a:prstGeom>
          <a:noFill/>
          <a:ln w="25400">
            <a:solidFill>
              <a:schemeClr val="tx1"/>
            </a:solidFill>
            <a:miter lim="800000"/>
            <a:headEnd/>
            <a:tailEnd/>
          </a:ln>
        </p:spPr>
        <p:txBody>
          <a:bodyPr wrap="none" anchor="ctr"/>
          <a:lstStyle/>
          <a:p>
            <a:endParaRPr lang="en-US"/>
          </a:p>
        </p:txBody>
      </p:sp>
      <p:sp>
        <p:nvSpPr>
          <p:cNvPr id="11280" name="Oval 14"/>
          <p:cNvSpPr>
            <a:spLocks noChangeArrowheads="1"/>
          </p:cNvSpPr>
          <p:nvPr/>
        </p:nvSpPr>
        <p:spPr bwMode="auto">
          <a:xfrm>
            <a:off x="2527300" y="2846388"/>
            <a:ext cx="254000" cy="620712"/>
          </a:xfrm>
          <a:prstGeom prst="ellipse">
            <a:avLst/>
          </a:prstGeom>
          <a:solidFill>
            <a:srgbClr val="790015"/>
          </a:solidFill>
          <a:ln w="25400">
            <a:solidFill>
              <a:schemeClr val="tx1"/>
            </a:solidFill>
            <a:round/>
            <a:headEnd/>
            <a:tailEnd/>
          </a:ln>
        </p:spPr>
        <p:txBody>
          <a:bodyPr wrap="none" anchor="ctr"/>
          <a:lstStyle/>
          <a:p>
            <a:endParaRPr lang="en-US"/>
          </a:p>
        </p:txBody>
      </p:sp>
      <p:sp>
        <p:nvSpPr>
          <p:cNvPr id="11281" name="Freeform 15"/>
          <p:cNvSpPr>
            <a:spLocks/>
          </p:cNvSpPr>
          <p:nvPr/>
        </p:nvSpPr>
        <p:spPr bwMode="auto">
          <a:xfrm>
            <a:off x="2400300" y="3390900"/>
            <a:ext cx="458788" cy="1271588"/>
          </a:xfrm>
          <a:custGeom>
            <a:avLst/>
            <a:gdLst>
              <a:gd name="T0" fmla="*/ 0 w 289"/>
              <a:gd name="T1" fmla="*/ 0 h 712"/>
              <a:gd name="T2" fmla="*/ 288 w 289"/>
              <a:gd name="T3" fmla="*/ 114 h 712"/>
              <a:gd name="T4" fmla="*/ 224 w 289"/>
              <a:gd name="T5" fmla="*/ 711 h 712"/>
              <a:gd name="T6" fmla="*/ 48 w 289"/>
              <a:gd name="T7" fmla="*/ 611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a:solidFill>
              <a:schemeClr val="tx1"/>
            </a:solidFill>
            <a:round/>
            <a:headEnd/>
            <a:tailEnd/>
          </a:ln>
        </p:spPr>
        <p:txBody>
          <a:bodyPr/>
          <a:lstStyle/>
          <a:p>
            <a:endParaRPr lang="en-US"/>
          </a:p>
        </p:txBody>
      </p:sp>
      <p:sp>
        <p:nvSpPr>
          <p:cNvPr id="11282" name="Line 16"/>
          <p:cNvSpPr>
            <a:spLocks noChangeShapeType="1"/>
          </p:cNvSpPr>
          <p:nvPr/>
        </p:nvSpPr>
        <p:spPr bwMode="auto">
          <a:xfrm>
            <a:off x="2857500" y="3621088"/>
            <a:ext cx="114300" cy="822325"/>
          </a:xfrm>
          <a:prstGeom prst="line">
            <a:avLst/>
          </a:prstGeom>
          <a:noFill/>
          <a:ln w="25400">
            <a:solidFill>
              <a:schemeClr val="tx1"/>
            </a:solidFill>
            <a:round/>
            <a:headEnd/>
            <a:tailEnd/>
          </a:ln>
        </p:spPr>
        <p:txBody>
          <a:bodyPr wrap="none" anchor="ctr"/>
          <a:lstStyle/>
          <a:p>
            <a:endParaRPr lang="en-US"/>
          </a:p>
        </p:txBody>
      </p:sp>
      <p:sp>
        <p:nvSpPr>
          <p:cNvPr id="11283" name="Line 17"/>
          <p:cNvSpPr>
            <a:spLocks noChangeShapeType="1"/>
          </p:cNvSpPr>
          <p:nvPr/>
        </p:nvSpPr>
        <p:spPr bwMode="auto">
          <a:xfrm flipV="1">
            <a:off x="2997200" y="4292600"/>
            <a:ext cx="254000" cy="165100"/>
          </a:xfrm>
          <a:prstGeom prst="line">
            <a:avLst/>
          </a:prstGeom>
          <a:noFill/>
          <a:ln w="25400">
            <a:solidFill>
              <a:schemeClr val="tx1"/>
            </a:solidFill>
            <a:round/>
            <a:headEnd/>
            <a:tailEnd/>
          </a:ln>
        </p:spPr>
        <p:txBody>
          <a:bodyPr wrap="none" anchor="ctr"/>
          <a:lstStyle/>
          <a:p>
            <a:endParaRPr lang="en-US"/>
          </a:p>
        </p:txBody>
      </p:sp>
      <p:sp>
        <p:nvSpPr>
          <p:cNvPr id="11284" name="Line 18"/>
          <p:cNvSpPr>
            <a:spLocks noChangeShapeType="1"/>
          </p:cNvSpPr>
          <p:nvPr/>
        </p:nvSpPr>
        <p:spPr bwMode="auto">
          <a:xfrm flipH="1">
            <a:off x="2209800" y="3417888"/>
            <a:ext cx="177800" cy="542925"/>
          </a:xfrm>
          <a:prstGeom prst="line">
            <a:avLst/>
          </a:prstGeom>
          <a:noFill/>
          <a:ln w="25400">
            <a:solidFill>
              <a:schemeClr val="tx1"/>
            </a:solidFill>
            <a:round/>
            <a:headEnd/>
            <a:tailEnd/>
          </a:ln>
        </p:spPr>
        <p:txBody>
          <a:bodyPr wrap="none" anchor="ctr"/>
          <a:lstStyle/>
          <a:p>
            <a:endParaRPr lang="en-US"/>
          </a:p>
        </p:txBody>
      </p:sp>
      <p:sp>
        <p:nvSpPr>
          <p:cNvPr id="11285" name="Line 19"/>
          <p:cNvSpPr>
            <a:spLocks noChangeShapeType="1"/>
          </p:cNvSpPr>
          <p:nvPr/>
        </p:nvSpPr>
        <p:spPr bwMode="auto">
          <a:xfrm>
            <a:off x="2222500" y="3989388"/>
            <a:ext cx="228600" cy="301625"/>
          </a:xfrm>
          <a:prstGeom prst="line">
            <a:avLst/>
          </a:prstGeom>
          <a:noFill/>
          <a:ln w="25400">
            <a:solidFill>
              <a:schemeClr val="tx1"/>
            </a:solidFill>
            <a:round/>
            <a:headEnd/>
            <a:tailEnd/>
          </a:ln>
        </p:spPr>
        <p:txBody>
          <a:bodyPr wrap="none" anchor="ctr"/>
          <a:lstStyle/>
          <a:p>
            <a:endParaRPr lang="en-US"/>
          </a:p>
        </p:txBody>
      </p:sp>
      <p:sp>
        <p:nvSpPr>
          <p:cNvPr id="11286" name="Line 20"/>
          <p:cNvSpPr>
            <a:spLocks noChangeShapeType="1"/>
          </p:cNvSpPr>
          <p:nvPr/>
        </p:nvSpPr>
        <p:spPr bwMode="auto">
          <a:xfrm>
            <a:off x="2755900" y="4675188"/>
            <a:ext cx="177800" cy="631825"/>
          </a:xfrm>
          <a:prstGeom prst="line">
            <a:avLst/>
          </a:prstGeom>
          <a:noFill/>
          <a:ln w="25400">
            <a:solidFill>
              <a:schemeClr val="tx1"/>
            </a:solidFill>
            <a:round/>
            <a:headEnd/>
            <a:tailEnd/>
          </a:ln>
        </p:spPr>
        <p:txBody>
          <a:bodyPr wrap="none" anchor="ctr"/>
          <a:lstStyle/>
          <a:p>
            <a:endParaRPr lang="en-US"/>
          </a:p>
        </p:txBody>
      </p:sp>
      <p:sp>
        <p:nvSpPr>
          <p:cNvPr id="11287" name="Line 21"/>
          <p:cNvSpPr>
            <a:spLocks noChangeShapeType="1"/>
          </p:cNvSpPr>
          <p:nvPr/>
        </p:nvSpPr>
        <p:spPr bwMode="auto">
          <a:xfrm flipH="1">
            <a:off x="2717800" y="5335588"/>
            <a:ext cx="228600" cy="720725"/>
          </a:xfrm>
          <a:prstGeom prst="line">
            <a:avLst/>
          </a:prstGeom>
          <a:noFill/>
          <a:ln w="25400">
            <a:solidFill>
              <a:schemeClr val="tx1"/>
            </a:solidFill>
            <a:round/>
            <a:headEnd/>
            <a:tailEnd/>
          </a:ln>
        </p:spPr>
        <p:txBody>
          <a:bodyPr wrap="none" anchor="ctr"/>
          <a:lstStyle/>
          <a:p>
            <a:endParaRPr lang="en-US"/>
          </a:p>
        </p:txBody>
      </p:sp>
      <p:sp>
        <p:nvSpPr>
          <p:cNvPr id="11288" name="Line 22"/>
          <p:cNvSpPr>
            <a:spLocks noChangeShapeType="1"/>
          </p:cNvSpPr>
          <p:nvPr/>
        </p:nvSpPr>
        <p:spPr bwMode="auto">
          <a:xfrm flipV="1">
            <a:off x="2717800" y="6019800"/>
            <a:ext cx="63500" cy="50800"/>
          </a:xfrm>
          <a:prstGeom prst="line">
            <a:avLst/>
          </a:prstGeom>
          <a:noFill/>
          <a:ln w="25400">
            <a:solidFill>
              <a:schemeClr val="tx1"/>
            </a:solidFill>
            <a:round/>
            <a:headEnd/>
            <a:tailEnd/>
          </a:ln>
        </p:spPr>
        <p:txBody>
          <a:bodyPr wrap="none" anchor="ctr"/>
          <a:lstStyle/>
          <a:p>
            <a:endParaRPr lang="en-US"/>
          </a:p>
        </p:txBody>
      </p:sp>
      <p:sp>
        <p:nvSpPr>
          <p:cNvPr id="11289" name="Line 23"/>
          <p:cNvSpPr>
            <a:spLocks noChangeShapeType="1"/>
          </p:cNvSpPr>
          <p:nvPr/>
        </p:nvSpPr>
        <p:spPr bwMode="auto">
          <a:xfrm>
            <a:off x="2476500" y="4497388"/>
            <a:ext cx="88900" cy="684212"/>
          </a:xfrm>
          <a:prstGeom prst="line">
            <a:avLst/>
          </a:prstGeom>
          <a:noFill/>
          <a:ln w="25400">
            <a:solidFill>
              <a:schemeClr val="tx1"/>
            </a:solidFill>
            <a:round/>
            <a:headEnd/>
            <a:tailEnd/>
          </a:ln>
        </p:spPr>
        <p:txBody>
          <a:bodyPr wrap="none" anchor="ctr"/>
          <a:lstStyle/>
          <a:p>
            <a:endParaRPr lang="en-US"/>
          </a:p>
        </p:txBody>
      </p:sp>
      <p:sp>
        <p:nvSpPr>
          <p:cNvPr id="11290" name="Line 24"/>
          <p:cNvSpPr>
            <a:spLocks noChangeShapeType="1"/>
          </p:cNvSpPr>
          <p:nvPr/>
        </p:nvSpPr>
        <p:spPr bwMode="auto">
          <a:xfrm flipH="1">
            <a:off x="2159000" y="5210175"/>
            <a:ext cx="419100" cy="630238"/>
          </a:xfrm>
          <a:prstGeom prst="line">
            <a:avLst/>
          </a:prstGeom>
          <a:noFill/>
          <a:ln w="25400">
            <a:solidFill>
              <a:schemeClr val="tx1"/>
            </a:solidFill>
            <a:round/>
            <a:headEnd/>
            <a:tailEnd/>
          </a:ln>
        </p:spPr>
        <p:txBody>
          <a:bodyPr wrap="none" anchor="ctr"/>
          <a:lstStyle/>
          <a:p>
            <a:endParaRPr lang="en-US"/>
          </a:p>
        </p:txBody>
      </p:sp>
      <p:sp>
        <p:nvSpPr>
          <p:cNvPr id="11291" name="Line 25"/>
          <p:cNvSpPr>
            <a:spLocks noChangeShapeType="1"/>
          </p:cNvSpPr>
          <p:nvPr/>
        </p:nvSpPr>
        <p:spPr bwMode="auto">
          <a:xfrm flipV="1">
            <a:off x="2171700" y="5829300"/>
            <a:ext cx="76200" cy="25400"/>
          </a:xfrm>
          <a:prstGeom prst="line">
            <a:avLst/>
          </a:prstGeom>
          <a:noFill/>
          <a:ln w="25400">
            <a:solidFill>
              <a:schemeClr val="tx1"/>
            </a:solidFill>
            <a:round/>
            <a:headEnd/>
            <a:tailEnd/>
          </a:ln>
        </p:spPr>
        <p:txBody>
          <a:bodyPr wrap="none" anchor="ctr"/>
          <a:lstStyle/>
          <a:p>
            <a:endParaRPr lang="en-US"/>
          </a:p>
        </p:txBody>
      </p:sp>
      <p:sp>
        <p:nvSpPr>
          <p:cNvPr id="11292" name="AutoShape 26"/>
          <p:cNvSpPr>
            <a:spLocks noChangeArrowheads="1"/>
          </p:cNvSpPr>
          <p:nvPr/>
        </p:nvSpPr>
        <p:spPr bwMode="auto">
          <a:xfrm>
            <a:off x="4965700" y="2044700"/>
            <a:ext cx="2768600" cy="2768600"/>
          </a:xfrm>
          <a:prstGeom prst="roundRect">
            <a:avLst>
              <a:gd name="adj" fmla="val 6616"/>
            </a:avLst>
          </a:prstGeom>
          <a:solidFill>
            <a:srgbClr val="FFFFFF"/>
          </a:solidFill>
          <a:ln w="12700">
            <a:noFill/>
            <a:round/>
            <a:headEnd/>
            <a:tailEnd/>
          </a:ln>
        </p:spPr>
        <p:txBody>
          <a:bodyPr wrap="none" anchor="ctr"/>
          <a:lstStyle/>
          <a:p>
            <a:endParaRPr lang="en-US"/>
          </a:p>
        </p:txBody>
      </p:sp>
      <p:sp>
        <p:nvSpPr>
          <p:cNvPr id="178203" name="AutoShape 27"/>
          <p:cNvSpPr>
            <a:spLocks noChangeArrowheads="1"/>
          </p:cNvSpPr>
          <p:nvPr/>
        </p:nvSpPr>
        <p:spPr bwMode="auto">
          <a:xfrm>
            <a:off x="4953000" y="2032000"/>
            <a:ext cx="2794000" cy="2794000"/>
          </a:xfrm>
          <a:prstGeom prst="roundRect">
            <a:avLst>
              <a:gd name="adj" fmla="val 7005"/>
            </a:avLst>
          </a:prstGeom>
          <a:solidFill>
            <a:schemeClr val="folHlink"/>
          </a:solidFill>
          <a:ln w="25400">
            <a:noFill/>
            <a:round/>
            <a:headEnd/>
            <a:tailEnd/>
          </a:ln>
          <a:effectLst>
            <a:outerShdw dist="107763" dir="2700000" algn="ctr" rotWithShape="0">
              <a:schemeClr val="bg2"/>
            </a:outerShdw>
          </a:effectLst>
        </p:spPr>
        <p:txBody>
          <a:bodyPr wrap="none" anchor="ctr"/>
          <a:lstStyle/>
          <a:p>
            <a:pPr>
              <a:defRPr/>
            </a:pPr>
            <a:endParaRPr lang="en-US"/>
          </a:p>
        </p:txBody>
      </p:sp>
      <p:sp>
        <p:nvSpPr>
          <p:cNvPr id="11294" name="Line 28"/>
          <p:cNvSpPr>
            <a:spLocks noChangeShapeType="1"/>
          </p:cNvSpPr>
          <p:nvPr/>
        </p:nvSpPr>
        <p:spPr bwMode="auto">
          <a:xfrm>
            <a:off x="4965700" y="2501900"/>
            <a:ext cx="2730500" cy="0"/>
          </a:xfrm>
          <a:prstGeom prst="line">
            <a:avLst/>
          </a:prstGeom>
          <a:noFill/>
          <a:ln w="25400">
            <a:solidFill>
              <a:schemeClr val="tx1"/>
            </a:solidFill>
            <a:round/>
            <a:headEnd/>
            <a:tailEnd/>
          </a:ln>
        </p:spPr>
        <p:txBody>
          <a:bodyPr wrap="none" anchor="ctr"/>
          <a:lstStyle/>
          <a:p>
            <a:endParaRPr lang="en-US"/>
          </a:p>
        </p:txBody>
      </p:sp>
      <p:sp>
        <p:nvSpPr>
          <p:cNvPr id="178205" name="Rectangle 29"/>
          <p:cNvSpPr>
            <a:spLocks noChangeArrowheads="1"/>
          </p:cNvSpPr>
          <p:nvPr/>
        </p:nvSpPr>
        <p:spPr bwMode="auto">
          <a:xfrm>
            <a:off x="5154613" y="2014538"/>
            <a:ext cx="858837" cy="454025"/>
          </a:xfrm>
          <a:prstGeom prst="rect">
            <a:avLst/>
          </a:prstGeom>
          <a:noFill/>
          <a:ln w="25400">
            <a:noFill/>
            <a:miter lim="800000"/>
            <a:headEnd/>
            <a:tailEnd/>
          </a:ln>
          <a:effectLst/>
        </p:spPr>
        <p:txBody>
          <a:bodyPr wrap="none" lIns="90487" tIns="44450" rIns="90487" bIns="44450">
            <a:spAutoFit/>
          </a:bodyPr>
          <a:lstStyle/>
          <a:p>
            <a:pPr>
              <a:defRPr/>
            </a:pPr>
            <a:r>
              <a:rPr lang="en-US">
                <a:solidFill>
                  <a:schemeClr val="bg2"/>
                </a:solidFill>
                <a:effectLst>
                  <a:outerShdw blurRad="38100" dist="38100" dir="2700000" algn="tl">
                    <a:srgbClr val="000000"/>
                  </a:outerShdw>
                </a:effectLst>
                <a:latin typeface="Helvetica" pitchFamily="-128" charset="0"/>
              </a:rPr>
              <a:t>open</a:t>
            </a:r>
            <a:endParaRPr lang="en-US">
              <a:solidFill>
                <a:srgbClr val="AD278D"/>
              </a:solidFill>
              <a:effectLst>
                <a:outerShdw blurRad="38100" dist="38100" dir="2700000" algn="tl">
                  <a:srgbClr val="000000"/>
                </a:outerShdw>
              </a:effectLst>
              <a:latin typeface="Helvetica" pitchFamily="-128" charset="0"/>
            </a:endParaRPr>
          </a:p>
        </p:txBody>
      </p:sp>
      <p:sp>
        <p:nvSpPr>
          <p:cNvPr id="11296" name="Line 30"/>
          <p:cNvSpPr>
            <a:spLocks noChangeShapeType="1"/>
          </p:cNvSpPr>
          <p:nvPr/>
        </p:nvSpPr>
        <p:spPr bwMode="auto">
          <a:xfrm flipH="1">
            <a:off x="4889500" y="4421188"/>
            <a:ext cx="939800" cy="962025"/>
          </a:xfrm>
          <a:prstGeom prst="line">
            <a:avLst/>
          </a:prstGeom>
          <a:noFill/>
          <a:ln w="25400">
            <a:solidFill>
              <a:schemeClr val="tx1"/>
            </a:solidFill>
            <a:round/>
            <a:headEnd/>
            <a:tailEnd/>
          </a:ln>
        </p:spPr>
        <p:txBody>
          <a:bodyPr wrap="none" anchor="ctr"/>
          <a:lstStyle/>
          <a:p>
            <a:endParaRPr lang="en-US"/>
          </a:p>
        </p:txBody>
      </p:sp>
      <p:sp>
        <p:nvSpPr>
          <p:cNvPr id="11297" name="Rectangle 31"/>
          <p:cNvSpPr>
            <a:spLocks noChangeArrowheads="1"/>
          </p:cNvSpPr>
          <p:nvPr/>
        </p:nvSpPr>
        <p:spPr bwMode="auto">
          <a:xfrm>
            <a:off x="3948113" y="5329238"/>
            <a:ext cx="4232275" cy="363537"/>
          </a:xfrm>
          <a:prstGeom prst="rect">
            <a:avLst/>
          </a:prstGeom>
          <a:noFill/>
          <a:ln w="25400">
            <a:noFill/>
            <a:miter lim="800000"/>
            <a:headEnd/>
            <a:tailEnd/>
          </a:ln>
        </p:spPr>
        <p:txBody>
          <a:bodyPr wrap="none" lIns="90487" tIns="44450" rIns="90487" bIns="44450">
            <a:spAutoFit/>
          </a:bodyPr>
          <a:lstStyle/>
          <a:p>
            <a:r>
              <a:rPr lang="en-US" sz="1800">
                <a:latin typeface="Helvetica" pitchFamily="-128" charset="0"/>
              </a:rPr>
              <a:t>implemented with a "knowledge" of the  </a:t>
            </a:r>
          </a:p>
        </p:txBody>
      </p:sp>
      <p:sp>
        <p:nvSpPr>
          <p:cNvPr id="11298" name="Rectangle 32"/>
          <p:cNvSpPr>
            <a:spLocks noChangeArrowheads="1"/>
          </p:cNvSpPr>
          <p:nvPr/>
        </p:nvSpPr>
        <p:spPr bwMode="auto">
          <a:xfrm>
            <a:off x="3960813" y="5621338"/>
            <a:ext cx="3675062" cy="363537"/>
          </a:xfrm>
          <a:prstGeom prst="rect">
            <a:avLst/>
          </a:prstGeom>
          <a:noFill/>
          <a:ln w="25400">
            <a:noFill/>
            <a:miter lim="800000"/>
            <a:headEnd/>
            <a:tailEnd/>
          </a:ln>
        </p:spPr>
        <p:txBody>
          <a:bodyPr wrap="none" lIns="90487" tIns="44450" rIns="90487" bIns="44450">
            <a:spAutoFit/>
          </a:bodyPr>
          <a:lstStyle/>
          <a:p>
            <a:r>
              <a:rPr lang="en-US" sz="1800">
                <a:latin typeface="Helvetica" pitchFamily="-128" charset="0"/>
              </a:rPr>
              <a:t>object that is associated with enter</a:t>
            </a:r>
          </a:p>
        </p:txBody>
      </p:sp>
      <p:sp>
        <p:nvSpPr>
          <p:cNvPr id="178209" name="Rectangle 33"/>
          <p:cNvSpPr>
            <a:spLocks noChangeArrowheads="1"/>
          </p:cNvSpPr>
          <p:nvPr/>
        </p:nvSpPr>
        <p:spPr bwMode="auto">
          <a:xfrm>
            <a:off x="5459413" y="2928938"/>
            <a:ext cx="1744662" cy="36353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bg2"/>
                </a:solidFill>
                <a:effectLst>
                  <a:outerShdw blurRad="38100" dist="38100" dir="2700000" algn="tl">
                    <a:srgbClr val="000000"/>
                  </a:outerShdw>
                </a:effectLst>
                <a:latin typeface="Helvetica" pitchFamily="-128" charset="0"/>
              </a:rPr>
              <a:t>details of enter </a:t>
            </a:r>
          </a:p>
        </p:txBody>
      </p:sp>
      <p:sp>
        <p:nvSpPr>
          <p:cNvPr id="178210" name="Rectangle 34"/>
          <p:cNvSpPr>
            <a:spLocks noChangeArrowheads="1"/>
          </p:cNvSpPr>
          <p:nvPr/>
        </p:nvSpPr>
        <p:spPr bwMode="auto">
          <a:xfrm>
            <a:off x="5459413" y="3157538"/>
            <a:ext cx="1120775" cy="363537"/>
          </a:xfrm>
          <a:prstGeom prst="rect">
            <a:avLst/>
          </a:prstGeom>
          <a:noFill/>
          <a:ln w="25400">
            <a:noFill/>
            <a:miter lim="800000"/>
            <a:headEnd/>
            <a:tailEnd/>
          </a:ln>
          <a:effectLst/>
        </p:spPr>
        <p:txBody>
          <a:bodyPr wrap="none" lIns="90487" tIns="44450" rIns="90487" bIns="44450">
            <a:spAutoFit/>
          </a:bodyPr>
          <a:lstStyle/>
          <a:p>
            <a:pPr>
              <a:defRPr/>
            </a:pPr>
            <a:r>
              <a:rPr lang="en-US" sz="1800">
                <a:solidFill>
                  <a:schemeClr val="bg2"/>
                </a:solidFill>
                <a:effectLst>
                  <a:outerShdw blurRad="38100" dist="38100" dir="2700000" algn="tl">
                    <a:srgbClr val="000000"/>
                  </a:outerShdw>
                </a:effectLst>
                <a:latin typeface="Helvetica" pitchFamily="-128" charset="0"/>
              </a:rPr>
              <a:t>algorithm</a:t>
            </a:r>
            <a:endParaRPr lang="en-US" sz="1800">
              <a:solidFill>
                <a:srgbClr val="AD278D"/>
              </a:solidFill>
              <a:effectLst>
                <a:outerShdw blurRad="38100" dist="38100" dir="2700000" algn="tl">
                  <a:srgbClr val="000000"/>
                </a:outerShdw>
              </a:effectLst>
              <a:latin typeface="Helvetica" pitchFamily="-128" charset="0"/>
            </a:endParaRPr>
          </a:p>
        </p:txBody>
      </p:sp>
      <p:sp>
        <p:nvSpPr>
          <p:cNvPr id="2" name="TextBox 1"/>
          <p:cNvSpPr txBox="1"/>
          <p:nvPr/>
        </p:nvSpPr>
        <p:spPr>
          <a:xfrm>
            <a:off x="457200" y="914400"/>
            <a:ext cx="8382000" cy="954107"/>
          </a:xfrm>
          <a:prstGeom prst="rect">
            <a:avLst/>
          </a:prstGeom>
          <a:noFill/>
        </p:spPr>
        <p:txBody>
          <a:bodyPr wrap="square" rtlCol="0">
            <a:spAutoFit/>
          </a:bodyPr>
          <a:lstStyle/>
          <a:p>
            <a:r>
              <a:rPr lang="en-US" sz="2800" dirty="0" smtClean="0"/>
              <a:t>Refers to a sequence of instructions  that have a specific and limited function.</a:t>
            </a:r>
            <a:endParaRPr lang="en-US" sz="2800" dirty="0"/>
          </a:p>
        </p:txBody>
      </p:sp>
    </p:spTree>
    <p:extLst>
      <p:ext uri="{BB962C8B-B14F-4D97-AF65-F5344CB8AC3E}">
        <p14:creationId xmlns:p14="http://schemas.microsoft.com/office/powerpoint/2010/main" val="2250314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lstStyle/>
          <a:p>
            <a:r>
              <a:rPr lang="en-US" dirty="0" smtClean="0"/>
              <a:t>Patterns</a:t>
            </a:r>
            <a:endParaRPr lang="en-US" dirty="0"/>
          </a:p>
        </p:txBody>
      </p:sp>
      <p:sp>
        <p:nvSpPr>
          <p:cNvPr id="3" name="Content Placeholder 2"/>
          <p:cNvSpPr>
            <a:spLocks noGrp="1"/>
          </p:cNvSpPr>
          <p:nvPr>
            <p:ph idx="1"/>
          </p:nvPr>
        </p:nvSpPr>
        <p:spPr>
          <a:xfrm>
            <a:off x="467544" y="980728"/>
            <a:ext cx="8363272" cy="5472608"/>
          </a:xfrm>
        </p:spPr>
        <p:txBody>
          <a:bodyPr>
            <a:normAutofit fontScale="85000" lnSpcReduction="20000"/>
          </a:bodyPr>
          <a:lstStyle/>
          <a:p>
            <a:pPr algn="just"/>
            <a:r>
              <a:rPr lang="en-US" dirty="0" smtClean="0"/>
              <a:t>A Pattern is a </a:t>
            </a:r>
            <a:r>
              <a:rPr lang="en-US" dirty="0" smtClean="0">
                <a:solidFill>
                  <a:srgbClr val="FF0000"/>
                </a:solidFill>
              </a:rPr>
              <a:t>model for making something </a:t>
            </a:r>
            <a:r>
              <a:rPr lang="en-US" dirty="0" smtClean="0"/>
              <a:t>and an </a:t>
            </a:r>
            <a:r>
              <a:rPr lang="en-US" dirty="0" smtClean="0">
                <a:solidFill>
                  <a:srgbClr val="FF0000"/>
                </a:solidFill>
              </a:rPr>
              <a:t>example to follow</a:t>
            </a:r>
            <a:r>
              <a:rPr lang="en-US" dirty="0" smtClean="0"/>
              <a:t>.</a:t>
            </a:r>
          </a:p>
          <a:p>
            <a:pPr algn="just"/>
            <a:r>
              <a:rPr lang="en-US" dirty="0" smtClean="0"/>
              <a:t>A design pattern describes a design structure that solves a particular design problem within the specific context.</a:t>
            </a:r>
          </a:p>
          <a:p>
            <a:pPr algn="just"/>
            <a:r>
              <a:rPr lang="en-US" dirty="0"/>
              <a:t>A </a:t>
            </a:r>
            <a:r>
              <a:rPr lang="en-US" b="1" dirty="0"/>
              <a:t>design pattern</a:t>
            </a:r>
            <a:r>
              <a:rPr lang="en-US" dirty="0"/>
              <a:t> is a </a:t>
            </a:r>
            <a:r>
              <a:rPr lang="en-US" dirty="0">
                <a:solidFill>
                  <a:srgbClr val="FF0000"/>
                </a:solidFill>
              </a:rPr>
              <a:t>general repeatable solution</a:t>
            </a:r>
            <a:r>
              <a:rPr lang="en-US" dirty="0"/>
              <a:t> to a </a:t>
            </a:r>
            <a:r>
              <a:rPr lang="en-US" dirty="0">
                <a:solidFill>
                  <a:srgbClr val="FF0000"/>
                </a:solidFill>
              </a:rPr>
              <a:t>commonly occurring problem </a:t>
            </a:r>
            <a:r>
              <a:rPr lang="en-US" dirty="0"/>
              <a:t>in software design</a:t>
            </a:r>
            <a:r>
              <a:rPr lang="en-US" dirty="0" smtClean="0"/>
              <a:t>.</a:t>
            </a:r>
          </a:p>
          <a:p>
            <a:pPr algn="just"/>
            <a:r>
              <a:rPr lang="en-US" b="1" dirty="0"/>
              <a:t>Design patterns</a:t>
            </a:r>
            <a:r>
              <a:rPr lang="en-US" dirty="0"/>
              <a:t> are used to represent some of the </a:t>
            </a:r>
            <a:r>
              <a:rPr lang="en-US" dirty="0">
                <a:solidFill>
                  <a:srgbClr val="FF0000"/>
                </a:solidFill>
              </a:rPr>
              <a:t>best practices adapted by experienced </a:t>
            </a:r>
            <a:r>
              <a:rPr lang="en-US" b="1" dirty="0" smtClean="0">
                <a:solidFill>
                  <a:srgbClr val="FF0000"/>
                </a:solidFill>
              </a:rPr>
              <a:t>software</a:t>
            </a:r>
            <a:r>
              <a:rPr lang="en-US" dirty="0">
                <a:solidFill>
                  <a:srgbClr val="FF0000"/>
                </a:solidFill>
              </a:rPr>
              <a:t> </a:t>
            </a:r>
            <a:r>
              <a:rPr lang="en-US" dirty="0" smtClean="0">
                <a:solidFill>
                  <a:srgbClr val="FF0000"/>
                </a:solidFill>
              </a:rPr>
              <a:t>developers.</a:t>
            </a:r>
          </a:p>
          <a:p>
            <a:pPr algn="just"/>
            <a:r>
              <a:rPr lang="en-US" dirty="0" smtClean="0"/>
              <a:t>The intent of design pattern is to determine </a:t>
            </a:r>
          </a:p>
          <a:p>
            <a:pPr marL="914400" lvl="1" indent="-514350" algn="just">
              <a:buFont typeface="+mj-lt"/>
              <a:buAutoNum type="arabicPeriod"/>
            </a:pPr>
            <a:r>
              <a:rPr lang="en-US" dirty="0" smtClean="0"/>
              <a:t>Whether the pattern is applicable to the current work or not.</a:t>
            </a:r>
          </a:p>
          <a:p>
            <a:pPr marL="914400" lvl="1" indent="-514350" algn="just">
              <a:buFont typeface="+mj-lt"/>
              <a:buAutoNum type="arabicPeriod"/>
            </a:pPr>
            <a:r>
              <a:rPr lang="en-US" dirty="0" smtClean="0"/>
              <a:t>Whether the pattern can be reused.</a:t>
            </a:r>
          </a:p>
          <a:p>
            <a:pPr marL="914400" lvl="1" indent="-514350" algn="just">
              <a:buFont typeface="+mj-lt"/>
              <a:buAutoNum type="arabicPeriod"/>
            </a:pPr>
            <a:r>
              <a:rPr lang="en-US" dirty="0" smtClean="0"/>
              <a:t>Whether the pattern can be used as a guide for developing a similar, but functionally different pattern.</a:t>
            </a:r>
            <a:endParaRPr lang="en-US" dirty="0"/>
          </a:p>
        </p:txBody>
      </p:sp>
    </p:spTree>
    <p:extLst>
      <p:ext uri="{BB962C8B-B14F-4D97-AF65-F5344CB8AC3E}">
        <p14:creationId xmlns:p14="http://schemas.microsoft.com/office/powerpoint/2010/main" val="29937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Modularity</a:t>
            </a:r>
          </a:p>
        </p:txBody>
      </p:sp>
      <p:sp>
        <p:nvSpPr>
          <p:cNvPr id="3" name="Content Placeholder 2"/>
          <p:cNvSpPr>
            <a:spLocks noGrp="1"/>
          </p:cNvSpPr>
          <p:nvPr>
            <p:ph idx="1"/>
          </p:nvPr>
        </p:nvSpPr>
        <p:spPr>
          <a:xfrm>
            <a:off x="467544" y="1412776"/>
            <a:ext cx="8229600" cy="4525963"/>
          </a:xfrm>
        </p:spPr>
        <p:txBody>
          <a:bodyPr>
            <a:normAutofit/>
          </a:bodyPr>
          <a:lstStyle/>
          <a:p>
            <a:pPr algn="just"/>
            <a:r>
              <a:rPr lang="en-IN" dirty="0"/>
              <a:t>Modularity is the most </a:t>
            </a:r>
            <a:r>
              <a:rPr lang="en-IN" dirty="0">
                <a:solidFill>
                  <a:srgbClr val="FF0000"/>
                </a:solidFill>
              </a:rPr>
              <a:t>common manifestation </a:t>
            </a:r>
            <a:r>
              <a:rPr lang="en-IN" dirty="0" smtClean="0">
                <a:solidFill>
                  <a:srgbClr val="FF0000"/>
                </a:solidFill>
              </a:rPr>
              <a:t>in </a:t>
            </a:r>
            <a:r>
              <a:rPr lang="en-IN" dirty="0">
                <a:solidFill>
                  <a:srgbClr val="FF0000"/>
                </a:solidFill>
              </a:rPr>
              <a:t>separation of concerns. </a:t>
            </a:r>
            <a:endParaRPr lang="en-IN" dirty="0" smtClean="0">
              <a:solidFill>
                <a:srgbClr val="FF0000"/>
              </a:solidFill>
            </a:endParaRPr>
          </a:p>
          <a:p>
            <a:pPr algn="just"/>
            <a:r>
              <a:rPr lang="en-IN" dirty="0" smtClean="0"/>
              <a:t>Software is </a:t>
            </a:r>
            <a:r>
              <a:rPr lang="en-IN" dirty="0"/>
              <a:t>divided into </a:t>
            </a:r>
            <a:r>
              <a:rPr lang="en-IN" dirty="0" smtClean="0"/>
              <a:t>components. </a:t>
            </a:r>
          </a:p>
          <a:p>
            <a:pPr algn="just"/>
            <a:r>
              <a:rPr lang="en-IN" dirty="0" smtClean="0"/>
              <a:t>These components are separately </a:t>
            </a:r>
            <a:r>
              <a:rPr lang="en-IN" dirty="0"/>
              <a:t>named and </a:t>
            </a:r>
            <a:r>
              <a:rPr lang="en-IN" dirty="0" smtClean="0"/>
              <a:t>addressed. </a:t>
            </a:r>
          </a:p>
          <a:p>
            <a:pPr algn="just"/>
            <a:r>
              <a:rPr lang="en-IN" dirty="0" smtClean="0"/>
              <a:t>These are called </a:t>
            </a:r>
            <a:r>
              <a:rPr lang="en-IN" dirty="0" smtClean="0">
                <a:solidFill>
                  <a:srgbClr val="FF0000"/>
                </a:solidFill>
              </a:rPr>
              <a:t>modules.</a:t>
            </a:r>
            <a:r>
              <a:rPr lang="en-IN" dirty="0" smtClean="0"/>
              <a:t> </a:t>
            </a:r>
          </a:p>
          <a:p>
            <a:pPr algn="just"/>
            <a:r>
              <a:rPr lang="en-IN" dirty="0" smtClean="0"/>
              <a:t>Modules are </a:t>
            </a:r>
            <a:r>
              <a:rPr lang="en-IN" dirty="0">
                <a:solidFill>
                  <a:srgbClr val="FF0000"/>
                </a:solidFill>
              </a:rPr>
              <a:t>integrated</a:t>
            </a:r>
            <a:r>
              <a:rPr lang="en-IN" dirty="0"/>
              <a:t> to satisfy problem requirements</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normAutofit/>
          </a:bodyPr>
          <a:lstStyle/>
          <a:p>
            <a:r>
              <a:rPr lang="en-US" dirty="0" smtClean="0"/>
              <a:t>Monolithic software</a:t>
            </a:r>
            <a:endParaRPr lang="en-IN" dirty="0"/>
          </a:p>
        </p:txBody>
      </p:sp>
      <p:sp>
        <p:nvSpPr>
          <p:cNvPr id="3" name="Content Placeholder 2"/>
          <p:cNvSpPr>
            <a:spLocks noGrp="1"/>
          </p:cNvSpPr>
          <p:nvPr>
            <p:ph idx="1"/>
          </p:nvPr>
        </p:nvSpPr>
        <p:spPr>
          <a:xfrm>
            <a:off x="467544" y="980728"/>
            <a:ext cx="8229600" cy="5328592"/>
          </a:xfrm>
        </p:spPr>
        <p:txBody>
          <a:bodyPr>
            <a:normAutofit fontScale="77500" lnSpcReduction="20000"/>
          </a:bodyPr>
          <a:lstStyle/>
          <a:p>
            <a:r>
              <a:rPr lang="en-IN" sz="3600" dirty="0" smtClean="0"/>
              <a:t>It is a large program</a:t>
            </a:r>
          </a:p>
          <a:p>
            <a:r>
              <a:rPr lang="en-IN" sz="3600" dirty="0" smtClean="0"/>
              <a:t>It is </a:t>
            </a:r>
            <a:r>
              <a:rPr lang="en-IN" sz="3600" dirty="0"/>
              <a:t>composed of a single </a:t>
            </a:r>
            <a:r>
              <a:rPr lang="en-IN" sz="3600" dirty="0" smtClean="0"/>
              <a:t>module </a:t>
            </a:r>
          </a:p>
          <a:p>
            <a:r>
              <a:rPr lang="en-IN" sz="3600" dirty="0" smtClean="0"/>
              <a:t>It cannot </a:t>
            </a:r>
            <a:r>
              <a:rPr lang="en-IN" sz="3600" dirty="0"/>
              <a:t>be easily grasped by a software engineer.</a:t>
            </a:r>
          </a:p>
          <a:p>
            <a:r>
              <a:rPr lang="en-IN" sz="3600" dirty="0" smtClean="0"/>
              <a:t>It is difficult because </a:t>
            </a:r>
          </a:p>
          <a:p>
            <a:pPr lvl="1"/>
            <a:r>
              <a:rPr lang="en-IN" sz="3100" dirty="0" smtClean="0"/>
              <a:t>the </a:t>
            </a:r>
            <a:r>
              <a:rPr lang="en-IN" sz="3100" dirty="0"/>
              <a:t>number of control paths, </a:t>
            </a:r>
            <a:endParaRPr lang="en-IN" sz="3100" dirty="0" smtClean="0"/>
          </a:p>
          <a:p>
            <a:pPr lvl="1"/>
            <a:r>
              <a:rPr lang="en-IN" sz="3100" dirty="0" smtClean="0"/>
              <a:t>span </a:t>
            </a:r>
            <a:r>
              <a:rPr lang="en-IN" sz="3100" dirty="0"/>
              <a:t>of reference, </a:t>
            </a:r>
            <a:endParaRPr lang="en-IN" sz="3100" dirty="0" smtClean="0"/>
          </a:p>
          <a:p>
            <a:pPr lvl="1"/>
            <a:r>
              <a:rPr lang="en-IN" sz="3100" dirty="0" smtClean="0"/>
              <a:t>number </a:t>
            </a:r>
            <a:r>
              <a:rPr lang="en-IN" sz="3100" dirty="0"/>
              <a:t>of variables, and </a:t>
            </a:r>
            <a:endParaRPr lang="en-IN" sz="3100" dirty="0" smtClean="0"/>
          </a:p>
          <a:p>
            <a:pPr lvl="1"/>
            <a:r>
              <a:rPr lang="en-IN" sz="3100" dirty="0" smtClean="0"/>
              <a:t>overall complexity . </a:t>
            </a:r>
          </a:p>
          <a:p>
            <a:r>
              <a:rPr lang="en-IN" sz="3600" dirty="0"/>
              <a:t>At all instances, the design should be broken into many modules, </a:t>
            </a:r>
          </a:p>
          <a:p>
            <a:pPr lvl="1"/>
            <a:r>
              <a:rPr lang="en-IN" sz="3100" dirty="0"/>
              <a:t>to make understanding easier </a:t>
            </a:r>
          </a:p>
          <a:p>
            <a:r>
              <a:rPr lang="en-IN" sz="3600" dirty="0"/>
              <a:t>As a consequence, cost for building the software is </a:t>
            </a:r>
            <a:r>
              <a:rPr lang="en-IN" sz="3600" dirty="0" smtClean="0"/>
              <a:t>reduced.</a:t>
            </a:r>
            <a:endParaRPr lang="en-I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5256584"/>
          </a:xfrm>
        </p:spPr>
        <p:txBody>
          <a:bodyPr>
            <a:normAutofit fontScale="92500" lnSpcReduction="10000"/>
          </a:bodyPr>
          <a:lstStyle/>
          <a:p>
            <a:pPr algn="just"/>
            <a:r>
              <a:rPr lang="en-US" dirty="0" smtClean="0"/>
              <a:t>Monolithic programs leads to some problems for that they used to follow “</a:t>
            </a:r>
            <a:r>
              <a:rPr lang="en-US" dirty="0" smtClean="0">
                <a:solidFill>
                  <a:srgbClr val="FF0000"/>
                </a:solidFill>
              </a:rPr>
              <a:t>Divide and Conquer</a:t>
            </a:r>
            <a:r>
              <a:rPr lang="en-US" dirty="0" smtClean="0"/>
              <a:t>” strategy.</a:t>
            </a:r>
          </a:p>
          <a:p>
            <a:pPr algn="just"/>
            <a:r>
              <a:rPr lang="en-US" dirty="0" smtClean="0"/>
              <a:t>It is easy to solve a problem when it is in Modular way of approach.</a:t>
            </a:r>
          </a:p>
          <a:p>
            <a:pPr algn="just"/>
            <a:r>
              <a:rPr lang="en-IN" dirty="0"/>
              <a:t>If software is subdivided then the </a:t>
            </a:r>
            <a:r>
              <a:rPr lang="en-IN" dirty="0">
                <a:solidFill>
                  <a:srgbClr val="FF0000"/>
                </a:solidFill>
              </a:rPr>
              <a:t>effort required </a:t>
            </a:r>
            <a:r>
              <a:rPr lang="en-IN" dirty="0"/>
              <a:t>to develop the modules </a:t>
            </a:r>
            <a:r>
              <a:rPr lang="en-IN" dirty="0">
                <a:solidFill>
                  <a:srgbClr val="FF0000"/>
                </a:solidFill>
              </a:rPr>
              <a:t>will become negligibly small</a:t>
            </a:r>
            <a:r>
              <a:rPr lang="en-IN" dirty="0" smtClean="0"/>
              <a:t>.</a:t>
            </a:r>
            <a:endParaRPr lang="en-US" dirty="0" smtClean="0"/>
          </a:p>
          <a:p>
            <a:pPr algn="just"/>
            <a:r>
              <a:rPr lang="en-US" dirty="0" smtClean="0"/>
              <a:t>So, we need to divide the content. </a:t>
            </a:r>
          </a:p>
          <a:p>
            <a:pPr algn="just"/>
            <a:r>
              <a:rPr lang="en-US" dirty="0" smtClean="0">
                <a:solidFill>
                  <a:srgbClr val="FF0000"/>
                </a:solidFill>
              </a:rPr>
              <a:t>How many </a:t>
            </a:r>
            <a:r>
              <a:rPr lang="en-US" dirty="0" smtClean="0"/>
              <a:t>number of </a:t>
            </a:r>
            <a:r>
              <a:rPr lang="en-US" dirty="0" smtClean="0">
                <a:solidFill>
                  <a:srgbClr val="FF0000"/>
                </a:solidFill>
              </a:rPr>
              <a:t>Modules</a:t>
            </a:r>
            <a:r>
              <a:rPr lang="en-US" dirty="0" smtClean="0"/>
              <a:t> that should be divided?</a:t>
            </a:r>
          </a:p>
          <a:p>
            <a:pPr algn="just"/>
            <a:endParaRPr lang="en-US" dirty="0" smtClean="0"/>
          </a:p>
          <a:p>
            <a:pPr algn="just"/>
            <a:endParaRPr lang="en-US" dirty="0"/>
          </a:p>
        </p:txBody>
      </p:sp>
      <p:sp>
        <p:nvSpPr>
          <p:cNvPr id="2" name="Rectangle 1"/>
          <p:cNvSpPr/>
          <p:nvPr/>
        </p:nvSpPr>
        <p:spPr>
          <a:xfrm>
            <a:off x="2555776" y="332656"/>
            <a:ext cx="3744416" cy="707886"/>
          </a:xfrm>
          <a:prstGeom prst="rect">
            <a:avLst/>
          </a:prstGeom>
        </p:spPr>
        <p:txBody>
          <a:bodyPr wrap="square">
            <a:spAutoFit/>
          </a:bodyPr>
          <a:lstStyle/>
          <a:p>
            <a:pPr algn="ctr"/>
            <a:r>
              <a:rPr lang="en-IN" sz="4000" dirty="0"/>
              <a:t>Modularity</a:t>
            </a:r>
            <a:endParaRPr lang="en-US" sz="4000" dirty="0"/>
          </a:p>
        </p:txBody>
      </p:sp>
    </p:spTree>
    <p:extLst>
      <p:ext uri="{BB962C8B-B14F-4D97-AF65-F5344CB8AC3E}">
        <p14:creationId xmlns:p14="http://schemas.microsoft.com/office/powerpoint/2010/main" val="188596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484784"/>
            <a:ext cx="8229600" cy="5184576"/>
          </a:xfrm>
        </p:spPr>
        <p:txBody>
          <a:bodyPr>
            <a:noAutofit/>
          </a:bodyPr>
          <a:lstStyle/>
          <a:p>
            <a:pPr algn="just"/>
            <a:r>
              <a:rPr lang="en-IN" sz="3000" dirty="0" smtClean="0"/>
              <a:t>Given </a:t>
            </a:r>
            <a:r>
              <a:rPr lang="en-IN" sz="3000" dirty="0"/>
              <a:t>the same set of requirements, </a:t>
            </a:r>
            <a:r>
              <a:rPr lang="en-IN" sz="3000" dirty="0">
                <a:solidFill>
                  <a:srgbClr val="FF0000"/>
                </a:solidFill>
              </a:rPr>
              <a:t>more modules means smaller individual size.</a:t>
            </a:r>
          </a:p>
          <a:p>
            <a:pPr algn="just"/>
            <a:r>
              <a:rPr lang="en-IN" sz="3000" dirty="0"/>
              <a:t>However, as the </a:t>
            </a:r>
            <a:r>
              <a:rPr lang="en-IN" sz="3000" dirty="0">
                <a:solidFill>
                  <a:srgbClr val="FF0000"/>
                </a:solidFill>
              </a:rPr>
              <a:t>number of modules grows</a:t>
            </a:r>
            <a:r>
              <a:rPr lang="en-IN" sz="3000" dirty="0"/>
              <a:t>, the effort (cost) associated with </a:t>
            </a:r>
            <a:r>
              <a:rPr lang="en-IN" sz="3000" dirty="0">
                <a:solidFill>
                  <a:srgbClr val="FF0000"/>
                </a:solidFill>
              </a:rPr>
              <a:t>integrating the modules also grows.</a:t>
            </a:r>
          </a:p>
          <a:p>
            <a:pPr algn="just"/>
            <a:r>
              <a:rPr lang="en-IN" sz="3000" dirty="0"/>
              <a:t>These characteristics lead to a total cost or effort </a:t>
            </a:r>
            <a:r>
              <a:rPr lang="en-IN" sz="3000" dirty="0" smtClean="0"/>
              <a:t>curve.</a:t>
            </a:r>
            <a:endParaRPr lang="en-IN" sz="3000" dirty="0"/>
          </a:p>
          <a:p>
            <a:pPr algn="just"/>
            <a:r>
              <a:rPr lang="en-IN" sz="3000" dirty="0"/>
              <a:t>Development of M modules results in minimum cost but integration cost is </a:t>
            </a:r>
            <a:r>
              <a:rPr lang="en-IN" sz="3000" dirty="0" smtClean="0"/>
              <a:t>high.</a:t>
            </a:r>
            <a:endParaRPr lang="en-IN" sz="3000" dirty="0"/>
          </a:p>
        </p:txBody>
      </p:sp>
      <p:sp>
        <p:nvSpPr>
          <p:cNvPr id="2" name="TextBox 1"/>
          <p:cNvSpPr txBox="1"/>
          <p:nvPr/>
        </p:nvSpPr>
        <p:spPr>
          <a:xfrm>
            <a:off x="1979712" y="332656"/>
            <a:ext cx="4608512" cy="707886"/>
          </a:xfrm>
          <a:prstGeom prst="rect">
            <a:avLst/>
          </a:prstGeom>
          <a:noFill/>
        </p:spPr>
        <p:txBody>
          <a:bodyPr wrap="square" rtlCol="0">
            <a:spAutoFit/>
          </a:bodyPr>
          <a:lstStyle/>
          <a:p>
            <a:pPr algn="ctr"/>
            <a:r>
              <a:rPr lang="en-US" sz="4000" dirty="0" smtClean="0"/>
              <a:t>Modularity</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cost curve or effort curve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0" y="1643050"/>
            <a:ext cx="9118610" cy="46662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Modularity</a:t>
            </a:r>
            <a:endParaRPr lang="en-IN" dirty="0"/>
          </a:p>
        </p:txBody>
      </p:sp>
      <p:sp>
        <p:nvSpPr>
          <p:cNvPr id="3" name="Content Placeholder 2"/>
          <p:cNvSpPr>
            <a:spLocks noGrp="1"/>
          </p:cNvSpPr>
          <p:nvPr>
            <p:ph idx="1"/>
          </p:nvPr>
        </p:nvSpPr>
        <p:spPr/>
        <p:txBody>
          <a:bodyPr>
            <a:normAutofit/>
          </a:bodyPr>
          <a:lstStyle/>
          <a:p>
            <a:pPr algn="just"/>
            <a:r>
              <a:rPr lang="en-IN" dirty="0"/>
              <a:t>The curves </a:t>
            </a:r>
            <a:r>
              <a:rPr lang="en-IN" dirty="0" smtClean="0"/>
              <a:t>provide </a:t>
            </a:r>
            <a:r>
              <a:rPr lang="en-IN" dirty="0"/>
              <a:t>useful qualitative guidance when </a:t>
            </a:r>
            <a:r>
              <a:rPr lang="en-IN" dirty="0" smtClean="0"/>
              <a:t>modularity is </a:t>
            </a:r>
            <a:r>
              <a:rPr lang="en-IN" dirty="0"/>
              <a:t>considered. </a:t>
            </a:r>
            <a:endParaRPr lang="en-IN" dirty="0" smtClean="0"/>
          </a:p>
          <a:p>
            <a:pPr algn="just"/>
            <a:r>
              <a:rPr lang="en-IN" dirty="0" smtClean="0"/>
              <a:t>Care should be taken in modularizing</a:t>
            </a:r>
            <a:endParaRPr lang="en-IN" i="1" dirty="0" smtClean="0"/>
          </a:p>
          <a:p>
            <a:pPr algn="just"/>
            <a:r>
              <a:rPr lang="en-IN" i="1" dirty="0" smtClean="0">
                <a:solidFill>
                  <a:srgbClr val="FF0000"/>
                </a:solidFill>
              </a:rPr>
              <a:t>Under-modularity</a:t>
            </a:r>
            <a:r>
              <a:rPr lang="en-IN" i="1" dirty="0" smtClean="0"/>
              <a:t> </a:t>
            </a:r>
            <a:r>
              <a:rPr lang="en-IN" i="1" dirty="0"/>
              <a:t>or </a:t>
            </a:r>
            <a:r>
              <a:rPr lang="en-IN" i="1" dirty="0" smtClean="0">
                <a:solidFill>
                  <a:srgbClr val="FF0000"/>
                </a:solidFill>
              </a:rPr>
              <a:t>over-modularity</a:t>
            </a:r>
            <a:r>
              <a:rPr lang="en-IN" i="1" dirty="0" smtClean="0"/>
              <a:t> </a:t>
            </a:r>
            <a:r>
              <a:rPr lang="en-IN" i="1" dirty="0"/>
              <a:t>should be </a:t>
            </a:r>
            <a:r>
              <a:rPr lang="en-IN" i="1" dirty="0">
                <a:solidFill>
                  <a:srgbClr val="FF0000"/>
                </a:solidFill>
              </a:rPr>
              <a:t>avoided.</a:t>
            </a:r>
            <a:r>
              <a:rPr lang="en-IN" i="1" dirty="0"/>
              <a:t> </a:t>
            </a:r>
            <a:endParaRPr lang="en-IN" i="1" dirty="0" smtClean="0"/>
          </a:p>
          <a:p>
            <a:pPr algn="just"/>
            <a:r>
              <a:rPr lang="en-IN" i="1" dirty="0" smtClean="0"/>
              <a:t>Modularizing </a:t>
            </a:r>
            <a:r>
              <a:rPr lang="en-IN" dirty="0" smtClean="0"/>
              <a:t>requires </a:t>
            </a:r>
            <a:r>
              <a:rPr lang="en-IN" dirty="0"/>
              <a:t>an understanding of other design </a:t>
            </a:r>
            <a:r>
              <a:rPr lang="en-IN" dirty="0" smtClean="0"/>
              <a:t>concepts.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8098"/>
          </a:xfrm>
        </p:spPr>
        <p:txBody>
          <a:bodyPr/>
          <a:lstStyle/>
          <a:p>
            <a:r>
              <a:rPr lang="en-US" dirty="0" smtClean="0"/>
              <a:t>Advantages of modularity</a:t>
            </a:r>
            <a:endParaRPr lang="en-IN" dirty="0"/>
          </a:p>
        </p:txBody>
      </p:sp>
      <p:sp>
        <p:nvSpPr>
          <p:cNvPr id="3" name="Content Placeholder 2"/>
          <p:cNvSpPr>
            <a:spLocks noGrp="1"/>
          </p:cNvSpPr>
          <p:nvPr>
            <p:ph idx="1"/>
          </p:nvPr>
        </p:nvSpPr>
        <p:spPr>
          <a:xfrm>
            <a:off x="457200" y="1124744"/>
            <a:ext cx="8229600" cy="5001419"/>
          </a:xfrm>
        </p:spPr>
        <p:txBody>
          <a:bodyPr>
            <a:normAutofit fontScale="92500" lnSpcReduction="10000"/>
          </a:bodyPr>
          <a:lstStyle/>
          <a:p>
            <a:pPr algn="just"/>
            <a:r>
              <a:rPr lang="en-IN" dirty="0" smtClean="0"/>
              <a:t>Design is modularized and </a:t>
            </a:r>
            <a:r>
              <a:rPr lang="en-IN" dirty="0"/>
              <a:t>the </a:t>
            </a:r>
            <a:r>
              <a:rPr lang="en-IN" dirty="0" smtClean="0"/>
              <a:t>further steps like </a:t>
            </a:r>
            <a:r>
              <a:rPr lang="en-IN" dirty="0" smtClean="0">
                <a:solidFill>
                  <a:srgbClr val="FF0000"/>
                </a:solidFill>
              </a:rPr>
              <a:t>programming and </a:t>
            </a:r>
            <a:r>
              <a:rPr lang="en-IN" dirty="0">
                <a:solidFill>
                  <a:srgbClr val="FF0000"/>
                </a:solidFill>
              </a:rPr>
              <a:t>development </a:t>
            </a:r>
            <a:r>
              <a:rPr lang="en-IN" dirty="0"/>
              <a:t>can </a:t>
            </a:r>
            <a:r>
              <a:rPr lang="en-IN" dirty="0" smtClean="0"/>
              <a:t>be easily planned</a:t>
            </a:r>
            <a:r>
              <a:rPr lang="en-IN" dirty="0"/>
              <a:t>.</a:t>
            </a:r>
            <a:endParaRPr lang="en-IN" dirty="0" smtClean="0"/>
          </a:p>
          <a:p>
            <a:pPr algn="just"/>
            <a:r>
              <a:rPr lang="en-IN" dirty="0"/>
              <a:t>S</a:t>
            </a:r>
            <a:r>
              <a:rPr lang="en-IN" dirty="0" smtClean="0"/>
              <a:t>oftware </a:t>
            </a:r>
            <a:r>
              <a:rPr lang="en-IN" dirty="0">
                <a:solidFill>
                  <a:srgbClr val="FF0000"/>
                </a:solidFill>
              </a:rPr>
              <a:t>increments</a:t>
            </a:r>
            <a:r>
              <a:rPr lang="en-IN" dirty="0"/>
              <a:t> can be defined and </a:t>
            </a:r>
            <a:r>
              <a:rPr lang="en-IN" dirty="0" smtClean="0"/>
              <a:t>delivered</a:t>
            </a:r>
            <a:r>
              <a:rPr lang="en-IN" dirty="0"/>
              <a:t>.</a:t>
            </a:r>
            <a:endParaRPr lang="en-IN" dirty="0" smtClean="0"/>
          </a:p>
          <a:p>
            <a:pPr algn="just"/>
            <a:r>
              <a:rPr lang="en-IN" dirty="0">
                <a:solidFill>
                  <a:srgbClr val="FF0000"/>
                </a:solidFill>
              </a:rPr>
              <a:t>C</a:t>
            </a:r>
            <a:r>
              <a:rPr lang="en-IN" dirty="0" smtClean="0">
                <a:solidFill>
                  <a:srgbClr val="FF0000"/>
                </a:solidFill>
              </a:rPr>
              <a:t>hanges</a:t>
            </a:r>
            <a:r>
              <a:rPr lang="en-IN" dirty="0" smtClean="0"/>
              <a:t> can be easily accommodated</a:t>
            </a:r>
            <a:r>
              <a:rPr lang="en-IN" dirty="0"/>
              <a:t>.</a:t>
            </a:r>
            <a:endParaRPr lang="en-IN" dirty="0" smtClean="0"/>
          </a:p>
          <a:p>
            <a:pPr algn="just"/>
            <a:r>
              <a:rPr lang="en-IN" dirty="0">
                <a:solidFill>
                  <a:srgbClr val="FF0000"/>
                </a:solidFill>
              </a:rPr>
              <a:t>T</a:t>
            </a:r>
            <a:r>
              <a:rPr lang="en-IN" dirty="0" smtClean="0">
                <a:solidFill>
                  <a:srgbClr val="FF0000"/>
                </a:solidFill>
              </a:rPr>
              <a:t>esting </a:t>
            </a:r>
            <a:r>
              <a:rPr lang="en-IN" dirty="0">
                <a:solidFill>
                  <a:srgbClr val="FF0000"/>
                </a:solidFill>
              </a:rPr>
              <a:t>and debugging </a:t>
            </a:r>
            <a:r>
              <a:rPr lang="en-IN" dirty="0"/>
              <a:t>can be conducted more </a:t>
            </a:r>
            <a:r>
              <a:rPr lang="en-IN" dirty="0" smtClean="0"/>
              <a:t>efficiently.</a:t>
            </a:r>
          </a:p>
          <a:p>
            <a:pPr algn="just"/>
            <a:r>
              <a:rPr lang="en-IN" dirty="0"/>
              <a:t>L</a:t>
            </a:r>
            <a:r>
              <a:rPr lang="en-IN" dirty="0" smtClean="0"/>
              <a:t>ong-term </a:t>
            </a:r>
            <a:r>
              <a:rPr lang="en-IN" dirty="0"/>
              <a:t>maintenance can be conducted </a:t>
            </a:r>
            <a:r>
              <a:rPr lang="en-IN" dirty="0">
                <a:solidFill>
                  <a:srgbClr val="FF0000"/>
                </a:solidFill>
              </a:rPr>
              <a:t>without serious side effects</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Information </a:t>
            </a:r>
            <a:r>
              <a:rPr lang="en-IN" dirty="0" smtClean="0"/>
              <a:t>Hiding</a:t>
            </a:r>
            <a:endParaRPr lang="en-IN" dirty="0"/>
          </a:p>
        </p:txBody>
      </p:sp>
      <p:sp>
        <p:nvSpPr>
          <p:cNvPr id="3" name="Content Placeholder 2"/>
          <p:cNvSpPr>
            <a:spLocks noGrp="1"/>
          </p:cNvSpPr>
          <p:nvPr>
            <p:ph idx="1"/>
          </p:nvPr>
        </p:nvSpPr>
        <p:spPr>
          <a:xfrm>
            <a:off x="467544" y="1196752"/>
            <a:ext cx="8229600" cy="4525963"/>
          </a:xfrm>
        </p:spPr>
        <p:txBody>
          <a:bodyPr>
            <a:normAutofit lnSpcReduction="10000"/>
          </a:bodyPr>
          <a:lstStyle/>
          <a:p>
            <a:pPr algn="just"/>
            <a:r>
              <a:rPr lang="en-IN" dirty="0" smtClean="0"/>
              <a:t>The concept of </a:t>
            </a:r>
            <a:r>
              <a:rPr lang="en-IN" dirty="0" smtClean="0">
                <a:solidFill>
                  <a:srgbClr val="FF0000"/>
                </a:solidFill>
              </a:rPr>
              <a:t>modularity leads </a:t>
            </a:r>
            <a:r>
              <a:rPr lang="en-IN" dirty="0" smtClean="0"/>
              <a:t>to </a:t>
            </a:r>
            <a:r>
              <a:rPr lang="en-IN" dirty="0"/>
              <a:t>a </a:t>
            </a:r>
            <a:r>
              <a:rPr lang="en-IN" dirty="0">
                <a:solidFill>
                  <a:srgbClr val="FF0000"/>
                </a:solidFill>
              </a:rPr>
              <a:t>fundamental question</a:t>
            </a:r>
            <a:r>
              <a:rPr lang="en-IN" dirty="0"/>
              <a:t>: </a:t>
            </a:r>
            <a:endParaRPr lang="en-IN" dirty="0" smtClean="0"/>
          </a:p>
          <a:p>
            <a:pPr algn="just"/>
            <a:r>
              <a:rPr lang="en-IN" dirty="0" smtClean="0"/>
              <a:t>“</a:t>
            </a:r>
            <a:r>
              <a:rPr lang="en-IN" i="1" dirty="0"/>
              <a:t>How do I </a:t>
            </a:r>
            <a:r>
              <a:rPr lang="en-IN" i="1" dirty="0" smtClean="0"/>
              <a:t>decompose a </a:t>
            </a:r>
            <a:r>
              <a:rPr lang="en-IN" i="1" dirty="0"/>
              <a:t>software solution to obtain the best set of modules?” </a:t>
            </a:r>
            <a:endParaRPr lang="en-IN" i="1" dirty="0" smtClean="0"/>
          </a:p>
          <a:p>
            <a:pPr algn="just"/>
            <a:r>
              <a:rPr lang="en-IN" dirty="0" smtClean="0"/>
              <a:t>modules </a:t>
            </a:r>
            <a:r>
              <a:rPr lang="en-IN" dirty="0"/>
              <a:t>should be specified </a:t>
            </a:r>
            <a:r>
              <a:rPr lang="en-IN" dirty="0" smtClean="0"/>
              <a:t>and designed </a:t>
            </a:r>
            <a:r>
              <a:rPr lang="en-IN" dirty="0"/>
              <a:t>so that </a:t>
            </a:r>
            <a:r>
              <a:rPr lang="en-IN" dirty="0">
                <a:solidFill>
                  <a:srgbClr val="FF0000"/>
                </a:solidFill>
              </a:rPr>
              <a:t>information (algorithms and data) contained within a module is </a:t>
            </a:r>
            <a:r>
              <a:rPr lang="en-IN" dirty="0" smtClean="0">
                <a:solidFill>
                  <a:srgbClr val="FF0000"/>
                </a:solidFill>
              </a:rPr>
              <a:t>inaccessible to </a:t>
            </a:r>
            <a:r>
              <a:rPr lang="en-IN" dirty="0">
                <a:solidFill>
                  <a:srgbClr val="FF0000"/>
                </a:solidFill>
              </a:rPr>
              <a:t>other modules </a:t>
            </a:r>
            <a:r>
              <a:rPr lang="en-IN" dirty="0"/>
              <a:t>that have no need for such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Quality Guidelines and Attributes</a:t>
            </a:r>
          </a:p>
        </p:txBody>
      </p:sp>
      <p:sp>
        <p:nvSpPr>
          <p:cNvPr id="3" name="Content Placeholder 2"/>
          <p:cNvSpPr>
            <a:spLocks noGrp="1"/>
          </p:cNvSpPr>
          <p:nvPr>
            <p:ph idx="1"/>
          </p:nvPr>
        </p:nvSpPr>
        <p:spPr/>
        <p:txBody>
          <a:bodyPr/>
          <a:lstStyle/>
          <a:p>
            <a:r>
              <a:rPr lang="en-IN" dirty="0"/>
              <a:t>Throughout the design process, the quality of the evolving design is assessed </a:t>
            </a:r>
            <a:endParaRPr lang="en-IN" dirty="0" smtClean="0"/>
          </a:p>
          <a:p>
            <a:r>
              <a:rPr lang="en-IN" b="1" dirty="0" smtClean="0"/>
              <a:t>Assessment</a:t>
            </a:r>
            <a:r>
              <a:rPr lang="en-IN" dirty="0" smtClean="0"/>
              <a:t> is done using </a:t>
            </a:r>
            <a:r>
              <a:rPr lang="en-IN" b="1" dirty="0" smtClean="0"/>
              <a:t>series </a:t>
            </a:r>
            <a:r>
              <a:rPr lang="en-IN" b="1" dirty="0"/>
              <a:t>of </a:t>
            </a:r>
            <a:r>
              <a:rPr lang="en-IN" b="1" dirty="0" smtClean="0"/>
              <a:t>Formal Technical </a:t>
            </a:r>
            <a:r>
              <a:rPr lang="en-IN" b="1" dirty="0"/>
              <a:t>R</a:t>
            </a:r>
            <a:r>
              <a:rPr lang="en-IN" b="1" dirty="0" smtClean="0"/>
              <a:t>eviews (FTR)</a:t>
            </a:r>
          </a:p>
          <a:p>
            <a:r>
              <a:rPr lang="en-IN" dirty="0" smtClean="0"/>
              <a:t>Three </a:t>
            </a:r>
            <a:r>
              <a:rPr lang="en-IN" dirty="0"/>
              <a:t>characteristics </a:t>
            </a:r>
            <a:r>
              <a:rPr lang="en-IN" dirty="0" smtClean="0"/>
              <a:t>are suggested for good design</a:t>
            </a:r>
          </a:p>
          <a:p>
            <a:r>
              <a:rPr lang="en-IN" dirty="0" smtClean="0"/>
              <a:t>These characteristics </a:t>
            </a:r>
            <a:r>
              <a:rPr lang="en-IN" b="1" dirty="0" smtClean="0">
                <a:solidFill>
                  <a:srgbClr val="FF0000"/>
                </a:solidFill>
              </a:rPr>
              <a:t>serves </a:t>
            </a:r>
            <a:r>
              <a:rPr lang="en-IN" b="1" dirty="0">
                <a:solidFill>
                  <a:srgbClr val="FF0000"/>
                </a:solidFill>
              </a:rPr>
              <a:t>as a guide for the evaluation of a good </a:t>
            </a:r>
            <a:r>
              <a:rPr lang="en-IN" b="1" dirty="0" smtClean="0">
                <a:solidFill>
                  <a:srgbClr val="FF0000"/>
                </a:solidFill>
              </a:rPr>
              <a:t>design</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r>
              <a:rPr lang="en-IN" dirty="0"/>
              <a:t>Information Hiding</a:t>
            </a:r>
          </a:p>
        </p:txBody>
      </p:sp>
      <p:sp>
        <p:nvSpPr>
          <p:cNvPr id="3" name="Content Placeholder 2"/>
          <p:cNvSpPr>
            <a:spLocks noGrp="1"/>
          </p:cNvSpPr>
          <p:nvPr>
            <p:ph idx="1"/>
          </p:nvPr>
        </p:nvSpPr>
        <p:spPr>
          <a:xfrm>
            <a:off x="467544" y="836712"/>
            <a:ext cx="8229600" cy="5832648"/>
          </a:xfrm>
        </p:spPr>
        <p:txBody>
          <a:bodyPr>
            <a:normAutofit fontScale="92500" lnSpcReduction="10000"/>
          </a:bodyPr>
          <a:lstStyle/>
          <a:p>
            <a:pPr algn="just"/>
            <a:r>
              <a:rPr lang="en-IN" b="1" dirty="0"/>
              <a:t>Hiding</a:t>
            </a:r>
            <a:r>
              <a:rPr lang="en-IN" dirty="0"/>
              <a:t> implies that effective modularity can be achieved by </a:t>
            </a:r>
            <a:r>
              <a:rPr lang="en-IN" b="1" dirty="0"/>
              <a:t>defining a set of </a:t>
            </a:r>
            <a:r>
              <a:rPr lang="en-IN" b="1" dirty="0" smtClean="0"/>
              <a:t>independent modules.</a:t>
            </a:r>
          </a:p>
          <a:p>
            <a:pPr algn="just"/>
            <a:r>
              <a:rPr lang="en-IN" b="1" dirty="0" smtClean="0"/>
              <a:t>Information hiding takes help of abstraction.</a:t>
            </a:r>
          </a:p>
          <a:p>
            <a:pPr algn="just"/>
            <a:r>
              <a:rPr lang="en-IN" dirty="0" smtClean="0"/>
              <a:t>Most of the data and procedures are hidden  from other parts of software.</a:t>
            </a:r>
          </a:p>
          <a:p>
            <a:pPr algn="just"/>
            <a:r>
              <a:rPr lang="en-IN" dirty="0" smtClean="0"/>
              <a:t>So that </a:t>
            </a:r>
            <a:r>
              <a:rPr lang="en-IN" dirty="0" smtClean="0">
                <a:solidFill>
                  <a:srgbClr val="FF0000"/>
                </a:solidFill>
              </a:rPr>
              <a:t>errors</a:t>
            </a:r>
            <a:r>
              <a:rPr lang="en-IN" dirty="0" smtClean="0"/>
              <a:t> introduce during modifications </a:t>
            </a:r>
            <a:r>
              <a:rPr lang="en-IN" dirty="0" smtClean="0">
                <a:solidFill>
                  <a:srgbClr val="FF0000"/>
                </a:solidFill>
              </a:rPr>
              <a:t>will not propagate to other locations of software.</a:t>
            </a:r>
          </a:p>
          <a:p>
            <a:pPr algn="just"/>
            <a:r>
              <a:rPr lang="en-IN" dirty="0"/>
              <a:t>The use of </a:t>
            </a:r>
            <a:r>
              <a:rPr lang="en-IN" dirty="0">
                <a:solidFill>
                  <a:srgbClr val="FF0000"/>
                </a:solidFill>
              </a:rPr>
              <a:t>information hiding </a:t>
            </a:r>
            <a:r>
              <a:rPr lang="en-IN" dirty="0"/>
              <a:t>as a design criterion for modular systems </a:t>
            </a:r>
            <a:r>
              <a:rPr lang="en-IN" dirty="0">
                <a:solidFill>
                  <a:srgbClr val="FF0000"/>
                </a:solidFill>
              </a:rPr>
              <a:t>provides the greatest benefits when modifications are required </a:t>
            </a:r>
            <a:r>
              <a:rPr lang="en-IN" dirty="0"/>
              <a:t>during testing and later during software maintenance. </a:t>
            </a:r>
          </a:p>
          <a:p>
            <a:pPr algn="just"/>
            <a:endParaRPr lang="en-IN"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Characteristic-1</a:t>
            </a:r>
            <a:endParaRPr lang="en-IN" dirty="0"/>
          </a:p>
        </p:txBody>
      </p:sp>
      <p:sp>
        <p:nvSpPr>
          <p:cNvPr id="3" name="Content Placeholder 2"/>
          <p:cNvSpPr>
            <a:spLocks noGrp="1"/>
          </p:cNvSpPr>
          <p:nvPr>
            <p:ph idx="1"/>
          </p:nvPr>
        </p:nvSpPr>
        <p:spPr>
          <a:xfrm>
            <a:off x="323528" y="1556792"/>
            <a:ext cx="8229600" cy="4525963"/>
          </a:xfrm>
        </p:spPr>
        <p:txBody>
          <a:bodyPr/>
          <a:lstStyle/>
          <a:p>
            <a:pPr algn="just"/>
            <a:r>
              <a:rPr lang="en-US" dirty="0" smtClean="0"/>
              <a:t>Requirement model contains </a:t>
            </a:r>
            <a:r>
              <a:rPr lang="en-US" b="1" dirty="0" smtClean="0">
                <a:solidFill>
                  <a:srgbClr val="FF0000"/>
                </a:solidFill>
              </a:rPr>
              <a:t>explicit and implicit requirements.</a:t>
            </a:r>
            <a:endParaRPr lang="en-IN" b="1" dirty="0" smtClean="0">
              <a:solidFill>
                <a:srgbClr val="FF0000"/>
              </a:solidFill>
            </a:endParaRPr>
          </a:p>
          <a:p>
            <a:pPr algn="just"/>
            <a:r>
              <a:rPr lang="en-IN" dirty="0" smtClean="0"/>
              <a:t>The </a:t>
            </a:r>
            <a:r>
              <a:rPr lang="en-IN" dirty="0"/>
              <a:t>design must implement all </a:t>
            </a:r>
            <a:r>
              <a:rPr lang="en-IN" dirty="0" smtClean="0"/>
              <a:t>the explicit requirements</a:t>
            </a:r>
          </a:p>
          <a:p>
            <a:pPr algn="just"/>
            <a:r>
              <a:rPr lang="en-IN" dirty="0" smtClean="0"/>
              <a:t>The design must </a:t>
            </a:r>
            <a:r>
              <a:rPr lang="en-IN" dirty="0"/>
              <a:t>accommodate all </a:t>
            </a:r>
            <a:r>
              <a:rPr lang="en-IN" dirty="0" smtClean="0"/>
              <a:t>the </a:t>
            </a:r>
            <a:r>
              <a:rPr lang="en-IN" dirty="0"/>
              <a:t>implicit </a:t>
            </a:r>
            <a:r>
              <a:rPr lang="en-IN" dirty="0" smtClean="0"/>
              <a:t>requirements desired </a:t>
            </a:r>
            <a:r>
              <a:rPr lang="en-IN" dirty="0"/>
              <a:t>by stakeholders.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2</a:t>
            </a:r>
            <a:endParaRPr lang="en-IN" dirty="0"/>
          </a:p>
        </p:txBody>
      </p:sp>
      <p:sp>
        <p:nvSpPr>
          <p:cNvPr id="3" name="Content Placeholder 2"/>
          <p:cNvSpPr>
            <a:spLocks noGrp="1"/>
          </p:cNvSpPr>
          <p:nvPr>
            <p:ph idx="1"/>
          </p:nvPr>
        </p:nvSpPr>
        <p:spPr/>
        <p:txBody>
          <a:bodyPr/>
          <a:lstStyle/>
          <a:p>
            <a:r>
              <a:rPr lang="en-IN" dirty="0"/>
              <a:t>The design must </a:t>
            </a:r>
            <a:r>
              <a:rPr lang="en-IN" dirty="0" smtClean="0"/>
              <a:t>be</a:t>
            </a:r>
          </a:p>
          <a:p>
            <a:pPr lvl="1"/>
            <a:r>
              <a:rPr lang="en-IN" dirty="0" smtClean="0"/>
              <a:t>readable</a:t>
            </a:r>
            <a:r>
              <a:rPr lang="en-IN" dirty="0"/>
              <a:t>, </a:t>
            </a:r>
            <a:endParaRPr lang="en-IN" dirty="0" smtClean="0"/>
          </a:p>
          <a:p>
            <a:pPr lvl="1"/>
            <a:r>
              <a:rPr lang="en-IN" dirty="0" smtClean="0"/>
              <a:t>understandable </a:t>
            </a:r>
            <a:r>
              <a:rPr lang="en-IN" dirty="0"/>
              <a:t>guide </a:t>
            </a:r>
            <a:endParaRPr lang="en-IN" dirty="0" smtClean="0"/>
          </a:p>
          <a:p>
            <a:r>
              <a:rPr lang="en-IN" dirty="0" smtClean="0"/>
              <a:t>To whom?</a:t>
            </a:r>
          </a:p>
          <a:p>
            <a:pPr>
              <a:buFont typeface="Wingdings" pitchFamily="2" charset="2"/>
              <a:buChar char="Ø"/>
            </a:pPr>
            <a:r>
              <a:rPr lang="en-IN" dirty="0" smtClean="0"/>
              <a:t>For </a:t>
            </a:r>
            <a:r>
              <a:rPr lang="en-IN" dirty="0"/>
              <a:t>those who </a:t>
            </a:r>
            <a:r>
              <a:rPr lang="en-IN" dirty="0" smtClean="0">
                <a:solidFill>
                  <a:srgbClr val="FF0000"/>
                </a:solidFill>
              </a:rPr>
              <a:t>generate code</a:t>
            </a:r>
          </a:p>
          <a:p>
            <a:pPr>
              <a:buFont typeface="Wingdings" pitchFamily="2" charset="2"/>
              <a:buChar char="Ø"/>
            </a:pPr>
            <a:r>
              <a:rPr lang="en-IN" dirty="0" smtClean="0"/>
              <a:t>For </a:t>
            </a:r>
            <a:r>
              <a:rPr lang="en-IN" dirty="0"/>
              <a:t>those who </a:t>
            </a:r>
            <a:r>
              <a:rPr lang="en-IN" dirty="0" smtClean="0">
                <a:solidFill>
                  <a:srgbClr val="FF0000"/>
                </a:solidFill>
              </a:rPr>
              <a:t>test the code</a:t>
            </a:r>
          </a:p>
          <a:p>
            <a:pPr>
              <a:buFont typeface="Wingdings" pitchFamily="2" charset="2"/>
              <a:buChar char="Ø"/>
            </a:pPr>
            <a:r>
              <a:rPr lang="en-IN" dirty="0" smtClean="0"/>
              <a:t>For those who </a:t>
            </a:r>
            <a:r>
              <a:rPr lang="en-IN" dirty="0" smtClean="0">
                <a:solidFill>
                  <a:srgbClr val="FF0000"/>
                </a:solidFill>
              </a:rPr>
              <a:t>support </a:t>
            </a:r>
            <a:r>
              <a:rPr lang="en-IN" dirty="0">
                <a:solidFill>
                  <a:srgbClr val="FF0000"/>
                </a:solidFill>
              </a:rPr>
              <a:t>the software.</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ox(i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ox(i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3</a:t>
            </a:r>
            <a:endParaRPr lang="en-IN" dirty="0"/>
          </a:p>
        </p:txBody>
      </p:sp>
      <p:sp>
        <p:nvSpPr>
          <p:cNvPr id="3" name="Content Placeholder 2"/>
          <p:cNvSpPr>
            <a:spLocks noGrp="1"/>
          </p:cNvSpPr>
          <p:nvPr>
            <p:ph idx="1"/>
          </p:nvPr>
        </p:nvSpPr>
        <p:spPr/>
        <p:txBody>
          <a:bodyPr/>
          <a:lstStyle/>
          <a:p>
            <a:r>
              <a:rPr lang="en-IN" dirty="0"/>
              <a:t>The design should provide </a:t>
            </a:r>
            <a:endParaRPr lang="en-IN" dirty="0" smtClean="0"/>
          </a:p>
          <a:p>
            <a:pPr lvl="1"/>
            <a:r>
              <a:rPr lang="en-IN" dirty="0" smtClean="0"/>
              <a:t>a </a:t>
            </a:r>
            <a:r>
              <a:rPr lang="en-IN" dirty="0"/>
              <a:t>complete picture of the </a:t>
            </a:r>
            <a:r>
              <a:rPr lang="en-IN" dirty="0" smtClean="0"/>
              <a:t>software </a:t>
            </a:r>
          </a:p>
          <a:p>
            <a:pPr lvl="1"/>
            <a:r>
              <a:rPr lang="en-IN" dirty="0" smtClean="0"/>
              <a:t>Addresses the issues from an implementation perspective</a:t>
            </a:r>
          </a:p>
          <a:p>
            <a:r>
              <a:rPr lang="en-IN" dirty="0" smtClean="0"/>
              <a:t>Issues to be addressed are</a:t>
            </a:r>
          </a:p>
          <a:p>
            <a:pPr lvl="1"/>
            <a:r>
              <a:rPr lang="en-IN" dirty="0" smtClean="0"/>
              <a:t>Data domains, </a:t>
            </a:r>
          </a:p>
          <a:p>
            <a:pPr lvl="1"/>
            <a:r>
              <a:rPr lang="en-IN" dirty="0" smtClean="0"/>
              <a:t>Functional domains, </a:t>
            </a:r>
            <a:r>
              <a:rPr lang="en-IN" dirty="0"/>
              <a:t>and </a:t>
            </a:r>
            <a:endParaRPr lang="en-IN" dirty="0" smtClean="0"/>
          </a:p>
          <a:p>
            <a:pPr lvl="1"/>
            <a:r>
              <a:rPr lang="en-IN" dirty="0" smtClean="0"/>
              <a:t>Behavioural domains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Quality Guidelines</a:t>
            </a:r>
            <a:endParaRPr lang="en-IN" dirty="0"/>
          </a:p>
        </p:txBody>
      </p:sp>
      <p:sp>
        <p:nvSpPr>
          <p:cNvPr id="3" name="Content Placeholder 2"/>
          <p:cNvSpPr>
            <a:spLocks noGrp="1"/>
          </p:cNvSpPr>
          <p:nvPr>
            <p:ph idx="1"/>
          </p:nvPr>
        </p:nvSpPr>
        <p:spPr/>
        <p:txBody>
          <a:bodyPr/>
          <a:lstStyle/>
          <a:p>
            <a:pPr algn="just"/>
            <a:r>
              <a:rPr lang="en-IN" dirty="0" smtClean="0"/>
              <a:t>Used to evaluate </a:t>
            </a:r>
            <a:r>
              <a:rPr lang="en-IN" dirty="0"/>
              <a:t>the quality of a design </a:t>
            </a:r>
            <a:r>
              <a:rPr lang="en-IN" dirty="0" smtClean="0"/>
              <a:t>representation</a:t>
            </a:r>
            <a:endParaRPr lang="en-IN" dirty="0"/>
          </a:p>
          <a:p>
            <a:pPr algn="just"/>
            <a:r>
              <a:rPr lang="en-IN" dirty="0" smtClean="0"/>
              <a:t>Members </a:t>
            </a:r>
            <a:r>
              <a:rPr lang="en-IN" dirty="0"/>
              <a:t>of the </a:t>
            </a:r>
            <a:r>
              <a:rPr lang="en-IN" b="1" dirty="0"/>
              <a:t>software team </a:t>
            </a:r>
            <a:r>
              <a:rPr lang="en-IN" dirty="0"/>
              <a:t>must establish </a:t>
            </a:r>
            <a:r>
              <a:rPr lang="en-IN" b="1" dirty="0"/>
              <a:t>technical criteria </a:t>
            </a:r>
            <a:r>
              <a:rPr lang="en-IN" b="1" dirty="0" smtClean="0"/>
              <a:t>for good </a:t>
            </a:r>
            <a:r>
              <a:rPr lang="en-IN" b="1" dirty="0"/>
              <a:t>design</a:t>
            </a:r>
            <a:r>
              <a:rPr lang="en-IN" dirty="0"/>
              <a:t>. </a:t>
            </a:r>
            <a:endParaRPr lang="en-IN" dirty="0" smtClean="0"/>
          </a:p>
          <a:p>
            <a:pPr algn="just"/>
            <a:r>
              <a:rPr lang="en-IN" dirty="0" smtClean="0"/>
              <a:t>Design </a:t>
            </a:r>
            <a:r>
              <a:rPr lang="en-IN" dirty="0"/>
              <a:t>concepts </a:t>
            </a:r>
            <a:r>
              <a:rPr lang="en-IN" dirty="0" smtClean="0"/>
              <a:t>also </a:t>
            </a:r>
            <a:r>
              <a:rPr lang="en-IN" dirty="0"/>
              <a:t>serve as </a:t>
            </a:r>
            <a:r>
              <a:rPr lang="en-IN" dirty="0" smtClean="0"/>
              <a:t>software quality </a:t>
            </a:r>
            <a:r>
              <a:rPr lang="en-IN" dirty="0"/>
              <a:t>criteria.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t>
            </a:r>
            <a:endParaRPr lang="en-IN" dirty="0"/>
          </a:p>
        </p:txBody>
      </p:sp>
      <p:sp>
        <p:nvSpPr>
          <p:cNvPr id="3" name="Content Placeholder 2"/>
          <p:cNvSpPr>
            <a:spLocks noGrp="1"/>
          </p:cNvSpPr>
          <p:nvPr>
            <p:ph idx="1"/>
          </p:nvPr>
        </p:nvSpPr>
        <p:spPr/>
        <p:txBody>
          <a:bodyPr>
            <a:normAutofit/>
          </a:bodyPr>
          <a:lstStyle/>
          <a:p>
            <a:pPr>
              <a:buNone/>
            </a:pPr>
            <a:r>
              <a:rPr lang="en-IN" dirty="0" smtClean="0"/>
              <a:t>1) A </a:t>
            </a:r>
            <a:r>
              <a:rPr lang="en-IN" dirty="0"/>
              <a:t>design should exhibit an </a:t>
            </a:r>
            <a:r>
              <a:rPr lang="en-IN" dirty="0" smtClean="0"/>
              <a:t>architecture</a:t>
            </a:r>
          </a:p>
          <a:p>
            <a:pPr lvl="1">
              <a:buFont typeface="Wingdings" pitchFamily="2" charset="2"/>
              <a:buChar char="Ø"/>
            </a:pPr>
            <a:r>
              <a:rPr lang="en-IN" dirty="0" smtClean="0"/>
              <a:t>Created </a:t>
            </a:r>
            <a:r>
              <a:rPr lang="en-IN" dirty="0"/>
              <a:t>using </a:t>
            </a:r>
            <a:r>
              <a:rPr lang="en-IN" dirty="0" smtClean="0"/>
              <a:t>recognizable architectural </a:t>
            </a:r>
            <a:r>
              <a:rPr lang="en-IN" dirty="0"/>
              <a:t>styles or patterns</a:t>
            </a:r>
            <a:r>
              <a:rPr lang="en-IN" dirty="0" smtClean="0"/>
              <a:t>,</a:t>
            </a:r>
          </a:p>
          <a:p>
            <a:pPr lvl="1">
              <a:buFont typeface="Wingdings" pitchFamily="2" charset="2"/>
              <a:buChar char="Ø"/>
            </a:pPr>
            <a:r>
              <a:rPr lang="en-IN" dirty="0" smtClean="0"/>
              <a:t>Composed </a:t>
            </a:r>
            <a:r>
              <a:rPr lang="en-IN" dirty="0"/>
              <a:t>of </a:t>
            </a:r>
            <a:r>
              <a:rPr lang="en-IN" dirty="0" smtClean="0"/>
              <a:t>components that </a:t>
            </a:r>
            <a:r>
              <a:rPr lang="en-IN" dirty="0"/>
              <a:t>exhibit good design </a:t>
            </a:r>
            <a:r>
              <a:rPr lang="en-IN" dirty="0" smtClean="0"/>
              <a:t>characteristics, </a:t>
            </a:r>
            <a:r>
              <a:rPr lang="en-IN" dirty="0"/>
              <a:t>and </a:t>
            </a:r>
            <a:endParaRPr lang="en-IN" dirty="0" smtClean="0"/>
          </a:p>
          <a:p>
            <a:pPr lvl="1">
              <a:buFont typeface="Wingdings" pitchFamily="2" charset="2"/>
              <a:buChar char="Ø"/>
            </a:pPr>
            <a:r>
              <a:rPr lang="en-IN" dirty="0" smtClean="0"/>
              <a:t>Implemented </a:t>
            </a:r>
            <a:r>
              <a:rPr lang="en-IN" dirty="0"/>
              <a:t>in an evolutionary </a:t>
            </a:r>
            <a:r>
              <a:rPr lang="en-IN" dirty="0" smtClean="0"/>
              <a:t>fashion</a:t>
            </a:r>
          </a:p>
          <a:p>
            <a:r>
              <a:rPr lang="en-IN" dirty="0" smtClean="0"/>
              <a:t>This facilitates </a:t>
            </a:r>
            <a:r>
              <a:rPr lang="en-IN" dirty="0"/>
              <a:t>implementation and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1823</Words>
  <Application>Microsoft Office PowerPoint</Application>
  <PresentationFormat>On-screen Show (4:3)</PresentationFormat>
  <Paragraphs>267</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DESIGN</vt:lpstr>
      <vt:lpstr> DESIGN PROCESS</vt:lpstr>
      <vt:lpstr> DESIGN PROCESS</vt:lpstr>
      <vt:lpstr>Software Quality Guidelines and Attributes</vt:lpstr>
      <vt:lpstr>Characteristic-1</vt:lpstr>
      <vt:lpstr>Characteristic 2</vt:lpstr>
      <vt:lpstr>Characteristic 3</vt:lpstr>
      <vt:lpstr>Quality Guidelines</vt:lpstr>
      <vt:lpstr>Guidelines </vt:lpstr>
      <vt:lpstr>Guidelines </vt:lpstr>
      <vt:lpstr>Guidelines </vt:lpstr>
      <vt:lpstr>Guidelines </vt:lpstr>
      <vt:lpstr>Quality Attributes</vt:lpstr>
      <vt:lpstr>Functionality</vt:lpstr>
      <vt:lpstr>Usability</vt:lpstr>
      <vt:lpstr>Reliability</vt:lpstr>
      <vt:lpstr>Performance</vt:lpstr>
      <vt:lpstr>Supportability</vt:lpstr>
      <vt:lpstr>PowerPoint Presentation</vt:lpstr>
      <vt:lpstr>The Evolution of Software Design</vt:lpstr>
      <vt:lpstr>PowerPoint Presentation</vt:lpstr>
      <vt:lpstr>Common Characteristics</vt:lpstr>
      <vt:lpstr>Design Concepts</vt:lpstr>
      <vt:lpstr>Questions to be answered?</vt:lpstr>
      <vt:lpstr>PowerPoint Presentation</vt:lpstr>
      <vt:lpstr>PowerPoint Presentation</vt:lpstr>
      <vt:lpstr>PowerPoint Presentation</vt:lpstr>
      <vt:lpstr>Data Abstraction</vt:lpstr>
      <vt:lpstr>PowerPoint Presentation</vt:lpstr>
      <vt:lpstr>Procedural Abstraction</vt:lpstr>
      <vt:lpstr>Patterns</vt:lpstr>
      <vt:lpstr>Modularity</vt:lpstr>
      <vt:lpstr>Monolithic software</vt:lpstr>
      <vt:lpstr>PowerPoint Presentation</vt:lpstr>
      <vt:lpstr>PowerPoint Presentation</vt:lpstr>
      <vt:lpstr>Total cost curve or effort curve</vt:lpstr>
      <vt:lpstr>Modularity</vt:lpstr>
      <vt:lpstr>Advantages of modularity</vt:lpstr>
      <vt:lpstr>Information Hiding</vt:lpstr>
      <vt:lpstr>Information Hiding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ssharmila</dc:creator>
  <cp:lastModifiedBy>Dell</cp:lastModifiedBy>
  <cp:revision>107</cp:revision>
  <dcterms:created xsi:type="dcterms:W3CDTF">2015-08-12T13:40:37Z</dcterms:created>
  <dcterms:modified xsi:type="dcterms:W3CDTF">2022-05-11T04:36:34Z</dcterms:modified>
</cp:coreProperties>
</file>