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DM Sans Medium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  <p:embeddedFont>
      <p:font typeface="DM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9BA45B-E6B3-433C-87AF-C8130FB97A7D}">
  <a:tblStyle styleId="{159BA45B-E6B3-433C-87AF-C8130FB97A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DMSansMedium-bold.fntdata"/><Relationship Id="rId23" Type="http://schemas.openxmlformats.org/officeDocument/2006/relationships/font" Target="fonts/DMSans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DMSansMedium-boldItalic.fntdata"/><Relationship Id="rId25" Type="http://schemas.openxmlformats.org/officeDocument/2006/relationships/font" Target="fonts/DMSansMedium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MSans-regular.fntdata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5.xml"/><Relationship Id="rId33" Type="http://schemas.openxmlformats.org/officeDocument/2006/relationships/font" Target="fonts/DMSans-italic.fntdata"/><Relationship Id="rId10" Type="http://schemas.openxmlformats.org/officeDocument/2006/relationships/slide" Target="slides/slide4.xml"/><Relationship Id="rId32" Type="http://schemas.openxmlformats.org/officeDocument/2006/relationships/font" Target="fonts/DM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DM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9e6e19b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29e6e19b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29e6e19bd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29e6e19bd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29e6e19bd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29e6e19bd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9e6e19bd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29e6e19bd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29e6e19bd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29e6e19bd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29e6e19bd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29e6e19bd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29e6e19bd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29e6e19bd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29e6e19bd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29e6e19bd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29e6e19bd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29e6e19bd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9e6e19bd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29e6e19bd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9e6e19bd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29e6e19bd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29e6e19bd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29e6e19bd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29e6e19bd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29e6e19bd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9e6e19bd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29e6e19bd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29e96bfe67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29e96bfe6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29e96bfe6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29e96bfe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3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36" name="Google Shape;136;p23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4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4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24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7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1" name="Google Shape;161;p27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7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8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8" name="Google Shape;168;p28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77" name="Google Shape;177;p2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2" name="Google Shape;182;p30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3" name="Google Shape;183;p30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4" name="Google Shape;184;p30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5" name="Google Shape;185;p30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6" name="Google Shape;186;p30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7" name="Google Shape;187;p30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8" name="Google Shape;188;p30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3" name="Google Shape;193;p30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4" name="Google Shape;194;p30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5" name="Google Shape;195;p30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08" name="Google Shape;208;p30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3600"/>
              <a:t>A Cost-Sensitive Learning Approach for Handling Imbalanced Data in Decision Trees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218" name="Google Shape;218;p32"/>
          <p:cNvSpPr txBox="1"/>
          <p:nvPr>
            <p:ph idx="2" type="subTitle"/>
          </p:nvPr>
        </p:nvSpPr>
        <p:spPr>
          <a:xfrm>
            <a:off x="275550" y="3406575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Aidan Lee, Sami Saleh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Period 4 ML 1</a:t>
            </a:r>
            <a:endParaRPr/>
          </a:p>
        </p:txBody>
      </p:sp>
      <p:pic>
        <p:nvPicPr>
          <p:cNvPr descr="Blue and green wave pattern. " id="219" name="Google Shape;219;p3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797" l="0" r="0" t="797"/>
          <a:stretch/>
        </p:blipFill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41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What is the Problem?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4" name="Google Shape;314;p41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Solution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5" name="Google Shape;315;p41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6" name="Google Shape;316;p41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Methods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7" name="Google Shape;317;p41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Results/Conclusion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8" name="Google Shape;318;p41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9" name="Google Shape;319;p41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0" name="Google Shape;320;p41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1" name="Google Shape;321;p41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2" name="Google Shape;322;p41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42"/>
          <p:cNvSpPr txBox="1"/>
          <p:nvPr>
            <p:ph idx="1" type="subTitle"/>
          </p:nvPr>
        </p:nvSpPr>
        <p:spPr>
          <a:xfrm>
            <a:off x="197375" y="291800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Methods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9" name="Google Shape;329;p42"/>
          <p:cNvSpPr txBox="1"/>
          <p:nvPr/>
        </p:nvSpPr>
        <p:spPr>
          <a:xfrm>
            <a:off x="197375" y="1048163"/>
            <a:ext cx="83892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-"/>
            </a:pP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Decision Tree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-"/>
            </a:pP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Gini Impurity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-"/>
            </a:pP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0 means node is pure, optimal is lowest Gini Index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-"/>
            </a:pP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Log Computations in InfoGain are expensive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-"/>
            </a:pP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Incorporate SMOTE (Strategic Minority Oversampling Technique)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-"/>
            </a:pP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Better majority-minority class ratio (20:1 vs 577:1)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30" name="Google Shape;330;p42"/>
          <p:cNvPicPr preferRelativeResize="0"/>
          <p:nvPr/>
        </p:nvPicPr>
        <p:blipFill rotWithShape="1">
          <a:blip r:embed="rId3">
            <a:alphaModFix/>
          </a:blip>
          <a:srcRect b="-39043" l="0" r="0" t="0"/>
          <a:stretch/>
        </p:blipFill>
        <p:spPr>
          <a:xfrm>
            <a:off x="2255325" y="3193798"/>
            <a:ext cx="4543476" cy="6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7163" y="3911113"/>
            <a:ext cx="593407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2"/>
          <p:cNvSpPr txBox="1"/>
          <p:nvPr/>
        </p:nvSpPr>
        <p:spPr>
          <a:xfrm>
            <a:off x="1562250" y="4735975"/>
            <a:ext cx="6573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Cost(i, j) is the cost of misclassifying an instance of class i as class j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3" name="Google Shape;333;p42"/>
          <p:cNvSpPr txBox="1"/>
          <p:nvPr/>
        </p:nvSpPr>
        <p:spPr>
          <a:xfrm>
            <a:off x="5093775" y="1724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0        1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500      0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4" name="Google Shape;334;p42"/>
          <p:cNvSpPr txBox="1"/>
          <p:nvPr/>
        </p:nvSpPr>
        <p:spPr>
          <a:xfrm>
            <a:off x="4166475" y="979275"/>
            <a:ext cx="485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Cost of 500 for classifying 1 as 0 and 1 for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classifying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0 as 1. Others are 0 since they are correct classifications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3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What is the Problem?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1" name="Google Shape;341;p43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Solution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2" name="Google Shape;342;p43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3" name="Google Shape;343;p43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Methods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4" name="Google Shape;344;p43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Results/Conclusion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5" name="Google Shape;345;p43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6" name="Google Shape;346;p43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7" name="Google Shape;347;p43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8" name="Google Shape;348;p43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9" name="Google Shape;349;p43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44"/>
          <p:cNvSpPr txBox="1"/>
          <p:nvPr>
            <p:ph type="title"/>
          </p:nvPr>
        </p:nvSpPr>
        <p:spPr>
          <a:xfrm>
            <a:off x="130000" y="175530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</a:t>
            </a:r>
            <a:r>
              <a:rPr lang="en"/>
              <a:t>, Recall, and F1-Score</a:t>
            </a:r>
            <a:endParaRPr/>
          </a:p>
        </p:txBody>
      </p:sp>
      <p:sp>
        <p:nvSpPr>
          <p:cNvPr id="356" name="Google Shape;356;p44"/>
          <p:cNvSpPr txBox="1"/>
          <p:nvPr>
            <p:ph idx="1" type="body"/>
          </p:nvPr>
        </p:nvSpPr>
        <p:spPr>
          <a:xfrm>
            <a:off x="4470925" y="749250"/>
            <a:ext cx="46053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</a:rPr>
              <a:t>Accuracy</a:t>
            </a:r>
            <a:r>
              <a:rPr lang="en" sz="2100">
                <a:solidFill>
                  <a:schemeClr val="lt1"/>
                </a:solidFill>
              </a:rPr>
              <a:t> is not sufficient since dataset is very large and imbalanced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" sz="2100">
                <a:solidFill>
                  <a:schemeClr val="lt1"/>
                </a:solidFill>
              </a:rPr>
              <a:t>Precision: 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" sz="2100">
                <a:solidFill>
                  <a:schemeClr val="lt1"/>
                </a:solidFill>
              </a:rPr>
              <a:t>Recall: 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" sz="2100">
                <a:solidFill>
                  <a:schemeClr val="lt1"/>
                </a:solidFill>
              </a:rPr>
              <a:t>F1-Score: </a:t>
            </a:r>
            <a:endParaRPr sz="2100">
              <a:solidFill>
                <a:schemeClr val="lt1"/>
              </a:solidFill>
            </a:endParaRPr>
          </a:p>
        </p:txBody>
      </p:sp>
      <p:pic>
        <p:nvPicPr>
          <p:cNvPr id="357" name="Google Shape;3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675" y="3811813"/>
            <a:ext cx="246427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3588" y="1893100"/>
            <a:ext cx="22288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8725" y="2847700"/>
            <a:ext cx="193357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65" name="Google Shape;36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Table:  Results</a:t>
            </a:r>
            <a:endParaRPr/>
          </a:p>
        </p:txBody>
      </p:sp>
      <p:graphicFrame>
        <p:nvGraphicFramePr>
          <p:cNvPr id="366" name="Google Shape;366;p45"/>
          <p:cNvGraphicFramePr/>
          <p:nvPr/>
        </p:nvGraphicFramePr>
        <p:xfrm>
          <a:off x="311700" y="109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{159BA45B-E6B3-433C-87AF-C8130FB97A7D}</a:tableStyleId>
              </a:tblPr>
              <a:tblGrid>
                <a:gridCol w="2098775"/>
                <a:gridCol w="2098775"/>
                <a:gridCol w="2144400"/>
                <a:gridCol w="2178625"/>
              </a:tblGrid>
              <a:tr h="6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Model Type</a:t>
                      </a:r>
                      <a:endParaRPr b="1"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Precision</a:t>
                      </a:r>
                      <a:endParaRPr b="1"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Recall</a:t>
                      </a:r>
                      <a:endParaRPr b="1"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F1-Score</a:t>
                      </a:r>
                      <a:endParaRPr b="1"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</a:tr>
              <a:tr h="6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DT</a:t>
                      </a:r>
                      <a:endParaRPr b="1"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0.713</a:t>
                      </a:r>
                      <a:endParaRPr b="1"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0.755</a:t>
                      </a:r>
                      <a:endParaRPr b="1"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0.733</a:t>
                      </a:r>
                      <a:endParaRPr b="1"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</a:tr>
              <a:tr h="6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CSL-DT</a:t>
                      </a:r>
                      <a:endParaRPr b="1"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0.701</a:t>
                      </a:r>
                      <a:endParaRPr b="1"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0.701</a:t>
                      </a:r>
                      <a:endParaRPr b="1"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0.701</a:t>
                      </a:r>
                      <a:endParaRPr b="1"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</a:tr>
              <a:tr h="6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DT w/ SMOTE</a:t>
                      </a:r>
                      <a:endParaRPr b="1"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0.974</a:t>
                      </a:r>
                      <a:endParaRPr b="1"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0.862</a:t>
                      </a:r>
                      <a:endParaRPr b="1"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0.915</a:t>
                      </a:r>
                      <a:endParaRPr b="1"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</a:tr>
              <a:tr h="6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CSL-DT w/ SMOTE</a:t>
                      </a:r>
                      <a:endParaRPr b="1"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0.974</a:t>
                      </a:r>
                      <a:endParaRPr b="1"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0.862</a:t>
                      </a:r>
                      <a:endParaRPr b="1"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0.915</a:t>
                      </a:r>
                      <a:endParaRPr b="1"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72" name="Google Shape;37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73" name="Google Shape;37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Cost-sensitive Decision Trees </a:t>
            </a:r>
            <a:r>
              <a:rPr lang="en" sz="1900"/>
              <a:t>performed</a:t>
            </a:r>
            <a:r>
              <a:rPr lang="en" sz="1900"/>
              <a:t> similar or even worse than regular Decision Trees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F1-Score of 0.915 suggests potential for cost-sensitive learning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Model showed overfitting, with higher </a:t>
            </a:r>
            <a:r>
              <a:rPr lang="en" sz="1900"/>
              <a:t>precision</a:t>
            </a:r>
            <a:r>
              <a:rPr lang="en" sz="1900"/>
              <a:t>, recall, and F1-Score in training than testing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Likely caused by limiting max depth to reduce computation time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Future Work: Explore different cost values, test on multiple </a:t>
            </a:r>
            <a:r>
              <a:rPr lang="en" sz="1900"/>
              <a:t>imbalance</a:t>
            </a:r>
            <a:r>
              <a:rPr lang="en" sz="1900"/>
              <a:t> datasets, reduce overfitting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 txBox="1"/>
          <p:nvPr>
            <p:ph idx="12" type="sldNum"/>
          </p:nvPr>
        </p:nvSpPr>
        <p:spPr>
          <a:xfrm>
            <a:off x="8445058" y="4590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47"/>
          <p:cNvSpPr txBox="1"/>
          <p:nvPr>
            <p:ph idx="31" type="body"/>
          </p:nvPr>
        </p:nvSpPr>
        <p:spPr>
          <a:xfrm>
            <a:off x="196950" y="196725"/>
            <a:ext cx="2790300" cy="5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700"/>
              <a:t>Works Cited</a:t>
            </a:r>
            <a:endParaRPr b="1" sz="2700"/>
          </a:p>
        </p:txBody>
      </p:sp>
      <p:sp>
        <p:nvSpPr>
          <p:cNvPr id="380" name="Google Shape;380;p47"/>
          <p:cNvSpPr txBox="1"/>
          <p:nvPr/>
        </p:nvSpPr>
        <p:spPr>
          <a:xfrm>
            <a:off x="382650" y="803550"/>
            <a:ext cx="83787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813816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Aznar, Pablo. “Decision Trees: Gini vs Entropy ⋆ Quantdare.” </a:t>
            </a:r>
            <a:r>
              <a:rPr i="1" lang="en" sz="12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Quantdare</a:t>
            </a:r>
            <a:r>
              <a:rPr lang="en" sz="12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13 Dec. 2020, quantdare.com/decision-trees-gini-vs-entropy/.</a:t>
            </a:r>
            <a:endParaRPr sz="12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813816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Brownlee, Jason. “Cost-Sensitive Decision Trees for Imbalanced Classification.” </a:t>
            </a:r>
            <a:r>
              <a:rPr i="1" lang="en" sz="12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MachineLearningMastery.Com</a:t>
            </a:r>
            <a:r>
              <a:rPr lang="en" sz="12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 Aug. 2020, machinelearningmastery.com/cost-sensitive-decision-trees-for-imbalanced-classification/.</a:t>
            </a:r>
            <a:endParaRPr sz="12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813816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Mienye, Ibomoiye, and Yanxia Sun. “Performance Analysis of Cost-Sensitive Learning Methods with Application to Imbalanced Medical Data.” </a:t>
            </a:r>
            <a:r>
              <a:rPr i="1" lang="en" sz="12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Informatics in Medicine Unlocked</a:t>
            </a:r>
            <a:r>
              <a:rPr lang="en" sz="12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Elsevier, 3 Aug. 2021, www.sciencedirect.com/science/article/pii/S235291482100174X#bib28.</a:t>
            </a:r>
            <a:endParaRPr sz="12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813816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Thai-Nghe, Nguyen. </a:t>
            </a:r>
            <a:r>
              <a:rPr i="1" lang="en" sz="12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Cost-Sensitive Learning Methods for Imbalanced Data</a:t>
            </a:r>
            <a:r>
              <a:rPr lang="en" sz="12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www.ismll.uni-hildesheim.de/pub/pdfs/Nguyen_et_al_IJCNN2010_CSL.pdf. Accessed 28 Jan. 2025.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33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What is the Problem?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Solution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Methods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Results/Conclusion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4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What is the Problem?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Solution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Methods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Results/Conclusion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9" name="Google Shape;249;p34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35"/>
          <p:cNvSpPr txBox="1"/>
          <p:nvPr>
            <p:ph idx="1" type="subTitle"/>
          </p:nvPr>
        </p:nvSpPr>
        <p:spPr>
          <a:xfrm>
            <a:off x="975300" y="1864050"/>
            <a:ext cx="7193400" cy="14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Class imbalance is a big issue when it co</a:t>
            </a:r>
            <a:r>
              <a:rPr lang="en"/>
              <a:t>me</a:t>
            </a:r>
            <a:r>
              <a:rPr lang="en"/>
              <a:t>s to classification using decision trees. How can we combat this problem?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36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What is the Problem?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Solution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4" name="Google Shape;264;p36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Methods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5" name="Google Shape;265;p36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Results/Conclusion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6" name="Google Shape;266;p36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7" name="Google Shape;267;p36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9" name="Google Shape;269;p36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0" name="Google Shape;270;p36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197375" y="196450"/>
            <a:ext cx="6495900" cy="60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Cost-Sensitive Learning</a:t>
            </a:r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197375" y="888775"/>
            <a:ext cx="8394000" cy="3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Cost-sensitive Learning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Assigns </a:t>
            </a:r>
            <a:r>
              <a:rPr lang="en" sz="2800"/>
              <a:t>different</a:t>
            </a:r>
            <a:r>
              <a:rPr lang="en" sz="2800"/>
              <a:t> “costs” to misclassification errors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Cost-matrix with a cost-sensitive Gini Index algorithm for Decision Trees</a:t>
            </a:r>
            <a:endParaRPr sz="2800"/>
          </a:p>
        </p:txBody>
      </p:sp>
      <p:sp>
        <p:nvSpPr>
          <p:cNvPr id="277" name="Google Shape;27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Google Shape;2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275" y="3339438"/>
            <a:ext cx="41719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idx="12" type="sldNum"/>
          </p:nvPr>
        </p:nvSpPr>
        <p:spPr>
          <a:xfrm>
            <a:off x="8472458" y="466344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38"/>
          <p:cNvSpPr txBox="1"/>
          <p:nvPr/>
        </p:nvSpPr>
        <p:spPr>
          <a:xfrm>
            <a:off x="516437" y="8209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What is the Problem?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5" name="Google Shape;285;p38"/>
          <p:cNvSpPr txBox="1"/>
          <p:nvPr/>
        </p:nvSpPr>
        <p:spPr>
          <a:xfrm>
            <a:off x="516437" y="16605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Solution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6" name="Google Shape;286;p38"/>
          <p:cNvSpPr txBox="1"/>
          <p:nvPr/>
        </p:nvSpPr>
        <p:spPr>
          <a:xfrm>
            <a:off x="516437" y="24999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516437" y="33326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Methods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8" name="Google Shape;288;p38"/>
          <p:cNvSpPr txBox="1"/>
          <p:nvPr/>
        </p:nvSpPr>
        <p:spPr>
          <a:xfrm>
            <a:off x="516437" y="41790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Results/Conclusion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9" name="Google Shape;289;p38"/>
          <p:cNvSpPr txBox="1"/>
          <p:nvPr/>
        </p:nvSpPr>
        <p:spPr>
          <a:xfrm>
            <a:off x="196954" y="8209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0" name="Google Shape;290;p38"/>
          <p:cNvSpPr txBox="1"/>
          <p:nvPr/>
        </p:nvSpPr>
        <p:spPr>
          <a:xfrm>
            <a:off x="196954" y="16605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1" name="Google Shape;291;p38"/>
          <p:cNvSpPr txBox="1"/>
          <p:nvPr/>
        </p:nvSpPr>
        <p:spPr>
          <a:xfrm>
            <a:off x="196954" y="24999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2" name="Google Shape;292;p38"/>
          <p:cNvSpPr txBox="1"/>
          <p:nvPr/>
        </p:nvSpPr>
        <p:spPr>
          <a:xfrm>
            <a:off x="196954" y="33326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3" name="Google Shape;293;p38"/>
          <p:cNvSpPr txBox="1"/>
          <p:nvPr/>
        </p:nvSpPr>
        <p:spPr>
          <a:xfrm>
            <a:off x="196954" y="41790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9"/>
          <p:cNvSpPr txBox="1"/>
          <p:nvPr>
            <p:ph idx="1" type="subTitle"/>
          </p:nvPr>
        </p:nvSpPr>
        <p:spPr>
          <a:xfrm>
            <a:off x="197375" y="291800"/>
            <a:ext cx="7193400" cy="10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Original Dataset: Credit Card Fraud Detection</a:t>
            </a:r>
            <a:endParaRPr/>
          </a:p>
        </p:txBody>
      </p:sp>
      <p:sp>
        <p:nvSpPr>
          <p:cNvPr id="300" name="Google Shape;300;p39"/>
          <p:cNvSpPr txBox="1"/>
          <p:nvPr/>
        </p:nvSpPr>
        <p:spPr>
          <a:xfrm>
            <a:off x="197375" y="1383575"/>
            <a:ext cx="83892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"/>
              <a:buChar char="-"/>
            </a:pPr>
            <a:r>
              <a:rPr lang="en" sz="2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284,807 instances (transactions)</a:t>
            </a:r>
            <a:endParaRPr sz="2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"/>
              <a:buChar char="-"/>
            </a:pPr>
            <a:r>
              <a:rPr lang="en" sz="2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492 frauds (0.172%)</a:t>
            </a:r>
            <a:endParaRPr sz="2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"/>
              <a:buChar char="-"/>
            </a:pPr>
            <a:r>
              <a:rPr lang="en" sz="2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~577:1 Class Ratio</a:t>
            </a:r>
            <a:endParaRPr sz="2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"/>
              <a:buChar char="-"/>
            </a:pPr>
            <a:r>
              <a:rPr lang="en" sz="2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30 Features</a:t>
            </a:r>
            <a:endParaRPr sz="2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"/>
              <a:buChar char="-"/>
            </a:pPr>
            <a:r>
              <a:rPr lang="en" sz="2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28 features “V1, V2, …V28”: normalized and unknown info to protect privacy</a:t>
            </a:r>
            <a:endParaRPr sz="2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"/>
              <a:buChar char="-"/>
            </a:pPr>
            <a:r>
              <a:rPr lang="en" sz="2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“Time”: How long after first instance transaction happened</a:t>
            </a:r>
            <a:endParaRPr sz="2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"/>
              <a:buChar char="-"/>
            </a:pPr>
            <a:r>
              <a:rPr lang="en" sz="2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“Amount”: How much the transaction was</a:t>
            </a:r>
            <a:endParaRPr sz="2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M Sans"/>
              <a:buChar char="-"/>
            </a:pPr>
            <a:r>
              <a:rPr lang="en" sz="2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“Class”: 0 (non-fraudulent) or 1 (fraudulent)</a:t>
            </a:r>
            <a:endParaRPr sz="2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Google Shape;306;p40"/>
          <p:cNvSpPr txBox="1"/>
          <p:nvPr>
            <p:ph idx="1" type="subTitle"/>
          </p:nvPr>
        </p:nvSpPr>
        <p:spPr>
          <a:xfrm>
            <a:off x="197375" y="291800"/>
            <a:ext cx="7193400" cy="7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50"/>
              <a:t>Preprocessing</a:t>
            </a:r>
            <a:endParaRPr sz="3350"/>
          </a:p>
        </p:txBody>
      </p:sp>
      <p:sp>
        <p:nvSpPr>
          <p:cNvPr id="307" name="Google Shape;307;p40"/>
          <p:cNvSpPr txBox="1"/>
          <p:nvPr/>
        </p:nvSpPr>
        <p:spPr>
          <a:xfrm>
            <a:off x="197375" y="1048163"/>
            <a:ext cx="83892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Char char="-"/>
            </a:pPr>
            <a:r>
              <a:rPr lang="en"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Removed “Time”: not valuable info</a:t>
            </a:r>
            <a:endParaRPr sz="3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Char char="-"/>
            </a:pPr>
            <a:r>
              <a:rPr lang="en"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Discretized “V1-V28” and “Amount”: Three bins</a:t>
            </a:r>
            <a:endParaRPr sz="3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Char char="-"/>
            </a:pPr>
            <a:r>
              <a:rPr lang="en"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Numerical to Nominal in WEKA</a:t>
            </a:r>
            <a:endParaRPr sz="3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Char char="-"/>
            </a:pPr>
            <a:r>
              <a:rPr lang="en"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70-30 train-test split</a:t>
            </a:r>
            <a:endParaRPr sz="3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