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78" r:id="rId3"/>
    <p:sldId id="270" r:id="rId4"/>
    <p:sldId id="258" r:id="rId5"/>
    <p:sldId id="271" r:id="rId6"/>
    <p:sldId id="275" r:id="rId7"/>
    <p:sldId id="285" r:id="rId8"/>
    <p:sldId id="260" r:id="rId9"/>
    <p:sldId id="287" r:id="rId10"/>
    <p:sldId id="280" r:id="rId11"/>
    <p:sldId id="273" r:id="rId12"/>
    <p:sldId id="284" r:id="rId13"/>
    <p:sldId id="27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 Ahmed" initials="SA" lastIdx="1" clrIdx="0">
    <p:extLst>
      <p:ext uri="{19B8F6BF-5375-455C-9EA6-DF929625EA0E}">
        <p15:presenceInfo xmlns:p15="http://schemas.microsoft.com/office/powerpoint/2012/main" userId="dfca464a221d55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F3B04-1F59-47F4-9806-CDB0E9E2AB2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34C0E1-A312-4685-90D7-68595A9FCE55}">
      <dgm:prSet/>
      <dgm:spPr/>
      <dgm:t>
        <a:bodyPr/>
        <a:lstStyle/>
        <a:p>
          <a:pPr>
            <a:defRPr b="1"/>
          </a:pPr>
          <a:r>
            <a:rPr lang="en-US"/>
            <a:t>Dataset:  “Credit card fraud detection”</a:t>
          </a:r>
        </a:p>
      </dgm:t>
    </dgm:pt>
    <dgm:pt modelId="{0E239EF5-71E8-40ED-A6B3-523EE611FEE1}" type="parTrans" cxnId="{C27B5E4E-8570-4CDA-9EEB-FE318C7F1897}">
      <dgm:prSet/>
      <dgm:spPr/>
      <dgm:t>
        <a:bodyPr/>
        <a:lstStyle/>
        <a:p>
          <a:endParaRPr lang="en-US"/>
        </a:p>
      </dgm:t>
    </dgm:pt>
    <dgm:pt modelId="{EF3E8769-49A8-497D-8B17-BA28E30B6E96}" type="sibTrans" cxnId="{C27B5E4E-8570-4CDA-9EEB-FE318C7F1897}">
      <dgm:prSet/>
      <dgm:spPr/>
      <dgm:t>
        <a:bodyPr/>
        <a:lstStyle/>
        <a:p>
          <a:endParaRPr lang="en-US"/>
        </a:p>
      </dgm:t>
    </dgm:pt>
    <dgm:pt modelId="{F5D4D70B-CC23-462F-8FB6-2B644872E353}">
      <dgm:prSet/>
      <dgm:spPr/>
      <dgm:t>
        <a:bodyPr/>
        <a:lstStyle/>
        <a:p>
          <a:pPr>
            <a:defRPr b="1"/>
          </a:pPr>
          <a:r>
            <a:rPr lang="en-US"/>
            <a:t>Source: Kaggle</a:t>
          </a:r>
        </a:p>
      </dgm:t>
    </dgm:pt>
    <dgm:pt modelId="{57A2FC01-FC5C-407B-8A62-4E0D64D360BF}" type="parTrans" cxnId="{FBA85848-AEE6-4484-AA0E-C3098EF82B40}">
      <dgm:prSet/>
      <dgm:spPr/>
      <dgm:t>
        <a:bodyPr/>
        <a:lstStyle/>
        <a:p>
          <a:endParaRPr lang="en-US"/>
        </a:p>
      </dgm:t>
    </dgm:pt>
    <dgm:pt modelId="{C4BB6F5A-7430-45CE-B82E-2A409BAE00FF}" type="sibTrans" cxnId="{FBA85848-AEE6-4484-AA0E-C3098EF82B40}">
      <dgm:prSet/>
      <dgm:spPr/>
      <dgm:t>
        <a:bodyPr/>
        <a:lstStyle/>
        <a:p>
          <a:endParaRPr lang="en-US"/>
        </a:p>
      </dgm:t>
    </dgm:pt>
    <dgm:pt modelId="{E2B2BDB5-8CD6-4161-8F4C-C5FA8B978872}">
      <dgm:prSet/>
      <dgm:spPr/>
      <dgm:t>
        <a:bodyPr/>
        <a:lstStyle/>
        <a:p>
          <a:pPr>
            <a:defRPr b="1"/>
          </a:pPr>
          <a:r>
            <a:rPr lang="en-US"/>
            <a:t>Records: 284,807 transactions</a:t>
          </a:r>
        </a:p>
      </dgm:t>
    </dgm:pt>
    <dgm:pt modelId="{6775BB97-AADF-4D54-A2F8-8E943F8D28C8}" type="parTrans" cxnId="{3A3DF7FC-7E8C-42A9-807D-3C1132921536}">
      <dgm:prSet/>
      <dgm:spPr/>
      <dgm:t>
        <a:bodyPr/>
        <a:lstStyle/>
        <a:p>
          <a:endParaRPr lang="en-US"/>
        </a:p>
      </dgm:t>
    </dgm:pt>
    <dgm:pt modelId="{CFA2EE67-1C18-481B-9774-B5B88868466B}" type="sibTrans" cxnId="{3A3DF7FC-7E8C-42A9-807D-3C1132921536}">
      <dgm:prSet/>
      <dgm:spPr/>
      <dgm:t>
        <a:bodyPr/>
        <a:lstStyle/>
        <a:p>
          <a:endParaRPr lang="en-US"/>
        </a:p>
      </dgm:t>
    </dgm:pt>
    <dgm:pt modelId="{1F0B36A1-1184-459E-BFEA-9B06CD178D46}">
      <dgm:prSet/>
      <dgm:spPr/>
      <dgm:t>
        <a:bodyPr/>
        <a:lstStyle/>
        <a:p>
          <a:pPr>
            <a:defRPr b="1"/>
          </a:pPr>
          <a:r>
            <a:rPr lang="en-US"/>
            <a:t>Features: 30</a:t>
          </a:r>
        </a:p>
      </dgm:t>
    </dgm:pt>
    <dgm:pt modelId="{4A4331A1-53A7-4AF1-8EEA-EC0186368FC3}" type="parTrans" cxnId="{D56E8817-ACA0-4E3D-B3D5-1E94B9D4AB22}">
      <dgm:prSet/>
      <dgm:spPr/>
      <dgm:t>
        <a:bodyPr/>
        <a:lstStyle/>
        <a:p>
          <a:endParaRPr lang="en-US"/>
        </a:p>
      </dgm:t>
    </dgm:pt>
    <dgm:pt modelId="{8E465A47-337C-43E9-8580-0F0B430E9381}" type="sibTrans" cxnId="{D56E8817-ACA0-4E3D-B3D5-1E94B9D4AB22}">
      <dgm:prSet/>
      <dgm:spPr/>
      <dgm:t>
        <a:bodyPr/>
        <a:lstStyle/>
        <a:p>
          <a:endParaRPr lang="en-US"/>
        </a:p>
      </dgm:t>
    </dgm:pt>
    <dgm:pt modelId="{CA6DD22A-F4BC-4EC5-91B1-5A410CC48A9E}">
      <dgm:prSet/>
      <dgm:spPr/>
      <dgm:t>
        <a:bodyPr/>
        <a:lstStyle/>
        <a:p>
          <a:pPr>
            <a:defRPr b="1"/>
          </a:pPr>
          <a:r>
            <a:rPr lang="en-US"/>
            <a:t>Class: Binary</a:t>
          </a:r>
        </a:p>
      </dgm:t>
    </dgm:pt>
    <dgm:pt modelId="{9939D44E-1E7E-4585-A850-06C263C688A0}" type="parTrans" cxnId="{DD3CDDAC-49CF-4B7D-9C51-A24495C10E2A}">
      <dgm:prSet/>
      <dgm:spPr/>
      <dgm:t>
        <a:bodyPr/>
        <a:lstStyle/>
        <a:p>
          <a:endParaRPr lang="en-US"/>
        </a:p>
      </dgm:t>
    </dgm:pt>
    <dgm:pt modelId="{2F512A02-A14E-473F-90DB-9553FC91DAAB}" type="sibTrans" cxnId="{DD3CDDAC-49CF-4B7D-9C51-A24495C10E2A}">
      <dgm:prSet/>
      <dgm:spPr/>
      <dgm:t>
        <a:bodyPr/>
        <a:lstStyle/>
        <a:p>
          <a:endParaRPr lang="en-US"/>
        </a:p>
      </dgm:t>
    </dgm:pt>
    <dgm:pt modelId="{54B23C59-78BE-4AB2-A73A-910D315C2319}">
      <dgm:prSet/>
      <dgm:spPr/>
      <dgm:t>
        <a:bodyPr/>
        <a:lstStyle/>
        <a:p>
          <a:r>
            <a:rPr lang="en-US"/>
            <a:t>Class 1 = fraudulent transaction</a:t>
          </a:r>
        </a:p>
      </dgm:t>
    </dgm:pt>
    <dgm:pt modelId="{7485FBB2-179F-4DF3-A932-5B8BAC3CF501}" type="parTrans" cxnId="{2B18BF1D-50A3-473A-8943-A19E6FC1CA3E}">
      <dgm:prSet/>
      <dgm:spPr/>
      <dgm:t>
        <a:bodyPr/>
        <a:lstStyle/>
        <a:p>
          <a:endParaRPr lang="en-US"/>
        </a:p>
      </dgm:t>
    </dgm:pt>
    <dgm:pt modelId="{32EC6E41-21D5-42A9-905D-BFE2D22CC981}" type="sibTrans" cxnId="{2B18BF1D-50A3-473A-8943-A19E6FC1CA3E}">
      <dgm:prSet/>
      <dgm:spPr/>
      <dgm:t>
        <a:bodyPr/>
        <a:lstStyle/>
        <a:p>
          <a:endParaRPr lang="en-US"/>
        </a:p>
      </dgm:t>
    </dgm:pt>
    <dgm:pt modelId="{B0207C24-E119-425E-AAE8-90380FF063F0}">
      <dgm:prSet/>
      <dgm:spPr/>
      <dgm:t>
        <a:bodyPr/>
        <a:lstStyle/>
        <a:p>
          <a:r>
            <a:rPr lang="en-US"/>
            <a:t>Class 0 = genuine transaction</a:t>
          </a:r>
        </a:p>
      </dgm:t>
    </dgm:pt>
    <dgm:pt modelId="{1E69CB13-5573-41CD-AA11-9D9892C70D0B}" type="parTrans" cxnId="{013AE0BF-4D79-4DD2-BAE4-462140895EBE}">
      <dgm:prSet/>
      <dgm:spPr/>
      <dgm:t>
        <a:bodyPr/>
        <a:lstStyle/>
        <a:p>
          <a:endParaRPr lang="en-US"/>
        </a:p>
      </dgm:t>
    </dgm:pt>
    <dgm:pt modelId="{940C07F5-A7FD-4AE4-9F44-9D2D38D1981E}" type="sibTrans" cxnId="{013AE0BF-4D79-4DD2-BAE4-462140895EBE}">
      <dgm:prSet/>
      <dgm:spPr/>
      <dgm:t>
        <a:bodyPr/>
        <a:lstStyle/>
        <a:p>
          <a:endParaRPr lang="en-US"/>
        </a:p>
      </dgm:t>
    </dgm:pt>
    <dgm:pt modelId="{0D6A936F-2CD3-4E19-9204-54A1934DC173}" type="pres">
      <dgm:prSet presAssocID="{36DF3B04-1F59-47F4-9806-CDB0E9E2AB2B}" presName="root" presStyleCnt="0">
        <dgm:presLayoutVars>
          <dgm:dir/>
          <dgm:resizeHandles val="exact"/>
        </dgm:presLayoutVars>
      </dgm:prSet>
      <dgm:spPr/>
    </dgm:pt>
    <dgm:pt modelId="{D9E62154-2461-46DA-8BEF-451B6ACF74E8}" type="pres">
      <dgm:prSet presAssocID="{0E34C0E1-A312-4685-90D7-68595A9FCE55}" presName="compNode" presStyleCnt="0"/>
      <dgm:spPr/>
    </dgm:pt>
    <dgm:pt modelId="{A9D96837-7301-4214-BE3C-7DD3F5DF89BB}" type="pres">
      <dgm:prSet presAssocID="{0E34C0E1-A312-4685-90D7-68595A9FCE5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A0999B2-D454-4CDF-96D2-2C519D9B6984}" type="pres">
      <dgm:prSet presAssocID="{0E34C0E1-A312-4685-90D7-68595A9FCE55}" presName="iconSpace" presStyleCnt="0"/>
      <dgm:spPr/>
    </dgm:pt>
    <dgm:pt modelId="{F19CE05B-6D7E-4FE3-A2CD-0B7B2458E632}" type="pres">
      <dgm:prSet presAssocID="{0E34C0E1-A312-4685-90D7-68595A9FCE55}" presName="parTx" presStyleLbl="revTx" presStyleIdx="0" presStyleCnt="10">
        <dgm:presLayoutVars>
          <dgm:chMax val="0"/>
          <dgm:chPref val="0"/>
        </dgm:presLayoutVars>
      </dgm:prSet>
      <dgm:spPr/>
    </dgm:pt>
    <dgm:pt modelId="{1FF450EA-423B-49A1-97AA-61864405CA31}" type="pres">
      <dgm:prSet presAssocID="{0E34C0E1-A312-4685-90D7-68595A9FCE55}" presName="txSpace" presStyleCnt="0"/>
      <dgm:spPr/>
    </dgm:pt>
    <dgm:pt modelId="{97F8CDEE-7A21-4982-8907-D926575223DB}" type="pres">
      <dgm:prSet presAssocID="{0E34C0E1-A312-4685-90D7-68595A9FCE55}" presName="desTx" presStyleLbl="revTx" presStyleIdx="1" presStyleCnt="10">
        <dgm:presLayoutVars/>
      </dgm:prSet>
      <dgm:spPr/>
    </dgm:pt>
    <dgm:pt modelId="{3E91A59A-78AD-4E94-95DF-F5E0C4EA01B6}" type="pres">
      <dgm:prSet presAssocID="{EF3E8769-49A8-497D-8B17-BA28E30B6E96}" presName="sibTrans" presStyleCnt="0"/>
      <dgm:spPr/>
    </dgm:pt>
    <dgm:pt modelId="{2436A47B-7FFE-4169-BDE5-95067A848F41}" type="pres">
      <dgm:prSet presAssocID="{F5D4D70B-CC23-462F-8FB6-2B644872E353}" presName="compNode" presStyleCnt="0"/>
      <dgm:spPr/>
    </dgm:pt>
    <dgm:pt modelId="{CA396A28-3F62-47EF-B9F3-64EA450E8FE0}" type="pres">
      <dgm:prSet presAssocID="{F5D4D70B-CC23-462F-8FB6-2B644872E3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298BB3E1-4D19-4465-9570-77582832CE2D}" type="pres">
      <dgm:prSet presAssocID="{F5D4D70B-CC23-462F-8FB6-2B644872E353}" presName="iconSpace" presStyleCnt="0"/>
      <dgm:spPr/>
    </dgm:pt>
    <dgm:pt modelId="{E8BDC066-DBA8-4A5E-AB6C-0DE01B6580E7}" type="pres">
      <dgm:prSet presAssocID="{F5D4D70B-CC23-462F-8FB6-2B644872E353}" presName="parTx" presStyleLbl="revTx" presStyleIdx="2" presStyleCnt="10">
        <dgm:presLayoutVars>
          <dgm:chMax val="0"/>
          <dgm:chPref val="0"/>
        </dgm:presLayoutVars>
      </dgm:prSet>
      <dgm:spPr/>
    </dgm:pt>
    <dgm:pt modelId="{D30BDF66-CA2B-42C0-A93D-85431AFA0C6D}" type="pres">
      <dgm:prSet presAssocID="{F5D4D70B-CC23-462F-8FB6-2B644872E353}" presName="txSpace" presStyleCnt="0"/>
      <dgm:spPr/>
    </dgm:pt>
    <dgm:pt modelId="{4D9C1B01-58C6-42B5-B6C2-F353CFBF5207}" type="pres">
      <dgm:prSet presAssocID="{F5D4D70B-CC23-462F-8FB6-2B644872E353}" presName="desTx" presStyleLbl="revTx" presStyleIdx="3" presStyleCnt="10">
        <dgm:presLayoutVars/>
      </dgm:prSet>
      <dgm:spPr/>
    </dgm:pt>
    <dgm:pt modelId="{D671CDAD-6DC6-4323-AF74-E53E09F9CA80}" type="pres">
      <dgm:prSet presAssocID="{C4BB6F5A-7430-45CE-B82E-2A409BAE00FF}" presName="sibTrans" presStyleCnt="0"/>
      <dgm:spPr/>
    </dgm:pt>
    <dgm:pt modelId="{4DA44977-26ED-4239-9B58-2EED36D7ECE2}" type="pres">
      <dgm:prSet presAssocID="{E2B2BDB5-8CD6-4161-8F4C-C5FA8B978872}" presName="compNode" presStyleCnt="0"/>
      <dgm:spPr/>
    </dgm:pt>
    <dgm:pt modelId="{4216A438-4169-47C4-A19F-5F792D76DD37}" type="pres">
      <dgm:prSet presAssocID="{E2B2BDB5-8CD6-4161-8F4C-C5FA8B9788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0FC3F3D-819F-4D83-A211-5CE03BC03AF1}" type="pres">
      <dgm:prSet presAssocID="{E2B2BDB5-8CD6-4161-8F4C-C5FA8B978872}" presName="iconSpace" presStyleCnt="0"/>
      <dgm:spPr/>
    </dgm:pt>
    <dgm:pt modelId="{8AE449E8-E0EC-45C8-A4CB-9794E0ECB95C}" type="pres">
      <dgm:prSet presAssocID="{E2B2BDB5-8CD6-4161-8F4C-C5FA8B978872}" presName="parTx" presStyleLbl="revTx" presStyleIdx="4" presStyleCnt="10">
        <dgm:presLayoutVars>
          <dgm:chMax val="0"/>
          <dgm:chPref val="0"/>
        </dgm:presLayoutVars>
      </dgm:prSet>
      <dgm:spPr/>
    </dgm:pt>
    <dgm:pt modelId="{D25EC3BF-3884-410F-9259-587DF6C59102}" type="pres">
      <dgm:prSet presAssocID="{E2B2BDB5-8CD6-4161-8F4C-C5FA8B978872}" presName="txSpace" presStyleCnt="0"/>
      <dgm:spPr/>
    </dgm:pt>
    <dgm:pt modelId="{3341C956-8BF3-4055-B2F0-072CBB8636E6}" type="pres">
      <dgm:prSet presAssocID="{E2B2BDB5-8CD6-4161-8F4C-C5FA8B978872}" presName="desTx" presStyleLbl="revTx" presStyleIdx="5" presStyleCnt="10">
        <dgm:presLayoutVars/>
      </dgm:prSet>
      <dgm:spPr/>
    </dgm:pt>
    <dgm:pt modelId="{65EC64C6-6760-4799-BD24-44BF82E4779F}" type="pres">
      <dgm:prSet presAssocID="{CFA2EE67-1C18-481B-9774-B5B88868466B}" presName="sibTrans" presStyleCnt="0"/>
      <dgm:spPr/>
    </dgm:pt>
    <dgm:pt modelId="{23EB20BC-8355-4175-AF11-DB89EED6C5B8}" type="pres">
      <dgm:prSet presAssocID="{1F0B36A1-1184-459E-BFEA-9B06CD178D46}" presName="compNode" presStyleCnt="0"/>
      <dgm:spPr/>
    </dgm:pt>
    <dgm:pt modelId="{136B4C11-316E-4F00-9898-41ACD2A36922}" type="pres">
      <dgm:prSet presAssocID="{1F0B36A1-1184-459E-BFEA-9B06CD178D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C5FF3D2A-5894-4B7C-BD21-5138BE660475}" type="pres">
      <dgm:prSet presAssocID="{1F0B36A1-1184-459E-BFEA-9B06CD178D46}" presName="iconSpace" presStyleCnt="0"/>
      <dgm:spPr/>
    </dgm:pt>
    <dgm:pt modelId="{B6C8DDA5-97B3-4CBF-9172-881B0B721C51}" type="pres">
      <dgm:prSet presAssocID="{1F0B36A1-1184-459E-BFEA-9B06CD178D46}" presName="parTx" presStyleLbl="revTx" presStyleIdx="6" presStyleCnt="10">
        <dgm:presLayoutVars>
          <dgm:chMax val="0"/>
          <dgm:chPref val="0"/>
        </dgm:presLayoutVars>
      </dgm:prSet>
      <dgm:spPr/>
    </dgm:pt>
    <dgm:pt modelId="{FF308B58-C5C2-4DA9-9861-D60C3666B6A1}" type="pres">
      <dgm:prSet presAssocID="{1F0B36A1-1184-459E-BFEA-9B06CD178D46}" presName="txSpace" presStyleCnt="0"/>
      <dgm:spPr/>
    </dgm:pt>
    <dgm:pt modelId="{1E86B4F0-F39C-4D16-AA64-0515D15C91D7}" type="pres">
      <dgm:prSet presAssocID="{1F0B36A1-1184-459E-BFEA-9B06CD178D46}" presName="desTx" presStyleLbl="revTx" presStyleIdx="7" presStyleCnt="10">
        <dgm:presLayoutVars/>
      </dgm:prSet>
      <dgm:spPr/>
    </dgm:pt>
    <dgm:pt modelId="{835B7C3E-55E1-4582-A398-EEB2449FEFF9}" type="pres">
      <dgm:prSet presAssocID="{8E465A47-337C-43E9-8580-0F0B430E9381}" presName="sibTrans" presStyleCnt="0"/>
      <dgm:spPr/>
    </dgm:pt>
    <dgm:pt modelId="{552A90D7-6495-4ED2-AB5B-AF48609193BB}" type="pres">
      <dgm:prSet presAssocID="{CA6DD22A-F4BC-4EC5-91B1-5A410CC48A9E}" presName="compNode" presStyleCnt="0"/>
      <dgm:spPr/>
    </dgm:pt>
    <dgm:pt modelId="{0B7C8AA6-26E0-40B4-BC69-92010C6F0EAB}" type="pres">
      <dgm:prSet presAssocID="{CA6DD22A-F4BC-4EC5-91B1-5A410CC48A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1EE022-4B0E-435F-B8C4-8F63210BFE86}" type="pres">
      <dgm:prSet presAssocID="{CA6DD22A-F4BC-4EC5-91B1-5A410CC48A9E}" presName="iconSpace" presStyleCnt="0"/>
      <dgm:spPr/>
    </dgm:pt>
    <dgm:pt modelId="{E150D82B-9134-446A-BD80-41523F8CD432}" type="pres">
      <dgm:prSet presAssocID="{CA6DD22A-F4BC-4EC5-91B1-5A410CC48A9E}" presName="parTx" presStyleLbl="revTx" presStyleIdx="8" presStyleCnt="10">
        <dgm:presLayoutVars>
          <dgm:chMax val="0"/>
          <dgm:chPref val="0"/>
        </dgm:presLayoutVars>
      </dgm:prSet>
      <dgm:spPr/>
    </dgm:pt>
    <dgm:pt modelId="{55409F70-FD67-41D1-BECF-B1793B92273D}" type="pres">
      <dgm:prSet presAssocID="{CA6DD22A-F4BC-4EC5-91B1-5A410CC48A9E}" presName="txSpace" presStyleCnt="0"/>
      <dgm:spPr/>
    </dgm:pt>
    <dgm:pt modelId="{6817F055-E74F-492A-A841-8C1C638DEE2D}" type="pres">
      <dgm:prSet presAssocID="{CA6DD22A-F4BC-4EC5-91B1-5A410CC48A9E}" presName="desTx" presStyleLbl="revTx" presStyleIdx="9" presStyleCnt="10">
        <dgm:presLayoutVars/>
      </dgm:prSet>
      <dgm:spPr/>
    </dgm:pt>
  </dgm:ptLst>
  <dgm:cxnLst>
    <dgm:cxn modelId="{D56E8817-ACA0-4E3D-B3D5-1E94B9D4AB22}" srcId="{36DF3B04-1F59-47F4-9806-CDB0E9E2AB2B}" destId="{1F0B36A1-1184-459E-BFEA-9B06CD178D46}" srcOrd="3" destOrd="0" parTransId="{4A4331A1-53A7-4AF1-8EEA-EC0186368FC3}" sibTransId="{8E465A47-337C-43E9-8580-0F0B430E9381}"/>
    <dgm:cxn modelId="{2B18BF1D-50A3-473A-8943-A19E6FC1CA3E}" srcId="{CA6DD22A-F4BC-4EC5-91B1-5A410CC48A9E}" destId="{54B23C59-78BE-4AB2-A73A-910D315C2319}" srcOrd="0" destOrd="0" parTransId="{7485FBB2-179F-4DF3-A932-5B8BAC3CF501}" sibTransId="{32EC6E41-21D5-42A9-905D-BFE2D22CC981}"/>
    <dgm:cxn modelId="{CAE8B723-B5AC-44FF-8B7D-042FC4134A47}" type="presOf" srcId="{B0207C24-E119-425E-AAE8-90380FF063F0}" destId="{6817F055-E74F-492A-A841-8C1C638DEE2D}" srcOrd="0" destOrd="1" presId="urn:microsoft.com/office/officeart/2018/5/layout/CenteredIconLabelDescriptionList"/>
    <dgm:cxn modelId="{55847732-B869-4904-A581-97585043A291}" type="presOf" srcId="{36DF3B04-1F59-47F4-9806-CDB0E9E2AB2B}" destId="{0D6A936F-2CD3-4E19-9204-54A1934DC173}" srcOrd="0" destOrd="0" presId="urn:microsoft.com/office/officeart/2018/5/layout/CenteredIconLabelDescriptionList"/>
    <dgm:cxn modelId="{1E377C66-B67C-4A0B-93F5-5C2BD58BCA68}" type="presOf" srcId="{E2B2BDB5-8CD6-4161-8F4C-C5FA8B978872}" destId="{8AE449E8-E0EC-45C8-A4CB-9794E0ECB95C}" srcOrd="0" destOrd="0" presId="urn:microsoft.com/office/officeart/2018/5/layout/CenteredIconLabelDescriptionList"/>
    <dgm:cxn modelId="{CFBBEB46-DB61-45BF-94DD-073B61E57427}" type="presOf" srcId="{CA6DD22A-F4BC-4EC5-91B1-5A410CC48A9E}" destId="{E150D82B-9134-446A-BD80-41523F8CD432}" srcOrd="0" destOrd="0" presId="urn:microsoft.com/office/officeart/2018/5/layout/CenteredIconLabelDescriptionList"/>
    <dgm:cxn modelId="{FBA85848-AEE6-4484-AA0E-C3098EF82B40}" srcId="{36DF3B04-1F59-47F4-9806-CDB0E9E2AB2B}" destId="{F5D4D70B-CC23-462F-8FB6-2B644872E353}" srcOrd="1" destOrd="0" parTransId="{57A2FC01-FC5C-407B-8A62-4E0D64D360BF}" sibTransId="{C4BB6F5A-7430-45CE-B82E-2A409BAE00FF}"/>
    <dgm:cxn modelId="{FE49014B-5355-4708-BEA5-9E8FAFDE6346}" type="presOf" srcId="{0E34C0E1-A312-4685-90D7-68595A9FCE55}" destId="{F19CE05B-6D7E-4FE3-A2CD-0B7B2458E632}" srcOrd="0" destOrd="0" presId="urn:microsoft.com/office/officeart/2018/5/layout/CenteredIconLabelDescriptionList"/>
    <dgm:cxn modelId="{C27B5E4E-8570-4CDA-9EEB-FE318C7F1897}" srcId="{36DF3B04-1F59-47F4-9806-CDB0E9E2AB2B}" destId="{0E34C0E1-A312-4685-90D7-68595A9FCE55}" srcOrd="0" destOrd="0" parTransId="{0E239EF5-71E8-40ED-A6B3-523EE611FEE1}" sibTransId="{EF3E8769-49A8-497D-8B17-BA28E30B6E96}"/>
    <dgm:cxn modelId="{5D00FB77-0A4B-4E1A-95D3-E45B6251FC3B}" type="presOf" srcId="{1F0B36A1-1184-459E-BFEA-9B06CD178D46}" destId="{B6C8DDA5-97B3-4CBF-9172-881B0B721C51}" srcOrd="0" destOrd="0" presId="urn:microsoft.com/office/officeart/2018/5/layout/CenteredIconLabelDescriptionList"/>
    <dgm:cxn modelId="{50242879-A7E4-460E-875F-15A2AC65617D}" type="presOf" srcId="{F5D4D70B-CC23-462F-8FB6-2B644872E353}" destId="{E8BDC066-DBA8-4A5E-AB6C-0DE01B6580E7}" srcOrd="0" destOrd="0" presId="urn:microsoft.com/office/officeart/2018/5/layout/CenteredIconLabelDescriptionList"/>
    <dgm:cxn modelId="{368383A2-0F27-456C-B2B9-6A9E66908D27}" type="presOf" srcId="{54B23C59-78BE-4AB2-A73A-910D315C2319}" destId="{6817F055-E74F-492A-A841-8C1C638DEE2D}" srcOrd="0" destOrd="0" presId="urn:microsoft.com/office/officeart/2018/5/layout/CenteredIconLabelDescriptionList"/>
    <dgm:cxn modelId="{DD3CDDAC-49CF-4B7D-9C51-A24495C10E2A}" srcId="{36DF3B04-1F59-47F4-9806-CDB0E9E2AB2B}" destId="{CA6DD22A-F4BC-4EC5-91B1-5A410CC48A9E}" srcOrd="4" destOrd="0" parTransId="{9939D44E-1E7E-4585-A850-06C263C688A0}" sibTransId="{2F512A02-A14E-473F-90DB-9553FC91DAAB}"/>
    <dgm:cxn modelId="{013AE0BF-4D79-4DD2-BAE4-462140895EBE}" srcId="{CA6DD22A-F4BC-4EC5-91B1-5A410CC48A9E}" destId="{B0207C24-E119-425E-AAE8-90380FF063F0}" srcOrd="1" destOrd="0" parTransId="{1E69CB13-5573-41CD-AA11-9D9892C70D0B}" sibTransId="{940C07F5-A7FD-4AE4-9F44-9D2D38D1981E}"/>
    <dgm:cxn modelId="{3A3DF7FC-7E8C-42A9-807D-3C1132921536}" srcId="{36DF3B04-1F59-47F4-9806-CDB0E9E2AB2B}" destId="{E2B2BDB5-8CD6-4161-8F4C-C5FA8B978872}" srcOrd="2" destOrd="0" parTransId="{6775BB97-AADF-4D54-A2F8-8E943F8D28C8}" sibTransId="{CFA2EE67-1C18-481B-9774-B5B88868466B}"/>
    <dgm:cxn modelId="{0AF23D0D-345C-4929-B936-3576A1D5689E}" type="presParOf" srcId="{0D6A936F-2CD3-4E19-9204-54A1934DC173}" destId="{D9E62154-2461-46DA-8BEF-451B6ACF74E8}" srcOrd="0" destOrd="0" presId="urn:microsoft.com/office/officeart/2018/5/layout/CenteredIconLabelDescriptionList"/>
    <dgm:cxn modelId="{E87AEB43-D901-47DF-B484-A196569962AC}" type="presParOf" srcId="{D9E62154-2461-46DA-8BEF-451B6ACF74E8}" destId="{A9D96837-7301-4214-BE3C-7DD3F5DF89BB}" srcOrd="0" destOrd="0" presId="urn:microsoft.com/office/officeart/2018/5/layout/CenteredIconLabelDescriptionList"/>
    <dgm:cxn modelId="{8BEE9240-31DC-42F6-9523-37E9F45D1F20}" type="presParOf" srcId="{D9E62154-2461-46DA-8BEF-451B6ACF74E8}" destId="{DA0999B2-D454-4CDF-96D2-2C519D9B6984}" srcOrd="1" destOrd="0" presId="urn:microsoft.com/office/officeart/2018/5/layout/CenteredIconLabelDescriptionList"/>
    <dgm:cxn modelId="{0EDA628F-1E30-41B6-9273-9DA0F8ACB234}" type="presParOf" srcId="{D9E62154-2461-46DA-8BEF-451B6ACF74E8}" destId="{F19CE05B-6D7E-4FE3-A2CD-0B7B2458E632}" srcOrd="2" destOrd="0" presId="urn:microsoft.com/office/officeart/2018/5/layout/CenteredIconLabelDescriptionList"/>
    <dgm:cxn modelId="{95FDD64B-D12C-4719-B494-8E6500F852A5}" type="presParOf" srcId="{D9E62154-2461-46DA-8BEF-451B6ACF74E8}" destId="{1FF450EA-423B-49A1-97AA-61864405CA31}" srcOrd="3" destOrd="0" presId="urn:microsoft.com/office/officeart/2018/5/layout/CenteredIconLabelDescriptionList"/>
    <dgm:cxn modelId="{A404AD0F-F1A6-4676-969A-AAC3D65C7BCD}" type="presParOf" srcId="{D9E62154-2461-46DA-8BEF-451B6ACF74E8}" destId="{97F8CDEE-7A21-4982-8907-D926575223DB}" srcOrd="4" destOrd="0" presId="urn:microsoft.com/office/officeart/2018/5/layout/CenteredIconLabelDescriptionList"/>
    <dgm:cxn modelId="{1CEAD843-D87F-4C85-A8E8-A11E2747377F}" type="presParOf" srcId="{0D6A936F-2CD3-4E19-9204-54A1934DC173}" destId="{3E91A59A-78AD-4E94-95DF-F5E0C4EA01B6}" srcOrd="1" destOrd="0" presId="urn:microsoft.com/office/officeart/2018/5/layout/CenteredIconLabelDescriptionList"/>
    <dgm:cxn modelId="{D6117A10-E0A3-4E80-92A4-14ED84270B76}" type="presParOf" srcId="{0D6A936F-2CD3-4E19-9204-54A1934DC173}" destId="{2436A47B-7FFE-4169-BDE5-95067A848F41}" srcOrd="2" destOrd="0" presId="urn:microsoft.com/office/officeart/2018/5/layout/CenteredIconLabelDescriptionList"/>
    <dgm:cxn modelId="{F2E7ECE2-5277-44A9-80C7-8EEC76A8FABF}" type="presParOf" srcId="{2436A47B-7FFE-4169-BDE5-95067A848F41}" destId="{CA396A28-3F62-47EF-B9F3-64EA450E8FE0}" srcOrd="0" destOrd="0" presId="urn:microsoft.com/office/officeart/2018/5/layout/CenteredIconLabelDescriptionList"/>
    <dgm:cxn modelId="{392DBFEA-5E0A-4128-A361-F2D130867410}" type="presParOf" srcId="{2436A47B-7FFE-4169-BDE5-95067A848F41}" destId="{298BB3E1-4D19-4465-9570-77582832CE2D}" srcOrd="1" destOrd="0" presId="urn:microsoft.com/office/officeart/2018/5/layout/CenteredIconLabelDescriptionList"/>
    <dgm:cxn modelId="{267C46DA-EB4A-4571-B3DF-E5F73492190E}" type="presParOf" srcId="{2436A47B-7FFE-4169-BDE5-95067A848F41}" destId="{E8BDC066-DBA8-4A5E-AB6C-0DE01B6580E7}" srcOrd="2" destOrd="0" presId="urn:microsoft.com/office/officeart/2018/5/layout/CenteredIconLabelDescriptionList"/>
    <dgm:cxn modelId="{98B828C5-F651-40F9-9CDF-10898DD876DC}" type="presParOf" srcId="{2436A47B-7FFE-4169-BDE5-95067A848F41}" destId="{D30BDF66-CA2B-42C0-A93D-85431AFA0C6D}" srcOrd="3" destOrd="0" presId="urn:microsoft.com/office/officeart/2018/5/layout/CenteredIconLabelDescriptionList"/>
    <dgm:cxn modelId="{D24771D8-1284-40F5-9D6A-28300C3FB25D}" type="presParOf" srcId="{2436A47B-7FFE-4169-BDE5-95067A848F41}" destId="{4D9C1B01-58C6-42B5-B6C2-F353CFBF5207}" srcOrd="4" destOrd="0" presId="urn:microsoft.com/office/officeart/2018/5/layout/CenteredIconLabelDescriptionList"/>
    <dgm:cxn modelId="{E4DFDA12-4A15-451A-A06B-6F117B87AA7C}" type="presParOf" srcId="{0D6A936F-2CD3-4E19-9204-54A1934DC173}" destId="{D671CDAD-6DC6-4323-AF74-E53E09F9CA80}" srcOrd="3" destOrd="0" presId="urn:microsoft.com/office/officeart/2018/5/layout/CenteredIconLabelDescriptionList"/>
    <dgm:cxn modelId="{E50B3813-E814-40B8-BFC1-210CF2DE44C1}" type="presParOf" srcId="{0D6A936F-2CD3-4E19-9204-54A1934DC173}" destId="{4DA44977-26ED-4239-9B58-2EED36D7ECE2}" srcOrd="4" destOrd="0" presId="urn:microsoft.com/office/officeart/2018/5/layout/CenteredIconLabelDescriptionList"/>
    <dgm:cxn modelId="{EB26DD1A-715B-4E50-A3A5-391A161BA2A0}" type="presParOf" srcId="{4DA44977-26ED-4239-9B58-2EED36D7ECE2}" destId="{4216A438-4169-47C4-A19F-5F792D76DD37}" srcOrd="0" destOrd="0" presId="urn:microsoft.com/office/officeart/2018/5/layout/CenteredIconLabelDescriptionList"/>
    <dgm:cxn modelId="{23BF3650-4B3C-473F-958F-B37DBE8EFAAA}" type="presParOf" srcId="{4DA44977-26ED-4239-9B58-2EED36D7ECE2}" destId="{E0FC3F3D-819F-4D83-A211-5CE03BC03AF1}" srcOrd="1" destOrd="0" presId="urn:microsoft.com/office/officeart/2018/5/layout/CenteredIconLabelDescriptionList"/>
    <dgm:cxn modelId="{1EECB9A2-91B0-49DE-A4F1-98C5EFB3036F}" type="presParOf" srcId="{4DA44977-26ED-4239-9B58-2EED36D7ECE2}" destId="{8AE449E8-E0EC-45C8-A4CB-9794E0ECB95C}" srcOrd="2" destOrd="0" presId="urn:microsoft.com/office/officeart/2018/5/layout/CenteredIconLabelDescriptionList"/>
    <dgm:cxn modelId="{76D919D7-A3C0-4E85-AB7A-864C2E4E7DBB}" type="presParOf" srcId="{4DA44977-26ED-4239-9B58-2EED36D7ECE2}" destId="{D25EC3BF-3884-410F-9259-587DF6C59102}" srcOrd="3" destOrd="0" presId="urn:microsoft.com/office/officeart/2018/5/layout/CenteredIconLabelDescriptionList"/>
    <dgm:cxn modelId="{683D1D55-C3BA-4E34-B3CA-23D61FC69076}" type="presParOf" srcId="{4DA44977-26ED-4239-9B58-2EED36D7ECE2}" destId="{3341C956-8BF3-4055-B2F0-072CBB8636E6}" srcOrd="4" destOrd="0" presId="urn:microsoft.com/office/officeart/2018/5/layout/CenteredIconLabelDescriptionList"/>
    <dgm:cxn modelId="{BAE1AE87-832B-4F5B-A157-58B9E0D09BDF}" type="presParOf" srcId="{0D6A936F-2CD3-4E19-9204-54A1934DC173}" destId="{65EC64C6-6760-4799-BD24-44BF82E4779F}" srcOrd="5" destOrd="0" presId="urn:microsoft.com/office/officeart/2018/5/layout/CenteredIconLabelDescriptionList"/>
    <dgm:cxn modelId="{8673A28C-A7FA-41D3-8C96-C7AF7014593E}" type="presParOf" srcId="{0D6A936F-2CD3-4E19-9204-54A1934DC173}" destId="{23EB20BC-8355-4175-AF11-DB89EED6C5B8}" srcOrd="6" destOrd="0" presId="urn:microsoft.com/office/officeart/2018/5/layout/CenteredIconLabelDescriptionList"/>
    <dgm:cxn modelId="{19BD3DB0-739B-4AED-B918-51BDE32FDC3A}" type="presParOf" srcId="{23EB20BC-8355-4175-AF11-DB89EED6C5B8}" destId="{136B4C11-316E-4F00-9898-41ACD2A36922}" srcOrd="0" destOrd="0" presId="urn:microsoft.com/office/officeart/2018/5/layout/CenteredIconLabelDescriptionList"/>
    <dgm:cxn modelId="{BF6EDEE5-23C4-434A-832B-165B4505366F}" type="presParOf" srcId="{23EB20BC-8355-4175-AF11-DB89EED6C5B8}" destId="{C5FF3D2A-5894-4B7C-BD21-5138BE660475}" srcOrd="1" destOrd="0" presId="urn:microsoft.com/office/officeart/2018/5/layout/CenteredIconLabelDescriptionList"/>
    <dgm:cxn modelId="{B5EF509A-DC8C-4896-AC62-E0DDCC83C339}" type="presParOf" srcId="{23EB20BC-8355-4175-AF11-DB89EED6C5B8}" destId="{B6C8DDA5-97B3-4CBF-9172-881B0B721C51}" srcOrd="2" destOrd="0" presId="urn:microsoft.com/office/officeart/2018/5/layout/CenteredIconLabelDescriptionList"/>
    <dgm:cxn modelId="{BC218EAA-809F-44F8-9852-458E1BDF52AA}" type="presParOf" srcId="{23EB20BC-8355-4175-AF11-DB89EED6C5B8}" destId="{FF308B58-C5C2-4DA9-9861-D60C3666B6A1}" srcOrd="3" destOrd="0" presId="urn:microsoft.com/office/officeart/2018/5/layout/CenteredIconLabelDescriptionList"/>
    <dgm:cxn modelId="{AE108324-A734-454B-AA2C-42F8F4F68EC4}" type="presParOf" srcId="{23EB20BC-8355-4175-AF11-DB89EED6C5B8}" destId="{1E86B4F0-F39C-4D16-AA64-0515D15C91D7}" srcOrd="4" destOrd="0" presId="urn:microsoft.com/office/officeart/2018/5/layout/CenteredIconLabelDescriptionList"/>
    <dgm:cxn modelId="{8252DF8F-7ACC-431C-AEA0-0A9F7C1EFAD6}" type="presParOf" srcId="{0D6A936F-2CD3-4E19-9204-54A1934DC173}" destId="{835B7C3E-55E1-4582-A398-EEB2449FEFF9}" srcOrd="7" destOrd="0" presId="urn:microsoft.com/office/officeart/2018/5/layout/CenteredIconLabelDescriptionList"/>
    <dgm:cxn modelId="{12958971-B21E-46C8-A5DA-9217427C33BE}" type="presParOf" srcId="{0D6A936F-2CD3-4E19-9204-54A1934DC173}" destId="{552A90D7-6495-4ED2-AB5B-AF48609193BB}" srcOrd="8" destOrd="0" presId="urn:microsoft.com/office/officeart/2018/5/layout/CenteredIconLabelDescriptionList"/>
    <dgm:cxn modelId="{E0527700-9BC7-47F4-8893-79997F20EAF9}" type="presParOf" srcId="{552A90D7-6495-4ED2-AB5B-AF48609193BB}" destId="{0B7C8AA6-26E0-40B4-BC69-92010C6F0EAB}" srcOrd="0" destOrd="0" presId="urn:microsoft.com/office/officeart/2018/5/layout/CenteredIconLabelDescriptionList"/>
    <dgm:cxn modelId="{E0C24BAC-96CE-457F-8646-5565EC69CFE5}" type="presParOf" srcId="{552A90D7-6495-4ED2-AB5B-AF48609193BB}" destId="{861EE022-4B0E-435F-B8C4-8F63210BFE86}" srcOrd="1" destOrd="0" presId="urn:microsoft.com/office/officeart/2018/5/layout/CenteredIconLabelDescriptionList"/>
    <dgm:cxn modelId="{11BA4DDA-FC1E-4A47-98D6-63B188D73C00}" type="presParOf" srcId="{552A90D7-6495-4ED2-AB5B-AF48609193BB}" destId="{E150D82B-9134-446A-BD80-41523F8CD432}" srcOrd="2" destOrd="0" presId="urn:microsoft.com/office/officeart/2018/5/layout/CenteredIconLabelDescriptionList"/>
    <dgm:cxn modelId="{9D3E32CD-74D1-481E-A95E-568C029F1516}" type="presParOf" srcId="{552A90D7-6495-4ED2-AB5B-AF48609193BB}" destId="{55409F70-FD67-41D1-BECF-B1793B92273D}" srcOrd="3" destOrd="0" presId="urn:microsoft.com/office/officeart/2018/5/layout/CenteredIconLabelDescriptionList"/>
    <dgm:cxn modelId="{AC99D4A7-8910-4327-B1F5-77269C560936}" type="presParOf" srcId="{552A90D7-6495-4ED2-AB5B-AF48609193BB}" destId="{6817F055-E74F-492A-A841-8C1C638DEE2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96837-7301-4214-BE3C-7DD3F5DF89BB}">
      <dsp:nvSpPr>
        <dsp:cNvPr id="0" name=""/>
        <dsp:cNvSpPr/>
      </dsp:nvSpPr>
      <dsp:spPr>
        <a:xfrm>
          <a:off x="622224" y="1089331"/>
          <a:ext cx="669621" cy="669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CE05B-6D7E-4FE3-A2CD-0B7B2458E632}">
      <dsp:nvSpPr>
        <dsp:cNvPr id="0" name=""/>
        <dsp:cNvSpPr/>
      </dsp:nvSpPr>
      <dsp:spPr>
        <a:xfrm>
          <a:off x="433" y="1835601"/>
          <a:ext cx="1913203" cy="376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Dataset:  “Credit card fraud detection”</a:t>
          </a:r>
        </a:p>
      </dsp:txBody>
      <dsp:txXfrm>
        <a:off x="433" y="1835601"/>
        <a:ext cx="1913203" cy="376661"/>
      </dsp:txXfrm>
    </dsp:sp>
    <dsp:sp modelId="{97F8CDEE-7A21-4982-8907-D926575223DB}">
      <dsp:nvSpPr>
        <dsp:cNvPr id="0" name=""/>
        <dsp:cNvSpPr/>
      </dsp:nvSpPr>
      <dsp:spPr>
        <a:xfrm>
          <a:off x="433" y="2247914"/>
          <a:ext cx="1913203" cy="623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96A28-3F62-47EF-B9F3-64EA450E8FE0}">
      <dsp:nvSpPr>
        <dsp:cNvPr id="0" name=""/>
        <dsp:cNvSpPr/>
      </dsp:nvSpPr>
      <dsp:spPr>
        <a:xfrm>
          <a:off x="2870238" y="1089331"/>
          <a:ext cx="669621" cy="669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DC066-DBA8-4A5E-AB6C-0DE01B6580E7}">
      <dsp:nvSpPr>
        <dsp:cNvPr id="0" name=""/>
        <dsp:cNvSpPr/>
      </dsp:nvSpPr>
      <dsp:spPr>
        <a:xfrm>
          <a:off x="2248447" y="1835601"/>
          <a:ext cx="1913203" cy="376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Source: Kaggle</a:t>
          </a:r>
        </a:p>
      </dsp:txBody>
      <dsp:txXfrm>
        <a:off x="2248447" y="1835601"/>
        <a:ext cx="1913203" cy="376661"/>
      </dsp:txXfrm>
    </dsp:sp>
    <dsp:sp modelId="{4D9C1B01-58C6-42B5-B6C2-F353CFBF5207}">
      <dsp:nvSpPr>
        <dsp:cNvPr id="0" name=""/>
        <dsp:cNvSpPr/>
      </dsp:nvSpPr>
      <dsp:spPr>
        <a:xfrm>
          <a:off x="2248447" y="2247914"/>
          <a:ext cx="1913203" cy="623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6A438-4169-47C4-A19F-5F792D76DD37}">
      <dsp:nvSpPr>
        <dsp:cNvPr id="0" name=""/>
        <dsp:cNvSpPr/>
      </dsp:nvSpPr>
      <dsp:spPr>
        <a:xfrm>
          <a:off x="5118251" y="1089331"/>
          <a:ext cx="669621" cy="669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449E8-E0EC-45C8-A4CB-9794E0ECB95C}">
      <dsp:nvSpPr>
        <dsp:cNvPr id="0" name=""/>
        <dsp:cNvSpPr/>
      </dsp:nvSpPr>
      <dsp:spPr>
        <a:xfrm>
          <a:off x="4496460" y="1835601"/>
          <a:ext cx="1913203" cy="376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Records: 284,807 transactions</a:t>
          </a:r>
        </a:p>
      </dsp:txBody>
      <dsp:txXfrm>
        <a:off x="4496460" y="1835601"/>
        <a:ext cx="1913203" cy="376661"/>
      </dsp:txXfrm>
    </dsp:sp>
    <dsp:sp modelId="{3341C956-8BF3-4055-B2F0-072CBB8636E6}">
      <dsp:nvSpPr>
        <dsp:cNvPr id="0" name=""/>
        <dsp:cNvSpPr/>
      </dsp:nvSpPr>
      <dsp:spPr>
        <a:xfrm>
          <a:off x="4496460" y="2247914"/>
          <a:ext cx="1913203" cy="623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B4C11-316E-4F00-9898-41ACD2A36922}">
      <dsp:nvSpPr>
        <dsp:cNvPr id="0" name=""/>
        <dsp:cNvSpPr/>
      </dsp:nvSpPr>
      <dsp:spPr>
        <a:xfrm>
          <a:off x="7366265" y="1089331"/>
          <a:ext cx="669621" cy="669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8DDA5-97B3-4CBF-9172-881B0B721C51}">
      <dsp:nvSpPr>
        <dsp:cNvPr id="0" name=""/>
        <dsp:cNvSpPr/>
      </dsp:nvSpPr>
      <dsp:spPr>
        <a:xfrm>
          <a:off x="6744474" y="1835601"/>
          <a:ext cx="1913203" cy="376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Features: 30</a:t>
          </a:r>
        </a:p>
      </dsp:txBody>
      <dsp:txXfrm>
        <a:off x="6744474" y="1835601"/>
        <a:ext cx="1913203" cy="376661"/>
      </dsp:txXfrm>
    </dsp:sp>
    <dsp:sp modelId="{1E86B4F0-F39C-4D16-AA64-0515D15C91D7}">
      <dsp:nvSpPr>
        <dsp:cNvPr id="0" name=""/>
        <dsp:cNvSpPr/>
      </dsp:nvSpPr>
      <dsp:spPr>
        <a:xfrm>
          <a:off x="6744474" y="2247914"/>
          <a:ext cx="1913203" cy="623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C8AA6-26E0-40B4-BC69-92010C6F0EAB}">
      <dsp:nvSpPr>
        <dsp:cNvPr id="0" name=""/>
        <dsp:cNvSpPr/>
      </dsp:nvSpPr>
      <dsp:spPr>
        <a:xfrm>
          <a:off x="9614279" y="1089331"/>
          <a:ext cx="669621" cy="6696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0D82B-9134-446A-BD80-41523F8CD432}">
      <dsp:nvSpPr>
        <dsp:cNvPr id="0" name=""/>
        <dsp:cNvSpPr/>
      </dsp:nvSpPr>
      <dsp:spPr>
        <a:xfrm>
          <a:off x="8992488" y="1835601"/>
          <a:ext cx="1913203" cy="376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Class: Binary</a:t>
          </a:r>
        </a:p>
      </dsp:txBody>
      <dsp:txXfrm>
        <a:off x="8992488" y="1835601"/>
        <a:ext cx="1913203" cy="376661"/>
      </dsp:txXfrm>
    </dsp:sp>
    <dsp:sp modelId="{6817F055-E74F-492A-A841-8C1C638DEE2D}">
      <dsp:nvSpPr>
        <dsp:cNvPr id="0" name=""/>
        <dsp:cNvSpPr/>
      </dsp:nvSpPr>
      <dsp:spPr>
        <a:xfrm>
          <a:off x="8992488" y="2247914"/>
          <a:ext cx="1913203" cy="623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Class 1 = fraudulent transaction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Class 0 = genuine transaction</a:t>
          </a:r>
        </a:p>
      </dsp:txBody>
      <dsp:txXfrm>
        <a:off x="8992488" y="2247914"/>
        <a:ext cx="1913203" cy="623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svm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BA14-2337-40DA-B7F7-724991DD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643735"/>
            <a:ext cx="11029615" cy="1497507"/>
          </a:xfrm>
        </p:spPr>
        <p:txBody>
          <a:bodyPr/>
          <a:lstStyle/>
          <a:p>
            <a:r>
              <a:rPr lang="en-US" dirty="0"/>
              <a:t>credit card fraud detection </a:t>
            </a:r>
            <a:br>
              <a:rPr lang="en-US" dirty="0"/>
            </a:br>
            <a:r>
              <a:rPr lang="en-US" dirty="0"/>
              <a:t>using support  vector machine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4F5B602-8B28-4638-B658-EF010E59F563}"/>
              </a:ext>
            </a:extLst>
          </p:cNvPr>
          <p:cNvSpPr txBox="1">
            <a:spLocks/>
          </p:cNvSpPr>
          <p:nvPr/>
        </p:nvSpPr>
        <p:spPr>
          <a:xfrm>
            <a:off x="9896644" y="5379993"/>
            <a:ext cx="1961981" cy="75258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Ahmed Sami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April 30, 2020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9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B10950-A910-4022-8BE6-71334960C626}"/>
              </a:ext>
            </a:extLst>
          </p:cNvPr>
          <p:cNvSpPr txBox="1"/>
          <p:nvPr/>
        </p:nvSpPr>
        <p:spPr>
          <a:xfrm>
            <a:off x="581192" y="641653"/>
            <a:ext cx="11029616" cy="10955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Finding The Optimal Combination Of “C” And “Gamma”: </a:t>
            </a:r>
            <a:r>
              <a:rPr lang="en-US" sz="36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Gridsearch</a:t>
            </a:r>
            <a:endParaRPr lang="en-US"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D47E1-1408-4846-A960-31E9FEF3C505}"/>
              </a:ext>
            </a:extLst>
          </p:cNvPr>
          <p:cNvSpPr/>
          <p:nvPr/>
        </p:nvSpPr>
        <p:spPr>
          <a:xfrm>
            <a:off x="581192" y="1879600"/>
            <a:ext cx="11029615" cy="397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Experiment Hyperparameters: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Cs = [.5, 1, 10, 100, 200]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gammas =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np.logspace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(-4, 0, num=5, endpoint=True, base=5)</a:t>
            </a:r>
          </a:p>
        </p:txBody>
      </p:sp>
    </p:spTree>
    <p:extLst>
      <p:ext uri="{BB962C8B-B14F-4D97-AF65-F5344CB8AC3E}">
        <p14:creationId xmlns:p14="http://schemas.microsoft.com/office/powerpoint/2010/main" val="196306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B0A3E-96E0-4A81-B0A2-E6A3B4601884}"/>
              </a:ext>
            </a:extLst>
          </p:cNvPr>
          <p:cNvSpPr txBox="1"/>
          <p:nvPr/>
        </p:nvSpPr>
        <p:spPr>
          <a:xfrm>
            <a:off x="342800" y="519054"/>
            <a:ext cx="7883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SVM Model (after </a:t>
            </a:r>
            <a:r>
              <a:rPr lang="en-US" sz="2800" dirty="0" err="1"/>
              <a:t>GridsearchCV</a:t>
            </a:r>
            <a:r>
              <a:rPr lang="en-US" sz="28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DFFFE-F9F5-41D3-A1B6-E69E108E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3781483"/>
            <a:ext cx="5000625" cy="26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84174-C315-4A6A-A35F-921B889C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89" y="3081395"/>
            <a:ext cx="3390900" cy="3257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1E0750-3347-4BF6-A38A-D782E7A9C47B}"/>
              </a:ext>
            </a:extLst>
          </p:cNvPr>
          <p:cNvSpPr txBox="1"/>
          <p:nvPr/>
        </p:nvSpPr>
        <p:spPr>
          <a:xfrm>
            <a:off x="1428750" y="3076517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F-1 score:  </a:t>
            </a:r>
            <a:r>
              <a:rPr lang="en-US" b="1" dirty="0">
                <a:solidFill>
                  <a:srgbClr val="0070C0"/>
                </a:solidFill>
              </a:rPr>
              <a:t>0.8571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6E68D-AF6C-4B47-BAD2-0318E672BACE}"/>
              </a:ext>
            </a:extLst>
          </p:cNvPr>
          <p:cNvSpPr/>
          <p:nvPr/>
        </p:nvSpPr>
        <p:spPr>
          <a:xfrm>
            <a:off x="1428750" y="1597730"/>
            <a:ext cx="5953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Best_model</a:t>
            </a:r>
            <a:r>
              <a:rPr lang="en-US" dirty="0"/>
              <a:t> = SVC(C=</a:t>
            </a:r>
            <a:r>
              <a:rPr lang="en-US" b="1" dirty="0">
                <a:solidFill>
                  <a:srgbClr val="0070C0"/>
                </a:solidFill>
              </a:rPr>
              <a:t>10</a:t>
            </a:r>
            <a:r>
              <a:rPr lang="en-US" dirty="0"/>
              <a:t>, gamma= </a:t>
            </a:r>
            <a:r>
              <a:rPr lang="en-US" b="1" dirty="0">
                <a:solidFill>
                  <a:srgbClr val="0070C0"/>
                </a:solidFill>
              </a:rPr>
              <a:t>0.0016</a:t>
            </a:r>
            <a:r>
              <a:rPr lang="en-US" dirty="0"/>
              <a:t>, probability=True)</a:t>
            </a:r>
          </a:p>
        </p:txBody>
      </p:sp>
    </p:spTree>
    <p:extLst>
      <p:ext uri="{BB962C8B-B14F-4D97-AF65-F5344CB8AC3E}">
        <p14:creationId xmlns:p14="http://schemas.microsoft.com/office/powerpoint/2010/main" val="329746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B0A3E-96E0-4A81-B0A2-E6A3B4601884}"/>
              </a:ext>
            </a:extLst>
          </p:cNvPr>
          <p:cNvSpPr txBox="1"/>
          <p:nvPr/>
        </p:nvSpPr>
        <p:spPr>
          <a:xfrm>
            <a:off x="342800" y="519054"/>
            <a:ext cx="7883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SVM Models: Comparison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F8216-FE40-4CC9-A736-5992E73C4F59}"/>
              </a:ext>
            </a:extLst>
          </p:cNvPr>
          <p:cNvSpPr txBox="1"/>
          <p:nvPr/>
        </p:nvSpPr>
        <p:spPr>
          <a:xfrm>
            <a:off x="2474264" y="6084920"/>
            <a:ext cx="22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 err="1"/>
              <a:t>GridsearchCV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3C51-D26C-4FA9-9AE5-F416B196A95D}"/>
              </a:ext>
            </a:extLst>
          </p:cNvPr>
          <p:cNvSpPr txBox="1"/>
          <p:nvPr/>
        </p:nvSpPr>
        <p:spPr>
          <a:xfrm>
            <a:off x="6459254" y="6084920"/>
            <a:ext cx="20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GridsearchCV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116580-49B1-4D88-B4CC-61F87193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089" y="2820798"/>
            <a:ext cx="3390900" cy="3257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6F9FF-9C54-43E0-A45A-AC29DCC3686B}"/>
              </a:ext>
            </a:extLst>
          </p:cNvPr>
          <p:cNvSpPr txBox="1"/>
          <p:nvPr/>
        </p:nvSpPr>
        <p:spPr>
          <a:xfrm>
            <a:off x="6445749" y="2234103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F-1 score:  </a:t>
            </a:r>
            <a:r>
              <a:rPr lang="en-US" b="1" dirty="0">
                <a:solidFill>
                  <a:srgbClr val="0070C0"/>
                </a:solidFill>
              </a:rPr>
              <a:t>0.8571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4531A-DF1E-4D85-B14B-FF4E69C5941D}"/>
              </a:ext>
            </a:extLst>
          </p:cNvPr>
          <p:cNvSpPr txBox="1"/>
          <p:nvPr/>
        </p:nvSpPr>
        <p:spPr>
          <a:xfrm>
            <a:off x="2509035" y="2229595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F-1 score:  </a:t>
            </a:r>
            <a:r>
              <a:rPr lang="en-US" b="1" dirty="0">
                <a:solidFill>
                  <a:srgbClr val="0070C0"/>
                </a:solidFill>
              </a:rPr>
              <a:t>0.2500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2ECF3-B4EB-4A4A-88B2-7D721C6B1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95" y="2846420"/>
            <a:ext cx="3352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3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B76D57-9AC3-4523-BF4D-1DEFE03115D1}"/>
              </a:ext>
            </a:extLst>
          </p:cNvPr>
          <p:cNvSpPr txBox="1"/>
          <p:nvPr/>
        </p:nvSpPr>
        <p:spPr>
          <a:xfrm>
            <a:off x="3184989" y="2825393"/>
            <a:ext cx="70788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Thanks </a:t>
            </a:r>
            <a:r>
              <a:rPr lang="en-US" sz="11500" dirty="0">
                <a:sym typeface="Wingdings" panose="05000000000000000000" pitchFamily="2" charset="2"/>
              </a:rPr>
              <a:t>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04208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5066C-D27B-422F-8074-5374DE636BEF}"/>
              </a:ext>
            </a:extLst>
          </p:cNvPr>
          <p:cNvSpPr txBox="1"/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GridSearch??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57C454-0953-47EF-A0F6-DF4ACBFDA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1239581"/>
            <a:ext cx="11265764" cy="25347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4A2252-AB0D-4DA2-8D94-8655EC9D9B5D}"/>
              </a:ext>
            </a:extLst>
          </p:cNvPr>
          <p:cNvSpPr/>
          <p:nvPr/>
        </p:nvSpPr>
        <p:spPr>
          <a:xfrm>
            <a:off x="6989831" y="3774378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https://scikit-learn.org/stable/modules/svm.html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6CF7C-9793-4BA3-927B-8FC07C8BD623}"/>
              </a:ext>
            </a:extLst>
          </p:cNvPr>
          <p:cNvSpPr/>
          <p:nvPr/>
        </p:nvSpPr>
        <p:spPr>
          <a:xfrm>
            <a:off x="644355" y="1005840"/>
            <a:ext cx="4826256" cy="482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Credit card fraud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cap="all" dirty="0">
              <a:solidFill>
                <a:srgbClr val="FFFFFF"/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rgbClr val="FFFFFF"/>
                </a:solidFill>
                <a:ea typeface="+mj-ea"/>
                <a:cs typeface="+mj-cs"/>
              </a:rPr>
              <a:t>		2018      $27.85 B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cap="all" dirty="0">
              <a:solidFill>
                <a:srgbClr val="FFFFFF"/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rgbClr val="FFFFFF"/>
                </a:solidFill>
                <a:ea typeface="+mj-ea"/>
                <a:cs typeface="+mj-cs"/>
              </a:rPr>
              <a:t>		2028      $40.63 B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0A34-3BD3-419D-BC72-81EF556A20D9}"/>
              </a:ext>
            </a:extLst>
          </p:cNvPr>
          <p:cNvSpPr/>
          <p:nvPr/>
        </p:nvSpPr>
        <p:spPr>
          <a:xfrm>
            <a:off x="6769271" y="460868"/>
            <a:ext cx="4855037" cy="482540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ML for behavior-based fraud detection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Frequency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Time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Shipping address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Transaction amount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1B3ACB-A4E2-43FE-A43C-C43844C97960}"/>
              </a:ext>
            </a:extLst>
          </p:cNvPr>
          <p:cNvSpPr/>
          <p:nvPr/>
        </p:nvSpPr>
        <p:spPr>
          <a:xfrm>
            <a:off x="121426" y="6433527"/>
            <a:ext cx="458952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Source:  Annual Fraud Statistics (2018) by The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Nilson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Report</a:t>
            </a:r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822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8E2400-FAC4-468B-846D-75E60D0A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D2CA5C-E1A7-4B7C-8BD8-21068927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3408FD7C-6BAA-4E86-BE51-1674D3DC3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61801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51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25D9E-6C04-41D9-BE4A-143CBBD3D4AD}"/>
              </a:ext>
            </a:extLst>
          </p:cNvPr>
          <p:cNvSpPr txBox="1"/>
          <p:nvPr/>
        </p:nvSpPr>
        <p:spPr>
          <a:xfrm>
            <a:off x="762121" y="960723"/>
            <a:ext cx="4968489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SVM??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DEDF4-24C5-4442-B6BA-2CEFFED8CBE0}"/>
              </a:ext>
            </a:extLst>
          </p:cNvPr>
          <p:cNvSpPr txBox="1"/>
          <p:nvPr/>
        </p:nvSpPr>
        <p:spPr>
          <a:xfrm>
            <a:off x="783387" y="2254102"/>
            <a:ext cx="4947221" cy="1711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rgbClr val="FFFFFF"/>
                </a:solidFill>
              </a:rPr>
              <a:t>F-score remains steady as the normal-to-fraud ratio decreases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C4DD3-9AFB-41E5-90B6-753DD82D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084" y="1910665"/>
            <a:ext cx="4952475" cy="30457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D2F6F8-E238-4D62-A086-C07AEDD5D020}"/>
              </a:ext>
            </a:extLst>
          </p:cNvPr>
          <p:cNvSpPr/>
          <p:nvPr/>
        </p:nvSpPr>
        <p:spPr>
          <a:xfrm>
            <a:off x="6520071" y="6273410"/>
            <a:ext cx="65312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222222"/>
                </a:solidFill>
              </a:rPr>
              <a:t>Banerjee, Rishi, et al. "Comparative Analysis of Machine Learning Algorithms through Credit 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222222"/>
                </a:solidFill>
              </a:rPr>
              <a:t>Card Fraud Detection." </a:t>
            </a:r>
            <a:r>
              <a:rPr lang="en-US" sz="1100" i="1" dirty="0">
                <a:solidFill>
                  <a:srgbClr val="222222"/>
                </a:solidFill>
              </a:rPr>
              <a:t>New Jersey’s Governor’s School  of Engineering and Technology</a:t>
            </a:r>
            <a:r>
              <a:rPr lang="en-US" sz="1100" dirty="0">
                <a:solidFill>
                  <a:srgbClr val="222222"/>
                </a:solidFill>
              </a:rPr>
              <a:t> (2018).</a:t>
            </a:r>
            <a:endParaRPr 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419B11-0D43-4B0B-AFB1-2DBD49CB1317}"/>
              </a:ext>
            </a:extLst>
          </p:cNvPr>
          <p:cNvSpPr txBox="1"/>
          <p:nvPr/>
        </p:nvSpPr>
        <p:spPr>
          <a:xfrm>
            <a:off x="783387" y="4100574"/>
            <a:ext cx="4947221" cy="1711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284,807  Transactions </a:t>
            </a:r>
          </a:p>
          <a:p>
            <a:endParaRPr lang="en-US" dirty="0"/>
          </a:p>
          <a:p>
            <a:pPr lvl="1"/>
            <a:r>
              <a:rPr lang="en-US" dirty="0"/>
              <a:t>Fraud 0.17 % 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NoFraud</a:t>
            </a:r>
            <a:r>
              <a:rPr lang="en-US" dirty="0"/>
              <a:t>  99.83 %</a:t>
            </a: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38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13BF8-FD21-4106-94D1-100FE783D8A5}"/>
              </a:ext>
            </a:extLst>
          </p:cNvPr>
          <p:cNvSpPr txBox="1"/>
          <p:nvPr/>
        </p:nvSpPr>
        <p:spPr>
          <a:xfrm>
            <a:off x="770021" y="1001027"/>
            <a:ext cx="5325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Libraries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ECF3DB-CB89-4132-B29D-EC1D4E0AC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26302"/>
              </p:ext>
            </p:extLst>
          </p:nvPr>
        </p:nvGraphicFramePr>
        <p:xfrm>
          <a:off x="770021" y="2619920"/>
          <a:ext cx="10654098" cy="161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366">
                  <a:extLst>
                    <a:ext uri="{9D8B030D-6E8A-4147-A177-3AD203B41FA5}">
                      <a16:colId xmlns:a16="http://schemas.microsoft.com/office/drawing/2014/main" val="2137997686"/>
                    </a:ext>
                  </a:extLst>
                </a:gridCol>
                <a:gridCol w="3551366">
                  <a:extLst>
                    <a:ext uri="{9D8B030D-6E8A-4147-A177-3AD203B41FA5}">
                      <a16:colId xmlns:a16="http://schemas.microsoft.com/office/drawing/2014/main" val="1918074034"/>
                    </a:ext>
                  </a:extLst>
                </a:gridCol>
                <a:gridCol w="3551366">
                  <a:extLst>
                    <a:ext uri="{9D8B030D-6E8A-4147-A177-3AD203B41FA5}">
                      <a16:colId xmlns:a16="http://schemas.microsoft.com/office/drawing/2014/main" val="897846335"/>
                    </a:ext>
                  </a:extLst>
                </a:gridCol>
              </a:tblGrid>
              <a:tr h="429439">
                <a:tc>
                  <a:txBody>
                    <a:bodyPr/>
                    <a:lstStyle/>
                    <a:p>
                      <a:r>
                        <a:rPr lang="en-US" dirty="0"/>
                        <a:t>Data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00271"/>
                  </a:ext>
                </a:extLst>
              </a:tr>
              <a:tr h="42943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Pandas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Numpy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Time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Matplotlib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Custom modules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Sklearn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4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46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FE7884-7E05-43AD-9043-CF40C811D30D}"/>
              </a:ext>
            </a:extLst>
          </p:cNvPr>
          <p:cNvSpPr/>
          <p:nvPr/>
        </p:nvSpPr>
        <p:spPr>
          <a:xfrm>
            <a:off x="276222" y="6334780"/>
            <a:ext cx="6200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andLuis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Torgo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, Paula Branco, and Rita Ribeiro. "A survey of predictive modeling under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imbal-anced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distributions." ACM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</a:rPr>
              <a:t>Surv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49.2 (2016): 1-31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EBEC28-7410-4BFF-8EE9-A64388260884}"/>
              </a:ext>
            </a:extLst>
          </p:cNvPr>
          <p:cNvSpPr/>
          <p:nvPr/>
        </p:nvSpPr>
        <p:spPr>
          <a:xfrm>
            <a:off x="2109785" y="2497603"/>
            <a:ext cx="8220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“</a:t>
            </a:r>
            <a:r>
              <a:rPr lang="en-US" i="1" dirty="0">
                <a:solidFill>
                  <a:srgbClr val="555555"/>
                </a:solidFill>
                <a:latin typeface="+mj-lt"/>
              </a:rPr>
              <a:t>Precision-recall curves (PR curves) are recommended </a:t>
            </a:r>
          </a:p>
          <a:p>
            <a:r>
              <a:rPr lang="en-US" i="1" dirty="0">
                <a:solidFill>
                  <a:srgbClr val="555555"/>
                </a:solidFill>
                <a:latin typeface="+mj-lt"/>
              </a:rPr>
              <a:t>for highly skewed domains where ROC curves may provide </a:t>
            </a:r>
          </a:p>
          <a:p>
            <a:r>
              <a:rPr lang="en-US" i="1" dirty="0">
                <a:solidFill>
                  <a:srgbClr val="555555"/>
                </a:solidFill>
                <a:latin typeface="+mj-lt"/>
              </a:rPr>
              <a:t>an excessively optimistic view of the performance.</a:t>
            </a:r>
            <a:r>
              <a:rPr lang="en-US" dirty="0">
                <a:latin typeface="+mj-lt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D57C0-2D77-427B-8279-F5279064DC1C}"/>
              </a:ext>
            </a:extLst>
          </p:cNvPr>
          <p:cNvSpPr txBox="1"/>
          <p:nvPr/>
        </p:nvSpPr>
        <p:spPr>
          <a:xfrm>
            <a:off x="1447047" y="1924467"/>
            <a:ext cx="3971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i="1" dirty="0">
                <a:latin typeface="Helvetica Neue"/>
              </a:rPr>
              <a:t>PR curves</a:t>
            </a:r>
          </a:p>
          <a:p>
            <a:pPr marL="342900" indent="-342900">
              <a:buAutoNum type="arabicPeriod"/>
            </a:pPr>
            <a:endParaRPr lang="en-US" i="1" dirty="0">
              <a:latin typeface="Helvetica Neue"/>
            </a:endParaRPr>
          </a:p>
          <a:p>
            <a:pPr marL="342900" indent="-342900">
              <a:buAutoNum type="arabicPeriod"/>
            </a:pPr>
            <a:endParaRPr lang="en-US" i="1" dirty="0">
              <a:latin typeface="Helvetica Neue"/>
            </a:endParaRPr>
          </a:p>
          <a:p>
            <a:pPr marL="342900" indent="-342900">
              <a:buAutoNum type="arabicPeriod"/>
            </a:pPr>
            <a:endParaRPr lang="en-US" i="1" dirty="0">
              <a:latin typeface="Helvetica Neue"/>
            </a:endParaRPr>
          </a:p>
          <a:p>
            <a:pPr marL="342900" indent="-342900">
              <a:buAutoNum type="arabicPeriod"/>
            </a:pPr>
            <a:endParaRPr lang="en-US" i="1" dirty="0">
              <a:latin typeface="Helvetica Neue"/>
            </a:endParaRPr>
          </a:p>
          <a:p>
            <a:pPr marL="342900" indent="-342900">
              <a:buAutoNum type="arabicPeriod"/>
            </a:pPr>
            <a:endParaRPr lang="en-US" i="1" dirty="0">
              <a:latin typeface="Helvetica Neue"/>
            </a:endParaRPr>
          </a:p>
          <a:p>
            <a:pPr marL="342900" indent="-342900">
              <a:buAutoNum type="arabicPeriod"/>
            </a:pPr>
            <a:endParaRPr lang="en-US" i="1" dirty="0"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en-US" i="1" dirty="0">
                <a:latin typeface="Helvetica Neue"/>
              </a:rPr>
              <a:t>F1 Score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FBF8C-B502-4503-AAF5-8513C10D1BBF}"/>
              </a:ext>
            </a:extLst>
          </p:cNvPr>
          <p:cNvSpPr/>
          <p:nvPr/>
        </p:nvSpPr>
        <p:spPr>
          <a:xfrm>
            <a:off x="9133831" y="5000646"/>
            <a:ext cx="914400" cy="74295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E33AB-9D36-475B-AA99-5692CC1FD683}"/>
              </a:ext>
            </a:extLst>
          </p:cNvPr>
          <p:cNvSpPr/>
          <p:nvPr/>
        </p:nvSpPr>
        <p:spPr>
          <a:xfrm>
            <a:off x="8221249" y="4996178"/>
            <a:ext cx="914400" cy="74295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84D95-C7D3-463B-B817-34D7851766D8}"/>
              </a:ext>
            </a:extLst>
          </p:cNvPr>
          <p:cNvSpPr/>
          <p:nvPr/>
        </p:nvSpPr>
        <p:spPr>
          <a:xfrm>
            <a:off x="9133831" y="4237148"/>
            <a:ext cx="914400" cy="74295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26284E-8A70-4722-9EB6-6E56BEF82250}"/>
              </a:ext>
            </a:extLst>
          </p:cNvPr>
          <p:cNvSpPr/>
          <p:nvPr/>
        </p:nvSpPr>
        <p:spPr>
          <a:xfrm>
            <a:off x="8219431" y="4237148"/>
            <a:ext cx="914400" cy="74295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28556B7A-2F58-4F79-94FF-0A07BF3EB0FD}"/>
              </a:ext>
            </a:extLst>
          </p:cNvPr>
          <p:cNvSpPr/>
          <p:nvPr/>
        </p:nvSpPr>
        <p:spPr>
          <a:xfrm>
            <a:off x="9329093" y="3431099"/>
            <a:ext cx="1438275" cy="523875"/>
          </a:xfrm>
          <a:prstGeom prst="borderCallout2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Not fraudulent </a:t>
            </a:r>
          </a:p>
          <a:p>
            <a:pPr algn="ctr"/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BF097-6D89-4E16-AF4C-10C057B610A3}"/>
              </a:ext>
            </a:extLst>
          </p:cNvPr>
          <p:cNvSpPr txBox="1"/>
          <p:nvPr/>
        </p:nvSpPr>
        <p:spPr>
          <a:xfrm>
            <a:off x="770021" y="1001027"/>
            <a:ext cx="532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Performance Measures </a:t>
            </a:r>
          </a:p>
        </p:txBody>
      </p:sp>
    </p:spTree>
    <p:extLst>
      <p:ext uri="{BB962C8B-B14F-4D97-AF65-F5344CB8AC3E}">
        <p14:creationId xmlns:p14="http://schemas.microsoft.com/office/powerpoint/2010/main" val="197352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1E0750-3347-4BF6-A38A-D782E7A9C47B}"/>
              </a:ext>
            </a:extLst>
          </p:cNvPr>
          <p:cNvSpPr txBox="1"/>
          <p:nvPr/>
        </p:nvSpPr>
        <p:spPr>
          <a:xfrm>
            <a:off x="1428750" y="2891851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F-1 score:  </a:t>
            </a:r>
            <a:r>
              <a:rPr lang="en-US" b="1" dirty="0">
                <a:solidFill>
                  <a:srgbClr val="0070C0"/>
                </a:solidFill>
              </a:rPr>
              <a:t>0.2500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6E68D-AF6C-4B47-BAD2-0318E672BACE}"/>
              </a:ext>
            </a:extLst>
          </p:cNvPr>
          <p:cNvSpPr/>
          <p:nvPr/>
        </p:nvSpPr>
        <p:spPr>
          <a:xfrm>
            <a:off x="1428750" y="1597730"/>
            <a:ext cx="679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Base_model</a:t>
            </a:r>
            <a:r>
              <a:rPr lang="en-US" dirty="0"/>
              <a:t> = SVC(C=5, gamma='scale', kernel='</a:t>
            </a:r>
            <a:r>
              <a:rPr lang="en-US" dirty="0" err="1"/>
              <a:t>rbf</a:t>
            </a:r>
            <a:r>
              <a:rPr lang="en-US" dirty="0"/>
              <a:t>’, probability=True)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9616B-854D-4D7A-B775-2421D66D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3748145"/>
            <a:ext cx="4838700" cy="259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DD5C87-FE1F-4A58-B751-9B60456A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19" y="3076517"/>
            <a:ext cx="3352800" cy="3238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53FE9-D0D4-48F6-8DB4-C0E69FE8D6F0}"/>
              </a:ext>
            </a:extLst>
          </p:cNvPr>
          <p:cNvSpPr txBox="1"/>
          <p:nvPr/>
        </p:nvSpPr>
        <p:spPr>
          <a:xfrm>
            <a:off x="371375" y="550560"/>
            <a:ext cx="505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SVM Model</a:t>
            </a:r>
          </a:p>
        </p:txBody>
      </p:sp>
    </p:spTree>
    <p:extLst>
      <p:ext uri="{BB962C8B-B14F-4D97-AF65-F5344CB8AC3E}">
        <p14:creationId xmlns:p14="http://schemas.microsoft.com/office/powerpoint/2010/main" val="190114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2D339-F735-4D5F-AF26-527F2F3EE4B6}"/>
              </a:ext>
            </a:extLst>
          </p:cNvPr>
          <p:cNvSpPr txBox="1"/>
          <p:nvPr/>
        </p:nvSpPr>
        <p:spPr>
          <a:xfrm>
            <a:off x="369869" y="819094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RBF (Radial Basis Function) 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D07BA-8B81-4829-ADF2-3E3D3CDFFEF2}"/>
              </a:ext>
            </a:extLst>
          </p:cNvPr>
          <p:cNvSpPr/>
          <p:nvPr/>
        </p:nvSpPr>
        <p:spPr>
          <a:xfrm>
            <a:off x="914399" y="2402256"/>
            <a:ext cx="9986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“This function is more flexible and majority of the SVM applications used the RBF kernel function” (</a:t>
            </a:r>
            <a:r>
              <a:rPr lang="en-US" dirty="0" err="1"/>
              <a:t>Dheepa</a:t>
            </a:r>
            <a:r>
              <a:rPr lang="en-US" dirty="0"/>
              <a:t>, 2012)</a:t>
            </a:r>
          </a:p>
          <a:p>
            <a:pPr marL="342900" indent="-342900">
              <a:buAutoNum type="arabicPeriod"/>
            </a:pPr>
            <a:r>
              <a:rPr lang="en-US" dirty="0"/>
              <a:t>Both articles used RBF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0B072-01C3-439C-A9E9-AD45D3E9EA4D}"/>
              </a:ext>
            </a:extLst>
          </p:cNvPr>
          <p:cNvSpPr/>
          <p:nvPr/>
        </p:nvSpPr>
        <p:spPr>
          <a:xfrm>
            <a:off x="6096000" y="55772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Dheepa</a:t>
            </a:r>
            <a:r>
              <a:rPr lang="en-US" dirty="0"/>
              <a:t>, V., and R. </a:t>
            </a:r>
            <a:r>
              <a:rPr lang="en-US" dirty="0" err="1"/>
              <a:t>Dhanapal</a:t>
            </a:r>
            <a:r>
              <a:rPr lang="en-US" dirty="0"/>
              <a:t>. "Behavior based credit card fraud detection using support vector machines." ICTACT Journal on Soft computing 2.07 (2012): 2012.</a:t>
            </a:r>
          </a:p>
        </p:txBody>
      </p:sp>
    </p:spTree>
    <p:extLst>
      <p:ext uri="{BB962C8B-B14F-4D97-AF65-F5344CB8AC3E}">
        <p14:creationId xmlns:p14="http://schemas.microsoft.com/office/powerpoint/2010/main" val="295929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77E990A-83B2-442C-82C1-DE441967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5480" y="1047665"/>
            <a:ext cx="6006431" cy="50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B10950-A910-4022-8BE6-71334960C626}"/>
              </a:ext>
            </a:extLst>
          </p:cNvPr>
          <p:cNvSpPr txBox="1"/>
          <p:nvPr/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The Optimal Combination Of “C” And “Gamma”: Gridsearch</a:t>
            </a:r>
          </a:p>
        </p:txBody>
      </p:sp>
    </p:spTree>
    <p:extLst>
      <p:ext uri="{BB962C8B-B14F-4D97-AF65-F5344CB8AC3E}">
        <p14:creationId xmlns:p14="http://schemas.microsoft.com/office/powerpoint/2010/main" val="19211451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438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Gill Sans MT</vt:lpstr>
      <vt:lpstr>Helvetica Neue</vt:lpstr>
      <vt:lpstr>Wingdings</vt:lpstr>
      <vt:lpstr>Wingdings 2</vt:lpstr>
      <vt:lpstr>Dividend</vt:lpstr>
      <vt:lpstr>credit card fraud detection  using support  vector machine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 using support  vector machine </dc:title>
  <dc:creator>Sami, Ahmed</dc:creator>
  <cp:lastModifiedBy>Sami, Ahmed</cp:lastModifiedBy>
  <cp:revision>2</cp:revision>
  <dcterms:created xsi:type="dcterms:W3CDTF">2020-05-27T14:51:32Z</dcterms:created>
  <dcterms:modified xsi:type="dcterms:W3CDTF">2020-05-27T14:54:12Z</dcterms:modified>
</cp:coreProperties>
</file>