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72" r:id="rId5"/>
    <p:sldId id="264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290" r:id="rId15"/>
    <p:sldId id="283" r:id="rId16"/>
    <p:sldId id="284" r:id="rId17"/>
    <p:sldId id="291" r:id="rId18"/>
    <p:sldId id="285" r:id="rId19"/>
    <p:sldId id="286" r:id="rId20"/>
    <p:sldId id="287" r:id="rId21"/>
    <p:sldId id="288" r:id="rId22"/>
    <p:sldId id="289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 ITC Industry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Deloitte 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380DB4-1843-477C-B54F-F3CC037EF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92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996DAAD-76B2-41F6-83B9-18FF9F0C2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254" y="5353247"/>
            <a:ext cx="4212614" cy="12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F515-1D45-43B8-9B6E-383527F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New Features</a:t>
            </a:r>
            <a:endParaRPr lang="de-DE" sz="32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2482E1-C943-4D1D-B056-D1C4C762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Area code is extracted from the phone number.</a:t>
            </a:r>
          </a:p>
          <a:p>
            <a:pPr marL="0" indent="0">
              <a:buNone/>
            </a:pPr>
            <a:r>
              <a:rPr lang="en-US" dirty="0"/>
              <a:t>Following features are generated by dividing each feature with same feature per state rate:</a:t>
            </a:r>
          </a:p>
          <a:p>
            <a:r>
              <a:rPr lang="en-US" dirty="0"/>
              <a:t>total day calls</a:t>
            </a:r>
          </a:p>
          <a:p>
            <a:r>
              <a:rPr lang="en-US" dirty="0"/>
              <a:t>night calls</a:t>
            </a:r>
          </a:p>
          <a:p>
            <a:r>
              <a:rPr lang="en-US" dirty="0"/>
              <a:t>international calls</a:t>
            </a:r>
          </a:p>
          <a:p>
            <a:r>
              <a:rPr lang="en-US" dirty="0"/>
              <a:t>Duration</a:t>
            </a:r>
          </a:p>
          <a:p>
            <a:r>
              <a:rPr lang="en-US" dirty="0"/>
              <a:t>Total, EUR</a:t>
            </a:r>
          </a:p>
          <a:p>
            <a:r>
              <a:rPr lang="en-US" dirty="0"/>
              <a:t>service calls</a:t>
            </a:r>
          </a:p>
          <a:p>
            <a:r>
              <a:rPr lang="en-US" dirty="0"/>
              <a:t>Call day minutes</a:t>
            </a:r>
          </a:p>
          <a:p>
            <a:r>
              <a:rPr lang="en-US" dirty="0"/>
              <a:t>night minutes</a:t>
            </a:r>
          </a:p>
        </p:txBody>
      </p:sp>
    </p:spTree>
    <p:extLst>
      <p:ext uri="{BB962C8B-B14F-4D97-AF65-F5344CB8AC3E}">
        <p14:creationId xmlns:p14="http://schemas.microsoft.com/office/powerpoint/2010/main" val="134282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F515-1D45-43B8-9B6E-383527F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ML models</a:t>
            </a:r>
            <a:endParaRPr lang="de-DE" sz="32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2482E1-C943-4D1D-B056-D1C4C762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Churn prediction here is treated it as a classification problem, classifying a customer as yes/no for churning.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Logistic Regression: </a:t>
            </a:r>
          </a:p>
          <a:p>
            <a:pPr marL="0" indent="0">
              <a:buNone/>
            </a:pPr>
            <a:r>
              <a:rPr lang="en-US" dirty="0"/>
              <a:t>easy to explain and implement</a:t>
            </a:r>
          </a:p>
          <a:p>
            <a:pPr marL="0" indent="0">
              <a:buNone/>
            </a:pPr>
            <a:r>
              <a:rPr lang="en-US" dirty="0"/>
              <a:t>with only thousands of data points, there may not be enough data to get very good results</a:t>
            </a:r>
          </a:p>
        </p:txBody>
      </p:sp>
    </p:spTree>
    <p:extLst>
      <p:ext uri="{BB962C8B-B14F-4D97-AF65-F5344CB8AC3E}">
        <p14:creationId xmlns:p14="http://schemas.microsoft.com/office/powerpoint/2010/main" val="306033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F515-1D45-43B8-9B6E-383527F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ML models</a:t>
            </a:r>
            <a:endParaRPr lang="de-DE" sz="32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2482E1-C943-4D1D-B056-D1C4C762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Random Forest:</a:t>
            </a:r>
          </a:p>
          <a:p>
            <a:pPr marL="0" indent="0">
              <a:buNone/>
            </a:pPr>
            <a:r>
              <a:rPr lang="en-US" dirty="0"/>
              <a:t>can yield good results with less data, so it’s one of the best classification models for churn prediction</a:t>
            </a:r>
          </a:p>
          <a:p>
            <a:pPr marL="0" indent="0">
              <a:buNone/>
            </a:pPr>
            <a:r>
              <a:rPr lang="en-US" dirty="0"/>
              <a:t>since we use grid-search method and the feature size is not so big, feature selection isn’t necessary.</a:t>
            </a:r>
          </a:p>
          <a:p>
            <a:pPr marL="0" indent="0">
              <a:buNone/>
            </a:pPr>
            <a:r>
              <a:rPr lang="en-US" dirty="0"/>
              <a:t>It will automatically select the best features at each node of ensemble trees anyways.</a:t>
            </a:r>
          </a:p>
          <a:p>
            <a:pPr marL="0" indent="0">
              <a:buNone/>
            </a:pPr>
            <a:r>
              <a:rPr lang="en-US" dirty="0"/>
              <a:t>to select the best hyperparameters, a 5 fold cross validation is used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XGBoost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good option for mid-size datasets</a:t>
            </a:r>
          </a:p>
          <a:p>
            <a:pPr marL="0" indent="0">
              <a:buNone/>
            </a:pPr>
            <a:r>
              <a:rPr lang="en-US" dirty="0"/>
              <a:t>To select the best hyperparameters, a 5-Fold Cross Validation with </a:t>
            </a:r>
            <a:r>
              <a:rPr lang="en-US" dirty="0" err="1"/>
              <a:t>bayesian</a:t>
            </a:r>
            <a:r>
              <a:rPr lang="en-US" dirty="0"/>
              <a:t> search is used.</a:t>
            </a:r>
          </a:p>
        </p:txBody>
      </p:sp>
    </p:spTree>
    <p:extLst>
      <p:ext uri="{BB962C8B-B14F-4D97-AF65-F5344CB8AC3E}">
        <p14:creationId xmlns:p14="http://schemas.microsoft.com/office/powerpoint/2010/main" val="291119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F515-1D45-43B8-9B6E-383527F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Random Forest – Most Important Features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2482E1-C943-4D1D-B056-D1C4C762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C82D3E-2C24-4756-9355-7C859215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756" y="2165472"/>
            <a:ext cx="73723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F515-1D45-43B8-9B6E-383527F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Random Forest - ROC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2482E1-C943-4D1D-B056-D1C4C762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597519" cy="384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High TPR/Recall is achieved while maintaining a low FPR. Depending on our tolerance for False Positives, we can increase our TPR as well by shifting the threshold.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116894-5622-4984-8AA0-5FD1391C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79" y="2014194"/>
            <a:ext cx="64865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2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F515-1D45-43B8-9B6E-383527F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Random Forest - Confusion Matrix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2482E1-C943-4D1D-B056-D1C4C762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37" y="2103120"/>
            <a:ext cx="5534024" cy="4011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Accuracy best score: </a:t>
            </a:r>
            <a:r>
              <a:rPr lang="en-US" b="1" dirty="0"/>
              <a:t>0.93</a:t>
            </a:r>
          </a:p>
          <a:p>
            <a:pPr marL="0" indent="0">
              <a:buNone/>
            </a:pPr>
            <a:r>
              <a:rPr lang="en-US" dirty="0"/>
              <a:t>The focus for the Random search is to find the best parameters to maximize precision average.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Confusion matrix for our Test predictions shows the values as follows:</a:t>
            </a:r>
          </a:p>
          <a:p>
            <a:pPr marL="0" indent="0">
              <a:buNone/>
            </a:pPr>
            <a:r>
              <a:rPr lang="en-US" sz="1000" dirty="0"/>
              <a:t>Predicted not to churn and not churned TN    |  Predicted not Churned but churned FP</a:t>
            </a:r>
          </a:p>
          <a:p>
            <a:pPr marL="0" indent="0">
              <a:buNone/>
            </a:pPr>
            <a:r>
              <a:rPr lang="en-US" sz="1000" dirty="0"/>
              <a:t>Predicted to churn and not churned FN          | Predicted to churn and churned TP</a:t>
            </a:r>
          </a:p>
          <a:p>
            <a:pPr marL="0" indent="0">
              <a:buNone/>
            </a:pPr>
            <a:r>
              <a:rPr lang="en-US" dirty="0"/>
              <a:t>The main focus should be on minimizing false positive and false negative, this can be done by optimizing the precision and recall.</a:t>
            </a:r>
          </a:p>
          <a:p>
            <a:pPr marL="0" indent="0">
              <a:buNone/>
            </a:pPr>
            <a:r>
              <a:rPr lang="en-US" dirty="0"/>
              <a:t>For our demonstration I focused on optimizing the precision.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FAB132-5B08-4790-83B2-F3D43D1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761" y="1581019"/>
            <a:ext cx="5043121" cy="45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8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F515-1D45-43B8-9B6E-383527F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XGBoost</a:t>
            </a:r>
            <a:r>
              <a:rPr lang="en-US" sz="3200" dirty="0"/>
              <a:t> – Most Important Features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2482E1-C943-4D1D-B056-D1C4C762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69119" cy="384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Product International high value (True) has the biggest impact on model output.</a:t>
            </a:r>
          </a:p>
          <a:p>
            <a:pPr marL="0" indent="0">
              <a:buNone/>
            </a:pPr>
            <a:r>
              <a:rPr lang="en-US" dirty="0"/>
              <a:t>The same goes for service call, eve minutes and churn rate.</a:t>
            </a:r>
          </a:p>
          <a:p>
            <a:pPr marL="0" indent="0">
              <a:buNone/>
            </a:pPr>
            <a:r>
              <a:rPr lang="en-US" dirty="0"/>
              <a:t>Product voice call low values (False)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has the biggest impact on model output.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Total, EUR feature in </a:t>
            </a:r>
            <a:r>
              <a:rPr lang="en-US" dirty="0" err="1"/>
              <a:t>XGBoost</a:t>
            </a:r>
            <a:r>
              <a:rPr lang="en-US" dirty="0"/>
              <a:t> has less impact on the model and random forest.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694E0F-EFF1-4053-AE20-9E0432CBF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92" y="1565031"/>
            <a:ext cx="4033331" cy="48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1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F515-1D45-43B8-9B6E-383527F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XGBoost</a:t>
            </a:r>
            <a:r>
              <a:rPr lang="en-US" sz="3200" dirty="0"/>
              <a:t> - ROC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2482E1-C943-4D1D-B056-D1C4C762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597519" cy="384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Also high TPR/Recall is achieved while maintaining a low FPR. Depending on our tolerance for False Positives, we can increase our TPR as well by shifting the threshold.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BC1AD6-AA9E-4563-87A5-64A2B793B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890" y="1959220"/>
            <a:ext cx="64865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3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F515-1D45-43B8-9B6E-383527F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XGBoost</a:t>
            </a:r>
            <a:r>
              <a:rPr lang="en-US" sz="3200" dirty="0"/>
              <a:t> - Confusion Matrix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2482E1-C943-4D1D-B056-D1C4C762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37" y="2103120"/>
            <a:ext cx="5534024" cy="4011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Accuracy best score: </a:t>
            </a:r>
            <a:r>
              <a:rPr lang="en-US" b="1" dirty="0"/>
              <a:t>0.94</a:t>
            </a:r>
          </a:p>
          <a:p>
            <a:pPr marL="0" indent="0">
              <a:buNone/>
            </a:pPr>
            <a:r>
              <a:rPr lang="en-US" dirty="0"/>
              <a:t>The focus for the </a:t>
            </a:r>
            <a:r>
              <a:rPr lang="en-US" sz="1600" dirty="0" err="1"/>
              <a:t>XGBoost</a:t>
            </a:r>
            <a:r>
              <a:rPr lang="en-US" sz="1600" dirty="0"/>
              <a:t> grid</a:t>
            </a:r>
            <a:r>
              <a:rPr lang="en-US" dirty="0"/>
              <a:t> search is to find the best parameters to maximize precision average.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Confusion matrix for our Test predictions shows the values as follows:</a:t>
            </a:r>
          </a:p>
          <a:p>
            <a:pPr marL="0" indent="0">
              <a:buNone/>
            </a:pPr>
            <a:r>
              <a:rPr lang="en-US" sz="1000" dirty="0"/>
              <a:t>Predicted not to churn and not churned TN    |  Predicted not Churned but churned FP</a:t>
            </a:r>
          </a:p>
          <a:p>
            <a:pPr marL="0" indent="0">
              <a:buNone/>
            </a:pPr>
            <a:r>
              <a:rPr lang="en-US" sz="1000" dirty="0"/>
              <a:t>Predicted to churn and not churned FN          | Predicted to churn and churned TP</a:t>
            </a:r>
          </a:p>
          <a:p>
            <a:pPr marL="0" indent="0">
              <a:buNone/>
            </a:pPr>
            <a:r>
              <a:rPr lang="en-US" dirty="0"/>
              <a:t>The main focus should be on minimizing false positive and false negative, this can be done by optimizing the precision and recall.</a:t>
            </a:r>
          </a:p>
          <a:p>
            <a:pPr marL="0" indent="0">
              <a:buNone/>
            </a:pPr>
            <a:r>
              <a:rPr lang="en-US" dirty="0"/>
              <a:t>For our demonstration I focused on optimizing the precision.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FAB132-5B08-4790-83B2-F3D43D1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761" y="1581019"/>
            <a:ext cx="5043121" cy="45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F515-1D45-43B8-9B6E-383527F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XGBoost</a:t>
            </a:r>
            <a:r>
              <a:rPr lang="en-US" sz="3200" dirty="0"/>
              <a:t>                VS          Random Forest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2482E1-C943-4D1D-B056-D1C4C762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37" y="2103120"/>
            <a:ext cx="9692786" cy="4011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XGBoost</a:t>
            </a:r>
            <a:r>
              <a:rPr lang="en-US" sz="1600" dirty="0"/>
              <a:t> showed slightly better score and false negative, which is our focus to minimize the number of users which we predict as positive which eventually won’t churn.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91868DA-76EA-4B79-B341-EF8F2E7B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038" y="2725615"/>
            <a:ext cx="4066709" cy="37052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A432E6-6D5C-4D97-AB8F-08467759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11" y="2725614"/>
            <a:ext cx="406671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2484-2BB6-4034-84AB-F77890BD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Data </a:t>
            </a:r>
            <a:r>
              <a:rPr lang="de-DE" sz="3200" dirty="0" err="1"/>
              <a:t>overview</a:t>
            </a:r>
            <a:endParaRPr lang="en-US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2CB3D7-1FEE-4646-85D8-B8F769E8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505700" cy="3849624"/>
          </a:xfrm>
        </p:spPr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has</a:t>
            </a:r>
            <a:r>
              <a:rPr lang="de-DE" dirty="0"/>
              <a:t> 24 feature and 1 </a:t>
            </a:r>
            <a:r>
              <a:rPr lang="de-DE" dirty="0" err="1"/>
              <a:t>target</a:t>
            </a:r>
            <a:r>
              <a:rPr lang="de-DE" dirty="0"/>
              <a:t> feature (</a:t>
            </a:r>
            <a:r>
              <a:rPr lang="de-DE" dirty="0" err="1"/>
              <a:t>churn</a:t>
            </a:r>
            <a:r>
              <a:rPr lang="de-DE" dirty="0"/>
              <a:t>).</a:t>
            </a:r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nulls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3.333 </a:t>
            </a:r>
            <a:r>
              <a:rPr lang="de-DE" dirty="0" err="1"/>
              <a:t>observations</a:t>
            </a:r>
            <a:r>
              <a:rPr lang="de-DE" dirty="0"/>
              <a:t>.</a:t>
            </a:r>
          </a:p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3.333  </a:t>
            </a:r>
            <a:r>
              <a:rPr lang="de-DE" dirty="0" err="1"/>
              <a:t>observation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483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positive </a:t>
            </a:r>
            <a:r>
              <a:rPr lang="de-DE" dirty="0" err="1"/>
              <a:t>churn</a:t>
            </a:r>
            <a:endParaRPr lang="de-DE" dirty="0"/>
          </a:p>
          <a:p>
            <a:r>
              <a:rPr lang="en-US" dirty="0"/>
              <a:t>27 Telephone Numbers are not unique, this will be ignored as the number is very small.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D24B3A-FF30-406E-BE06-A32A8409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781" y="996711"/>
            <a:ext cx="3009167" cy="521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44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F515-1D45-43B8-9B6E-383527F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ML testing, best practice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2482E1-C943-4D1D-B056-D1C4C762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37" y="2103120"/>
            <a:ext cx="9692786" cy="4011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 are </a:t>
            </a:r>
            <a:r>
              <a:rPr lang="en-US" dirty="0" err="1"/>
              <a:t>differnt</a:t>
            </a:r>
            <a:r>
              <a:rPr lang="en-US" dirty="0"/>
              <a:t> types of testing which can be considered: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Cross-validation while training the model: for this scenario 5 fold cross validation is used to test the trained model</a:t>
            </a:r>
          </a:p>
          <a:p>
            <a:r>
              <a:rPr lang="en-US" dirty="0"/>
              <a:t>Automated tests for model verification: by applying smoke test, unit tests and finally integration tests</a:t>
            </a:r>
          </a:p>
          <a:p>
            <a:r>
              <a:rPr lang="en-US" dirty="0"/>
              <a:t>unit tests and integration tests help to prevent low-quality data from entering the training pipeline.</a:t>
            </a:r>
          </a:p>
          <a:p>
            <a:r>
              <a:rPr lang="en-US" dirty="0"/>
              <a:t>Manual model evaluation and validation: done by domain expert generated and reviewed a model quality report</a:t>
            </a:r>
          </a:p>
        </p:txBody>
      </p:sp>
    </p:spTree>
    <p:extLst>
      <p:ext uri="{BB962C8B-B14F-4D97-AF65-F5344CB8AC3E}">
        <p14:creationId xmlns:p14="http://schemas.microsoft.com/office/powerpoint/2010/main" val="3882172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F515-1D45-43B8-9B6E-383527F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Azure synapse workspace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2482E1-C943-4D1D-B056-D1C4C762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37" y="2103120"/>
            <a:ext cx="9692786" cy="4011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steps will be taken in case </a:t>
            </a:r>
            <a:r>
              <a:rPr lang="en-US" dirty="0" err="1"/>
              <a:t>i</a:t>
            </a:r>
            <a:r>
              <a:rPr lang="en-US" dirty="0"/>
              <a:t> have access to Azure synapse: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Azure machine learning workspace lined service in synapse</a:t>
            </a:r>
          </a:p>
          <a:p>
            <a:r>
              <a:rPr lang="en-US" dirty="0"/>
              <a:t>Open Azure new notebook for EDA and preprocessing</a:t>
            </a:r>
          </a:p>
          <a:p>
            <a:r>
              <a:rPr lang="en-US" dirty="0"/>
              <a:t>Access to the churn data maybe in </a:t>
            </a:r>
            <a:r>
              <a:rPr lang="en-US" dirty="0" err="1"/>
              <a:t>sql</a:t>
            </a:r>
            <a:r>
              <a:rPr lang="en-US" dirty="0"/>
              <a:t> in synapse workspace</a:t>
            </a:r>
          </a:p>
          <a:p>
            <a:r>
              <a:rPr lang="en-US" dirty="0"/>
              <a:t>Make the EDA and preprocessing using synapse workspace</a:t>
            </a:r>
          </a:p>
          <a:p>
            <a:r>
              <a:rPr lang="en-US" dirty="0"/>
              <a:t>Train and test the needed models in the created notebook, each model in a separate file, </a:t>
            </a:r>
            <a:r>
              <a:rPr lang="en-US" dirty="0" err="1"/>
              <a:t>analyse</a:t>
            </a:r>
            <a:r>
              <a:rPr lang="en-US" dirty="0"/>
              <a:t> the results </a:t>
            </a:r>
          </a:p>
          <a:p>
            <a:r>
              <a:rPr lang="en-US" dirty="0"/>
              <a:t>Use one of ml model interpretation tools to share the results, ex. SHAP, Mimic</a:t>
            </a:r>
          </a:p>
        </p:txBody>
      </p:sp>
    </p:spTree>
    <p:extLst>
      <p:ext uri="{BB962C8B-B14F-4D97-AF65-F5344CB8AC3E}">
        <p14:creationId xmlns:p14="http://schemas.microsoft.com/office/powerpoint/2010/main" val="212136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F515-1D45-43B8-9B6E-383527F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Azure synapse workspace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2482E1-C943-4D1D-B056-D1C4C762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37" y="2103120"/>
            <a:ext cx="9692786" cy="4011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steps will be taken to automate the model run: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 synapse studio, </a:t>
            </a:r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Integrate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hub, select Pipeline and create notebooks for reach stage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Model training part, set a threshold for the new model score generated, for example 0.85</a:t>
            </a:r>
          </a:p>
          <a:p>
            <a:pPr marL="0" indent="0">
              <a:buNone/>
            </a:pPr>
            <a:r>
              <a:rPr lang="en-US" dirty="0"/>
              <a:t>The threshold will guarantee the quality of the regularly trained model</a:t>
            </a:r>
          </a:p>
          <a:p>
            <a:pPr marL="0" indent="0">
              <a:buNone/>
            </a:pPr>
            <a:r>
              <a:rPr lang="en-US" dirty="0"/>
              <a:t>The score here is either precision or recall in case of churn</a:t>
            </a:r>
          </a:p>
          <a:p>
            <a:pPr marL="0" indent="0">
              <a:buNone/>
            </a:pPr>
            <a:r>
              <a:rPr lang="en-US" dirty="0"/>
              <a:t>Add the </a:t>
            </a:r>
            <a:r>
              <a:rPr lang="en-US" dirty="0" err="1"/>
              <a:t>init</a:t>
            </a:r>
            <a:r>
              <a:rPr lang="en-US" dirty="0"/>
              <a:t> function to deploy the model</a:t>
            </a:r>
          </a:p>
          <a:p>
            <a:pPr marL="0" indent="0">
              <a:buNone/>
            </a:pPr>
            <a:r>
              <a:rPr lang="en-US" dirty="0"/>
              <a:t>Add the run function to predict unseen new data</a:t>
            </a:r>
          </a:p>
          <a:p>
            <a:pPr marL="0" indent="0">
              <a:buNone/>
            </a:pPr>
            <a:r>
              <a:rPr lang="en-US" dirty="0"/>
              <a:t>Use SHAP to explain and monitor the model performance</a:t>
            </a:r>
          </a:p>
          <a:p>
            <a:pPr marL="0" indent="0">
              <a:buNone/>
            </a:pPr>
            <a:r>
              <a:rPr lang="en-US" dirty="0"/>
              <a:t>Schedule the pipeline to run every month</a:t>
            </a:r>
          </a:p>
        </p:txBody>
      </p:sp>
    </p:spTree>
    <p:extLst>
      <p:ext uri="{BB962C8B-B14F-4D97-AF65-F5344CB8AC3E}">
        <p14:creationId xmlns:p14="http://schemas.microsoft.com/office/powerpoint/2010/main" val="299977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86EB84-CD1C-41C3-89E6-273126C8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6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de-DE" sz="36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DE" sz="3600" dirty="0">
                <a:sym typeface="Wingdings" panose="05000000000000000000" pitchFamily="2" charset="2"/>
              </a:rPr>
              <a:t>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C42C7E-C206-45A5-93EE-2DF4A5AE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Gender</a:t>
            </a:r>
            <a:r>
              <a:rPr lang="de-DE" dirty="0"/>
              <a:t> and Senior Citizen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Churn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F1A0DB0-54EE-4147-9971-D84AD31BF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213231" cy="3849624"/>
          </a:xfrm>
        </p:spPr>
        <p:txBody>
          <a:bodyPr/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en-US" dirty="0"/>
              <a:t>Gender and </a:t>
            </a:r>
            <a:r>
              <a:rPr lang="en-US" dirty="0" err="1"/>
              <a:t>SeniorCitizen</a:t>
            </a:r>
            <a:r>
              <a:rPr lang="en-US" dirty="0"/>
              <a:t> have a very small effect on churn which is supported by the correlation.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68A74A8-3328-4F1A-B851-A69C5037C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236" y="2103120"/>
            <a:ext cx="3899388" cy="25727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8F92AE9-FC0D-43ED-AEAF-96C203C9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762" y="3767481"/>
            <a:ext cx="38290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8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5A984-0904-4A4F-A44D-7C4C8251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Product</a:t>
            </a:r>
            <a:r>
              <a:rPr lang="de-DE" sz="3200" dirty="0"/>
              <a:t>: International and </a:t>
            </a:r>
            <a:r>
              <a:rPr lang="de-DE" sz="3200" dirty="0" err="1"/>
              <a:t>service</a:t>
            </a:r>
            <a:r>
              <a:rPr lang="de-DE" sz="3200" dirty="0"/>
              <a:t> </a:t>
            </a:r>
            <a:r>
              <a:rPr lang="de-DE" sz="3200" dirty="0" err="1"/>
              <a:t>calls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Churn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0015F-DEF9-4B5F-B65D-D90E607C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International and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en-US" dirty="0"/>
              <a:t>have big effect on churn which is supported by the correlation.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E83554-776E-42BE-B513-7F40F322D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82870"/>
            <a:ext cx="4343033" cy="272739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2ABC58E-04EE-4C68-9E66-EE6DD00B7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727" y="3182870"/>
            <a:ext cx="5163543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5243E-AEF0-4E65-89E5-06CEC7E9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Distribution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numaric</a:t>
            </a:r>
            <a:r>
              <a:rPr lang="de-DE" sz="3200" dirty="0"/>
              <a:t> </a:t>
            </a:r>
            <a:r>
              <a:rPr lang="de-DE" sz="3200" dirty="0" err="1"/>
              <a:t>values</a:t>
            </a:r>
            <a:endParaRPr lang="en-US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FAF6C-9C8F-4B19-A792-5B0B12AA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07872" cy="3849624"/>
          </a:xfrm>
        </p:spPr>
        <p:txBody>
          <a:bodyPr/>
          <a:lstStyle/>
          <a:p>
            <a:r>
              <a:rPr lang="en-US" dirty="0"/>
              <a:t>Most numeric values are normally distributed, this is showing that data near the mean are more frequent in occurrence than data far from the mean.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E85554-8F36-48E8-B28F-D3AD5B72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330" y="1919482"/>
            <a:ext cx="5104667" cy="258474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772073-9EC2-40C0-85C8-9E5BE34CD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74" y="3740952"/>
            <a:ext cx="5298098" cy="26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0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F515-1D45-43B8-9B6E-383527F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Distribution of international calls minutes in breakdown for evening and day calls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CF956-875C-4002-8BDC-593944ED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8C7F59-E26A-4AEA-A63C-83F8E64F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53" y="1911892"/>
            <a:ext cx="6824296" cy="4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3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F515-1D45-43B8-9B6E-383527F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 state distribution of international calls minutes in breakdown for evening and day calls</a:t>
            </a:r>
            <a:endParaRPr lang="de-DE" sz="32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2482E1-C943-4D1D-B056-D1C4C762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54076D2-3E42-401F-B4DB-9B5566217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8" y="2450985"/>
            <a:ext cx="7892194" cy="340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F515-1D45-43B8-9B6E-383527F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Assumptions on the features</a:t>
            </a:r>
            <a:endParaRPr lang="de-DE" sz="32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2482E1-C943-4D1D-B056-D1C4C762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shown in the following correlation chart, the most correlated features with churn are the following:</a:t>
            </a:r>
          </a:p>
          <a:p>
            <a:r>
              <a:rPr lang="en-US" dirty="0"/>
              <a:t>Product: International</a:t>
            </a:r>
          </a:p>
          <a:p>
            <a:r>
              <a:rPr lang="en-US" dirty="0"/>
              <a:t>service calls</a:t>
            </a:r>
          </a:p>
          <a:p>
            <a:r>
              <a:rPr lang="en-US" dirty="0"/>
              <a:t>service calls rate</a:t>
            </a:r>
          </a:p>
          <a:p>
            <a:r>
              <a:rPr lang="en-US" dirty="0"/>
              <a:t>Total, EUR</a:t>
            </a:r>
          </a:p>
          <a:p>
            <a:r>
              <a:rPr lang="en-US" dirty="0"/>
              <a:t>Call day minutes</a:t>
            </a:r>
          </a:p>
          <a:p>
            <a:r>
              <a:rPr lang="en-US" dirty="0"/>
              <a:t>Total, EUR rate</a:t>
            </a:r>
          </a:p>
          <a:p>
            <a:r>
              <a:rPr lang="en-US" dirty="0"/>
              <a:t>Call day minutes rate</a:t>
            </a:r>
          </a:p>
          <a:p>
            <a:r>
              <a:rPr lang="en-US" dirty="0"/>
              <a:t>churn rate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EF626C-A461-45C1-9CAF-BCFD5AFDB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295" y="2481980"/>
            <a:ext cx="5787537" cy="38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4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F515-1D45-43B8-9B6E-383527F3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Extra features needed</a:t>
            </a:r>
            <a:endParaRPr lang="de-DE" sz="32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2482E1-C943-4D1D-B056-D1C4C762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relevant features for churn are usually users engagement with the product and services.</a:t>
            </a:r>
          </a:p>
          <a:p>
            <a:r>
              <a:rPr lang="en-US" dirty="0"/>
              <a:t>Missing features include product characteristics, for example product type, product price, contract minimum term length,  number of parallel contracts.</a:t>
            </a:r>
          </a:p>
          <a:p>
            <a:r>
              <a:rPr lang="en-US" dirty="0"/>
              <a:t>Service related like broadband speed, network coverage.</a:t>
            </a:r>
          </a:p>
          <a:p>
            <a:r>
              <a:rPr lang="en-US" dirty="0"/>
              <a:t>User type: Private or business, new user flag.</a:t>
            </a:r>
          </a:p>
          <a:p>
            <a:r>
              <a:rPr lang="en-US" dirty="0"/>
              <a:t>Date of churn, very important for productive models, can be used as both features and filters to filter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1940895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1160</Words>
  <Application>Microsoft Office PowerPoint</Application>
  <PresentationFormat>Breitbild</PresentationFormat>
  <Paragraphs>120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Century Gothic</vt:lpstr>
      <vt:lpstr>Garamond</vt:lpstr>
      <vt:lpstr>Segoe UI</vt:lpstr>
      <vt:lpstr>SavonVTI</vt:lpstr>
      <vt:lpstr> ITC Industry Churn</vt:lpstr>
      <vt:lpstr>Data overview</vt:lpstr>
      <vt:lpstr>Gender and Senior Citizen with Churn</vt:lpstr>
      <vt:lpstr>Product: International and service calls with Churn</vt:lpstr>
      <vt:lpstr>Distribution of numaric values</vt:lpstr>
      <vt:lpstr>Distribution of international calls minutes in breakdown for evening and day calls</vt:lpstr>
      <vt:lpstr>Per state distribution of international calls minutes in breakdown for evening and day calls</vt:lpstr>
      <vt:lpstr>Assumptions on the features</vt:lpstr>
      <vt:lpstr>Extra features needed</vt:lpstr>
      <vt:lpstr>New Features</vt:lpstr>
      <vt:lpstr>ML models</vt:lpstr>
      <vt:lpstr>ML models</vt:lpstr>
      <vt:lpstr>Random Forest – Most Important Features</vt:lpstr>
      <vt:lpstr>Random Forest - ROC</vt:lpstr>
      <vt:lpstr>Random Forest - Confusion Matrix</vt:lpstr>
      <vt:lpstr>XGBoost – Most Important Features</vt:lpstr>
      <vt:lpstr>XGBoost - ROC</vt:lpstr>
      <vt:lpstr>XGBoost - Confusion Matrix</vt:lpstr>
      <vt:lpstr>XGBoost                VS          Random Forest</vt:lpstr>
      <vt:lpstr>ML testing, best practice</vt:lpstr>
      <vt:lpstr>Azure synapse workspace</vt:lpstr>
      <vt:lpstr>Azure synapse workspace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2022-03-07T17:39:04Z</dcterms:created>
  <dcterms:modified xsi:type="dcterms:W3CDTF">2022-07-29T21:42:41Z</dcterms:modified>
</cp:coreProperties>
</file>