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99" r:id="rId4"/>
    <p:sldId id="300" r:id="rId5"/>
    <p:sldId id="306" r:id="rId6"/>
    <p:sldId id="279" r:id="rId7"/>
    <p:sldId id="311" r:id="rId8"/>
    <p:sldId id="323" r:id="rId9"/>
    <p:sldId id="324" r:id="rId10"/>
    <p:sldId id="325" r:id="rId11"/>
    <p:sldId id="310" r:id="rId12"/>
    <p:sldId id="262" r:id="rId13"/>
    <p:sldId id="326" r:id="rId14"/>
    <p:sldId id="322" r:id="rId15"/>
    <p:sldId id="289" r:id="rId16"/>
    <p:sldId id="281" r:id="rId17"/>
    <p:sldId id="316" r:id="rId18"/>
    <p:sldId id="307" r:id="rId19"/>
    <p:sldId id="28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m" initial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B38"/>
    <a:srgbClr val="F1C00D"/>
    <a:srgbClr val="CF2B27"/>
    <a:srgbClr val="CCFFCC"/>
    <a:srgbClr val="455F51"/>
    <a:srgbClr val="6FD64A"/>
    <a:srgbClr val="FF66FF"/>
    <a:srgbClr val="766F54"/>
    <a:srgbClr val="E1EAC8"/>
    <a:srgbClr val="E2E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63055" autoAdjust="0"/>
  </p:normalViewPr>
  <p:slideViewPr>
    <p:cSldViewPr snapToGrid="0">
      <p:cViewPr varScale="1">
        <p:scale>
          <a:sx n="45" d="100"/>
          <a:sy n="45" d="100"/>
        </p:scale>
        <p:origin x="-1194" y="-9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2B9F9-0533-482E-B14E-434D83208D4E}"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fr-FR"/>
        </a:p>
      </dgm:t>
    </dgm:pt>
    <dgm:pt modelId="{F7346E27-E09E-47B4-B3D2-F51F7D4CB654}">
      <dgm:prSet phldrT="[Texte]" custT="1"/>
      <dgm:spPr>
        <a:noFill/>
      </dgm:spPr>
      <dgm:t>
        <a:bodyPr/>
        <a:lstStyle/>
        <a:p>
          <a:r>
            <a:rPr lang="fr-FR" sz="2800" dirty="0" smtClean="0"/>
            <a:t>Sécurité</a:t>
          </a:r>
          <a:endParaRPr lang="fr-FR" sz="2800" dirty="0"/>
        </a:p>
      </dgm:t>
    </dgm:pt>
    <dgm:pt modelId="{D3DE1177-B316-49B0-9754-21D7E074A6BD}" type="parTrans" cxnId="{4C799355-1A09-4662-975A-C7BDA08D4C19}">
      <dgm:prSet/>
      <dgm:spPr/>
      <dgm:t>
        <a:bodyPr/>
        <a:lstStyle/>
        <a:p>
          <a:endParaRPr lang="fr-FR"/>
        </a:p>
      </dgm:t>
    </dgm:pt>
    <dgm:pt modelId="{CBBE16F4-595C-4F13-8AFA-2DF6403E0822}" type="sibTrans" cxnId="{4C799355-1A09-4662-975A-C7BDA08D4C19}">
      <dgm:prSet/>
      <dgm:spPr/>
      <dgm:t>
        <a:bodyPr/>
        <a:lstStyle/>
        <a:p>
          <a:endParaRPr lang="fr-FR"/>
        </a:p>
      </dgm:t>
    </dgm:pt>
    <dgm:pt modelId="{9E6A6B7A-951A-4153-BCF3-632B95C5C6F8}">
      <dgm:prSet phldrT="[Texte]" custT="1"/>
      <dgm:spPr>
        <a:noFill/>
      </dgm:spPr>
      <dgm:t>
        <a:bodyPr/>
        <a:lstStyle/>
        <a:p>
          <a:r>
            <a:rPr lang="fr-FR" sz="2800" dirty="0" smtClean="0"/>
            <a:t>Ergonomie</a:t>
          </a:r>
          <a:endParaRPr lang="fr-FR" sz="2800" dirty="0"/>
        </a:p>
      </dgm:t>
    </dgm:pt>
    <dgm:pt modelId="{0AC08418-1382-4A91-8AA8-58E9C41A6596}" type="parTrans" cxnId="{98AE4D45-0370-4372-9EBD-079E82DC8D84}">
      <dgm:prSet/>
      <dgm:spPr/>
      <dgm:t>
        <a:bodyPr/>
        <a:lstStyle/>
        <a:p>
          <a:endParaRPr lang="fr-FR"/>
        </a:p>
      </dgm:t>
    </dgm:pt>
    <dgm:pt modelId="{86FC55B6-0A3B-4EFB-B5F0-17E63ED5C79B}" type="sibTrans" cxnId="{98AE4D45-0370-4372-9EBD-079E82DC8D84}">
      <dgm:prSet/>
      <dgm:spPr/>
      <dgm:t>
        <a:bodyPr/>
        <a:lstStyle/>
        <a:p>
          <a:endParaRPr lang="fr-FR"/>
        </a:p>
      </dgm:t>
    </dgm:pt>
    <dgm:pt modelId="{BDABE4AF-A336-493A-9504-3CDB43EE1965}">
      <dgm:prSet phldrT="[Texte]" custT="1"/>
      <dgm:spPr>
        <a:noFill/>
      </dgm:spPr>
      <dgm:t>
        <a:bodyPr/>
        <a:lstStyle/>
        <a:p>
          <a:r>
            <a:rPr lang="fr-FR" sz="2800" dirty="0" smtClean="0"/>
            <a:t>Performance</a:t>
          </a:r>
          <a:endParaRPr lang="fr-FR" sz="2800" dirty="0"/>
        </a:p>
      </dgm:t>
    </dgm:pt>
    <dgm:pt modelId="{1AF1D471-7B55-40A8-A72A-CF6CCA0536F2}" type="parTrans" cxnId="{4C2A1D55-2494-4CC1-89D7-348C646F6C0C}">
      <dgm:prSet/>
      <dgm:spPr/>
      <dgm:t>
        <a:bodyPr/>
        <a:lstStyle/>
        <a:p>
          <a:endParaRPr lang="fr-FR"/>
        </a:p>
      </dgm:t>
    </dgm:pt>
    <dgm:pt modelId="{4C150BAB-D82E-4944-A9EE-665839E151EE}" type="sibTrans" cxnId="{4C2A1D55-2494-4CC1-89D7-348C646F6C0C}">
      <dgm:prSet/>
      <dgm:spPr/>
      <dgm:t>
        <a:bodyPr/>
        <a:lstStyle/>
        <a:p>
          <a:endParaRPr lang="fr-FR"/>
        </a:p>
      </dgm:t>
    </dgm:pt>
    <dgm:pt modelId="{383A344B-E285-454C-B497-1ACEA779BD8D}" type="pres">
      <dgm:prSet presAssocID="{7F82B9F9-0533-482E-B14E-434D83208D4E}" presName="Name0" presStyleCnt="0">
        <dgm:presLayoutVars>
          <dgm:chMax val="7"/>
          <dgm:dir/>
          <dgm:animLvl val="lvl"/>
          <dgm:resizeHandles val="exact"/>
        </dgm:presLayoutVars>
      </dgm:prSet>
      <dgm:spPr/>
      <dgm:t>
        <a:bodyPr/>
        <a:lstStyle/>
        <a:p>
          <a:endParaRPr lang="fr-FR"/>
        </a:p>
      </dgm:t>
    </dgm:pt>
    <dgm:pt modelId="{897E8C92-377D-49C7-8895-6050F4AD4D04}" type="pres">
      <dgm:prSet presAssocID="{F7346E27-E09E-47B4-B3D2-F51F7D4CB654}" presName="circle1" presStyleLbl="node1" presStyleIdx="0" presStyleCnt="3" custLinFactNeighborX="647" custLinFactNeighborY="-1187"/>
      <dgm:spPr/>
    </dgm:pt>
    <dgm:pt modelId="{E1049278-ED72-4606-AAAF-F53B54DB2484}" type="pres">
      <dgm:prSet presAssocID="{F7346E27-E09E-47B4-B3D2-F51F7D4CB654}" presName="space" presStyleCnt="0"/>
      <dgm:spPr/>
    </dgm:pt>
    <dgm:pt modelId="{523B7D4B-B1F4-4A38-973C-15EE017580FA}" type="pres">
      <dgm:prSet presAssocID="{F7346E27-E09E-47B4-B3D2-F51F7D4CB654}" presName="rect1" presStyleLbl="alignAcc1" presStyleIdx="0" presStyleCnt="3" custLinFactNeighborX="17935" custLinFactNeighborY="8878"/>
      <dgm:spPr/>
      <dgm:t>
        <a:bodyPr/>
        <a:lstStyle/>
        <a:p>
          <a:endParaRPr lang="fr-FR"/>
        </a:p>
      </dgm:t>
    </dgm:pt>
    <dgm:pt modelId="{A2A65A2C-9A24-46AF-8EDD-AAE3AFF1487E}" type="pres">
      <dgm:prSet presAssocID="{9E6A6B7A-951A-4153-BCF3-632B95C5C6F8}" presName="vertSpace2" presStyleLbl="node1" presStyleIdx="0" presStyleCnt="3"/>
      <dgm:spPr/>
    </dgm:pt>
    <dgm:pt modelId="{26C19E36-F911-434F-B5B0-A87C8D4402CF}" type="pres">
      <dgm:prSet presAssocID="{9E6A6B7A-951A-4153-BCF3-632B95C5C6F8}" presName="circle2" presStyleLbl="node1" presStyleIdx="1" presStyleCnt="3"/>
      <dgm:spPr/>
    </dgm:pt>
    <dgm:pt modelId="{C1CE5166-F06E-454B-A20B-3BD883D39AD3}" type="pres">
      <dgm:prSet presAssocID="{9E6A6B7A-951A-4153-BCF3-632B95C5C6F8}" presName="rect2" presStyleLbl="alignAcc1" presStyleIdx="1" presStyleCnt="3"/>
      <dgm:spPr/>
      <dgm:t>
        <a:bodyPr/>
        <a:lstStyle/>
        <a:p>
          <a:endParaRPr lang="fr-FR"/>
        </a:p>
      </dgm:t>
    </dgm:pt>
    <dgm:pt modelId="{28F58CEC-A942-4F37-B22A-5CC96C8A30A2}" type="pres">
      <dgm:prSet presAssocID="{BDABE4AF-A336-493A-9504-3CDB43EE1965}" presName="vertSpace3" presStyleLbl="node1" presStyleIdx="1" presStyleCnt="3"/>
      <dgm:spPr/>
    </dgm:pt>
    <dgm:pt modelId="{1242235C-3B6E-4305-8967-4649091FACC9}" type="pres">
      <dgm:prSet presAssocID="{BDABE4AF-A336-493A-9504-3CDB43EE1965}" presName="circle3" presStyleLbl="node1" presStyleIdx="2" presStyleCnt="3"/>
      <dgm:spPr/>
    </dgm:pt>
    <dgm:pt modelId="{2A044010-414B-4AB3-B05E-7E7A256C02B4}" type="pres">
      <dgm:prSet presAssocID="{BDABE4AF-A336-493A-9504-3CDB43EE1965}" presName="rect3" presStyleLbl="alignAcc1" presStyleIdx="2" presStyleCnt="3"/>
      <dgm:spPr/>
      <dgm:t>
        <a:bodyPr/>
        <a:lstStyle/>
        <a:p>
          <a:endParaRPr lang="fr-FR"/>
        </a:p>
      </dgm:t>
    </dgm:pt>
    <dgm:pt modelId="{FF18609E-A1D2-47C6-9762-133A8BAEDFA0}" type="pres">
      <dgm:prSet presAssocID="{F7346E27-E09E-47B4-B3D2-F51F7D4CB654}" presName="rect1ParTxNoCh" presStyleLbl="alignAcc1" presStyleIdx="2" presStyleCnt="3">
        <dgm:presLayoutVars>
          <dgm:chMax val="1"/>
          <dgm:bulletEnabled val="1"/>
        </dgm:presLayoutVars>
      </dgm:prSet>
      <dgm:spPr/>
      <dgm:t>
        <a:bodyPr/>
        <a:lstStyle/>
        <a:p>
          <a:endParaRPr lang="fr-FR"/>
        </a:p>
      </dgm:t>
    </dgm:pt>
    <dgm:pt modelId="{22384779-85E3-457B-B2DD-98A4FED05916}" type="pres">
      <dgm:prSet presAssocID="{9E6A6B7A-951A-4153-BCF3-632B95C5C6F8}" presName="rect2ParTxNoCh" presStyleLbl="alignAcc1" presStyleIdx="2" presStyleCnt="3">
        <dgm:presLayoutVars>
          <dgm:chMax val="1"/>
          <dgm:bulletEnabled val="1"/>
        </dgm:presLayoutVars>
      </dgm:prSet>
      <dgm:spPr/>
      <dgm:t>
        <a:bodyPr/>
        <a:lstStyle/>
        <a:p>
          <a:endParaRPr lang="fr-FR"/>
        </a:p>
      </dgm:t>
    </dgm:pt>
    <dgm:pt modelId="{4DA5EE88-EB00-4462-9410-704286B3C0E6}" type="pres">
      <dgm:prSet presAssocID="{BDABE4AF-A336-493A-9504-3CDB43EE1965}" presName="rect3ParTxNoCh" presStyleLbl="alignAcc1" presStyleIdx="2" presStyleCnt="3">
        <dgm:presLayoutVars>
          <dgm:chMax val="1"/>
          <dgm:bulletEnabled val="1"/>
        </dgm:presLayoutVars>
      </dgm:prSet>
      <dgm:spPr/>
      <dgm:t>
        <a:bodyPr/>
        <a:lstStyle/>
        <a:p>
          <a:endParaRPr lang="fr-FR"/>
        </a:p>
      </dgm:t>
    </dgm:pt>
  </dgm:ptLst>
  <dgm:cxnLst>
    <dgm:cxn modelId="{E7FED05A-5F5C-4BF2-84B9-61D7AFB6EB2B}" type="presOf" srcId="{9E6A6B7A-951A-4153-BCF3-632B95C5C6F8}" destId="{C1CE5166-F06E-454B-A20B-3BD883D39AD3}" srcOrd="0" destOrd="0" presId="urn:microsoft.com/office/officeart/2005/8/layout/target3"/>
    <dgm:cxn modelId="{4A6742E6-F242-4308-825D-5E933D711900}" type="presOf" srcId="{F7346E27-E09E-47B4-B3D2-F51F7D4CB654}" destId="{523B7D4B-B1F4-4A38-973C-15EE017580FA}" srcOrd="0" destOrd="0" presId="urn:microsoft.com/office/officeart/2005/8/layout/target3"/>
    <dgm:cxn modelId="{4C799355-1A09-4662-975A-C7BDA08D4C19}" srcId="{7F82B9F9-0533-482E-B14E-434D83208D4E}" destId="{F7346E27-E09E-47B4-B3D2-F51F7D4CB654}" srcOrd="0" destOrd="0" parTransId="{D3DE1177-B316-49B0-9754-21D7E074A6BD}" sibTransId="{CBBE16F4-595C-4F13-8AFA-2DF6403E0822}"/>
    <dgm:cxn modelId="{4C2A1D55-2494-4CC1-89D7-348C646F6C0C}" srcId="{7F82B9F9-0533-482E-B14E-434D83208D4E}" destId="{BDABE4AF-A336-493A-9504-3CDB43EE1965}" srcOrd="2" destOrd="0" parTransId="{1AF1D471-7B55-40A8-A72A-CF6CCA0536F2}" sibTransId="{4C150BAB-D82E-4944-A9EE-665839E151EE}"/>
    <dgm:cxn modelId="{64CB70BC-479C-48DE-9FDA-287D71A26C50}" type="presOf" srcId="{9E6A6B7A-951A-4153-BCF3-632B95C5C6F8}" destId="{22384779-85E3-457B-B2DD-98A4FED05916}" srcOrd="1" destOrd="0" presId="urn:microsoft.com/office/officeart/2005/8/layout/target3"/>
    <dgm:cxn modelId="{10C797AF-5B00-4D64-8591-173C83CF2671}" type="presOf" srcId="{BDABE4AF-A336-493A-9504-3CDB43EE1965}" destId="{4DA5EE88-EB00-4462-9410-704286B3C0E6}" srcOrd="1" destOrd="0" presId="urn:microsoft.com/office/officeart/2005/8/layout/target3"/>
    <dgm:cxn modelId="{D5605538-DC0D-4170-9CB3-524B0A40EC5F}" type="presOf" srcId="{F7346E27-E09E-47B4-B3D2-F51F7D4CB654}" destId="{FF18609E-A1D2-47C6-9762-133A8BAEDFA0}" srcOrd="1" destOrd="0" presId="urn:microsoft.com/office/officeart/2005/8/layout/target3"/>
    <dgm:cxn modelId="{7DD9DE5C-2BD2-42FA-B1DF-0F27D77152D1}" type="presOf" srcId="{BDABE4AF-A336-493A-9504-3CDB43EE1965}" destId="{2A044010-414B-4AB3-B05E-7E7A256C02B4}" srcOrd="0" destOrd="0" presId="urn:microsoft.com/office/officeart/2005/8/layout/target3"/>
    <dgm:cxn modelId="{13484E8C-9A47-4038-858D-E4031A0B10CB}" type="presOf" srcId="{7F82B9F9-0533-482E-B14E-434D83208D4E}" destId="{383A344B-E285-454C-B497-1ACEA779BD8D}" srcOrd="0" destOrd="0" presId="urn:microsoft.com/office/officeart/2005/8/layout/target3"/>
    <dgm:cxn modelId="{98AE4D45-0370-4372-9EBD-079E82DC8D84}" srcId="{7F82B9F9-0533-482E-B14E-434D83208D4E}" destId="{9E6A6B7A-951A-4153-BCF3-632B95C5C6F8}" srcOrd="1" destOrd="0" parTransId="{0AC08418-1382-4A91-8AA8-58E9C41A6596}" sibTransId="{86FC55B6-0A3B-4EFB-B5F0-17E63ED5C79B}"/>
    <dgm:cxn modelId="{CD617ED1-3673-4CD1-9055-EFE94FAB1420}" type="presParOf" srcId="{383A344B-E285-454C-B497-1ACEA779BD8D}" destId="{897E8C92-377D-49C7-8895-6050F4AD4D04}" srcOrd="0" destOrd="0" presId="urn:microsoft.com/office/officeart/2005/8/layout/target3"/>
    <dgm:cxn modelId="{9C1D97DC-90DF-4DBD-B45B-1354DF8752AC}" type="presParOf" srcId="{383A344B-E285-454C-B497-1ACEA779BD8D}" destId="{E1049278-ED72-4606-AAAF-F53B54DB2484}" srcOrd="1" destOrd="0" presId="urn:microsoft.com/office/officeart/2005/8/layout/target3"/>
    <dgm:cxn modelId="{8D761698-D480-4ED1-A9A3-986CE3D6CF8C}" type="presParOf" srcId="{383A344B-E285-454C-B497-1ACEA779BD8D}" destId="{523B7D4B-B1F4-4A38-973C-15EE017580FA}" srcOrd="2" destOrd="0" presId="urn:microsoft.com/office/officeart/2005/8/layout/target3"/>
    <dgm:cxn modelId="{6BF537FD-A8FA-4D7B-8C70-E8598B6B3EC8}" type="presParOf" srcId="{383A344B-E285-454C-B497-1ACEA779BD8D}" destId="{A2A65A2C-9A24-46AF-8EDD-AAE3AFF1487E}" srcOrd="3" destOrd="0" presId="urn:microsoft.com/office/officeart/2005/8/layout/target3"/>
    <dgm:cxn modelId="{329ED4B9-BF32-45B9-846D-740538737B08}" type="presParOf" srcId="{383A344B-E285-454C-B497-1ACEA779BD8D}" destId="{26C19E36-F911-434F-B5B0-A87C8D4402CF}" srcOrd="4" destOrd="0" presId="urn:microsoft.com/office/officeart/2005/8/layout/target3"/>
    <dgm:cxn modelId="{3A63557A-D6AA-430D-B7DC-87CB9B3AE9D8}" type="presParOf" srcId="{383A344B-E285-454C-B497-1ACEA779BD8D}" destId="{C1CE5166-F06E-454B-A20B-3BD883D39AD3}" srcOrd="5" destOrd="0" presId="urn:microsoft.com/office/officeart/2005/8/layout/target3"/>
    <dgm:cxn modelId="{F5E93765-EB2E-4D79-984C-5741AF61DE61}" type="presParOf" srcId="{383A344B-E285-454C-B497-1ACEA779BD8D}" destId="{28F58CEC-A942-4F37-B22A-5CC96C8A30A2}" srcOrd="6" destOrd="0" presId="urn:microsoft.com/office/officeart/2005/8/layout/target3"/>
    <dgm:cxn modelId="{ACBE7DD6-A511-4F10-BCE2-0F8964607FE9}" type="presParOf" srcId="{383A344B-E285-454C-B497-1ACEA779BD8D}" destId="{1242235C-3B6E-4305-8967-4649091FACC9}" srcOrd="7" destOrd="0" presId="urn:microsoft.com/office/officeart/2005/8/layout/target3"/>
    <dgm:cxn modelId="{DA4998E8-FC6E-41B0-9F05-8715A19302B2}" type="presParOf" srcId="{383A344B-E285-454C-B497-1ACEA779BD8D}" destId="{2A044010-414B-4AB3-B05E-7E7A256C02B4}" srcOrd="8" destOrd="0" presId="urn:microsoft.com/office/officeart/2005/8/layout/target3"/>
    <dgm:cxn modelId="{3AE20BC3-F56F-497D-B857-81A12A79A56B}" type="presParOf" srcId="{383A344B-E285-454C-B497-1ACEA779BD8D}" destId="{FF18609E-A1D2-47C6-9762-133A8BAEDFA0}" srcOrd="9" destOrd="0" presId="urn:microsoft.com/office/officeart/2005/8/layout/target3"/>
    <dgm:cxn modelId="{1CF4CE2F-1E1E-46E2-BDC0-4436A5778673}" type="presParOf" srcId="{383A344B-E285-454C-B497-1ACEA779BD8D}" destId="{22384779-85E3-457B-B2DD-98A4FED05916}" srcOrd="10" destOrd="0" presId="urn:microsoft.com/office/officeart/2005/8/layout/target3"/>
    <dgm:cxn modelId="{D1DD9D59-F40D-48A8-AE7D-272DB695D27E}" type="presParOf" srcId="{383A344B-E285-454C-B497-1ACEA779BD8D}" destId="{4DA5EE88-EB00-4462-9410-704286B3C0E6}"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E8C92-377D-49C7-8895-6050F4AD4D04}">
      <dsp:nvSpPr>
        <dsp:cNvPr id="0" name=""/>
        <dsp:cNvSpPr/>
      </dsp:nvSpPr>
      <dsp:spPr>
        <a:xfrm>
          <a:off x="26294" y="-48239"/>
          <a:ext cx="4064000" cy="4064000"/>
        </a:xfrm>
        <a:prstGeom prst="pie">
          <a:avLst>
            <a:gd name="adj1" fmla="val 5400000"/>
            <a:gd name="adj2" fmla="val 162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23B7D4B-B1F4-4A38-973C-15EE017580FA}">
      <dsp:nvSpPr>
        <dsp:cNvPr id="0" name=""/>
        <dsp:cNvSpPr/>
      </dsp:nvSpPr>
      <dsp:spPr>
        <a:xfrm>
          <a:off x="2032000" y="0"/>
          <a:ext cx="5216128" cy="4064000"/>
        </a:xfrm>
        <a:prstGeom prst="rect">
          <a:avLst/>
        </a:prstGeom>
        <a:no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Sécurité</a:t>
          </a:r>
          <a:endParaRPr lang="fr-FR" sz="2800" kern="1200" dirty="0"/>
        </a:p>
      </dsp:txBody>
      <dsp:txXfrm>
        <a:off x="2032000" y="0"/>
        <a:ext cx="5216128" cy="1219202"/>
      </dsp:txXfrm>
    </dsp:sp>
    <dsp:sp modelId="{26C19E36-F911-434F-B5B0-A87C8D4402CF}">
      <dsp:nvSpPr>
        <dsp:cNvPr id="0" name=""/>
        <dsp:cNvSpPr/>
      </dsp:nvSpPr>
      <dsp:spPr>
        <a:xfrm>
          <a:off x="711201" y="1219202"/>
          <a:ext cx="2641597" cy="2641597"/>
        </a:xfrm>
        <a:prstGeom prst="pie">
          <a:avLst>
            <a:gd name="adj1" fmla="val 5400000"/>
            <a:gd name="adj2" fmla="val 162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1CE5166-F06E-454B-A20B-3BD883D39AD3}">
      <dsp:nvSpPr>
        <dsp:cNvPr id="0" name=""/>
        <dsp:cNvSpPr/>
      </dsp:nvSpPr>
      <dsp:spPr>
        <a:xfrm>
          <a:off x="2032000" y="1219202"/>
          <a:ext cx="5216128" cy="2641597"/>
        </a:xfrm>
        <a:prstGeom prst="rect">
          <a:avLst/>
        </a:prstGeom>
        <a:no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Ergonomie</a:t>
          </a:r>
          <a:endParaRPr lang="fr-FR" sz="2800" kern="1200" dirty="0"/>
        </a:p>
      </dsp:txBody>
      <dsp:txXfrm>
        <a:off x="2032000" y="1219202"/>
        <a:ext cx="5216128" cy="1219198"/>
      </dsp:txXfrm>
    </dsp:sp>
    <dsp:sp modelId="{1242235C-3B6E-4305-8967-4649091FACC9}">
      <dsp:nvSpPr>
        <dsp:cNvPr id="0" name=""/>
        <dsp:cNvSpPr/>
      </dsp:nvSpPr>
      <dsp:spPr>
        <a:xfrm>
          <a:off x="1422400" y="2438401"/>
          <a:ext cx="1219198" cy="1219198"/>
        </a:xfrm>
        <a:prstGeom prst="pie">
          <a:avLst>
            <a:gd name="adj1" fmla="val 5400000"/>
            <a:gd name="adj2" fmla="val 162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A044010-414B-4AB3-B05E-7E7A256C02B4}">
      <dsp:nvSpPr>
        <dsp:cNvPr id="0" name=""/>
        <dsp:cNvSpPr/>
      </dsp:nvSpPr>
      <dsp:spPr>
        <a:xfrm>
          <a:off x="2032000" y="2438401"/>
          <a:ext cx="5216128" cy="1219198"/>
        </a:xfrm>
        <a:prstGeom prst="rect">
          <a:avLst/>
        </a:prstGeom>
        <a:no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Performance</a:t>
          </a:r>
          <a:endParaRPr lang="fr-FR" sz="2800" kern="1200" dirty="0"/>
        </a:p>
      </dsp:txBody>
      <dsp:txXfrm>
        <a:off x="2032000" y="2438401"/>
        <a:ext cx="5216128" cy="121919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5A3F0-254E-4742-8470-5CFDAA9E61C1}" type="datetimeFigureOut">
              <a:rPr lang="fr-FR" smtClean="0"/>
              <a:t>07/06/2018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7A95B-CD59-4862-BFBC-97024FF0AF46}" type="slidenum">
              <a:rPr lang="fr-FR" smtClean="0"/>
              <a:t>‹N°›</a:t>
            </a:fld>
            <a:endParaRPr lang="fr-FR"/>
          </a:p>
        </p:txBody>
      </p:sp>
    </p:spTree>
    <p:extLst>
      <p:ext uri="{BB962C8B-B14F-4D97-AF65-F5344CB8AC3E}">
        <p14:creationId xmlns:p14="http://schemas.microsoft.com/office/powerpoint/2010/main" val="406217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Bonjour Tout le monde, Merci de votre présence. Nous allons faire aujourd’hui une présentation sur notre projet d’études  intitulé « développement d’un service de prédiction sur la démission des employés : Turnover &gt;&gt;</a:t>
            </a:r>
            <a:r>
              <a:rPr lang="fr-FR" sz="1200" kern="1200" baseline="0" dirty="0" smtClean="0">
                <a:solidFill>
                  <a:schemeClr val="tx1"/>
                </a:solidFill>
                <a:effectLst/>
                <a:latin typeface="+mn-lt"/>
                <a:ea typeface="+mn-ea"/>
                <a:cs typeface="+mn-cs"/>
              </a:rPr>
              <a:t> r</a:t>
            </a:r>
            <a:r>
              <a:rPr lang="fr-FR" sz="1200" kern="1200" dirty="0" smtClean="0">
                <a:solidFill>
                  <a:schemeClr val="tx1"/>
                </a:solidFill>
                <a:effectLst/>
                <a:latin typeface="+mn-lt"/>
                <a:ea typeface="+mn-ea"/>
                <a:cs typeface="+mn-cs"/>
              </a:rPr>
              <a:t>éalisé par </a:t>
            </a:r>
            <a:r>
              <a:rPr lang="fr-FR" sz="1200" kern="1200" dirty="0" err="1" smtClean="0">
                <a:solidFill>
                  <a:schemeClr val="tx1"/>
                </a:solidFill>
                <a:effectLst/>
                <a:latin typeface="+mn-lt"/>
                <a:ea typeface="+mn-ea"/>
                <a:cs typeface="+mn-cs"/>
              </a:rPr>
              <a:t>moi-meme</a:t>
            </a:r>
            <a:r>
              <a:rPr lang="fr-FR" sz="1200" kern="1200" dirty="0" smtClean="0">
                <a:solidFill>
                  <a:schemeClr val="tx1"/>
                </a:solidFill>
                <a:effectLst/>
                <a:latin typeface="+mn-lt"/>
                <a:ea typeface="+mn-ea"/>
                <a:cs typeface="+mn-cs"/>
              </a:rPr>
              <a:t> Sami GHORBEL au sein de la société SOFRECOM encadré par Monsieur </a:t>
            </a:r>
            <a:r>
              <a:rPr lang="fr-FR" sz="1200" kern="1200" dirty="0" err="1" smtClean="0">
                <a:solidFill>
                  <a:schemeClr val="tx1"/>
                </a:solidFill>
                <a:effectLst/>
                <a:latin typeface="+mn-lt"/>
                <a:ea typeface="+mn-ea"/>
                <a:cs typeface="+mn-cs"/>
              </a:rPr>
              <a:t>Aymen</a:t>
            </a:r>
            <a:r>
              <a:rPr lang="fr-FR" sz="1200" kern="1200" dirty="0" smtClean="0">
                <a:solidFill>
                  <a:schemeClr val="tx1"/>
                </a:solidFill>
                <a:effectLst/>
                <a:latin typeface="+mn-lt"/>
                <a:ea typeface="+mn-ea"/>
                <a:cs typeface="+mn-cs"/>
              </a:rPr>
              <a:t> BEL ARBI et Madame </a:t>
            </a:r>
            <a:r>
              <a:rPr lang="fr-FR" sz="1200" kern="1200" dirty="0" err="1" smtClean="0">
                <a:solidFill>
                  <a:schemeClr val="tx1"/>
                </a:solidFill>
                <a:effectLst/>
                <a:latin typeface="+mn-lt"/>
                <a:ea typeface="+mn-ea"/>
                <a:cs typeface="+mn-cs"/>
              </a:rPr>
              <a:t>Olfa</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mourali</a:t>
            </a:r>
            <a:r>
              <a:rPr lang="fr-F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a:t>
            </a:fld>
            <a:endParaRPr lang="fr-FR"/>
          </a:p>
        </p:txBody>
      </p:sp>
    </p:spTree>
    <p:extLst>
      <p:ext uri="{BB962C8B-B14F-4D97-AF65-F5344CB8AC3E}">
        <p14:creationId xmlns:p14="http://schemas.microsoft.com/office/powerpoint/2010/main" val="75277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Rassemble</a:t>
            </a:r>
            <a:r>
              <a:rPr lang="fr-FR" baseline="0" dirty="0" smtClean="0"/>
              <a:t> au fichier r</a:t>
            </a:r>
            <a:endParaRPr lang="fr-FR" dirty="0" smtClean="0"/>
          </a:p>
          <a:p>
            <a:endParaRPr lang="fr-FR" dirty="0" smtClean="0"/>
          </a:p>
          <a:p>
            <a:r>
              <a:rPr lang="fr-FR" dirty="0" smtClean="0"/>
              <a:t>Nous </a:t>
            </a:r>
            <a:r>
              <a:rPr lang="fr-FR" dirty="0" smtClean="0"/>
              <a:t>distinguons différents types d’apprentissage automatique dont les plus connus sont les suivants : </a:t>
            </a:r>
          </a:p>
          <a:p>
            <a:r>
              <a:rPr lang="fr-FR" dirty="0" smtClean="0"/>
              <a:t>Apprentissage Automatique supervisé:</a:t>
            </a:r>
          </a:p>
          <a:p>
            <a:r>
              <a:rPr lang="fr-FR" dirty="0" smtClean="0">
                <a:effectLst/>
              </a:rPr>
              <a:t>Les</a:t>
            </a:r>
            <a:r>
              <a:rPr lang="fr-FR" baseline="0" dirty="0" smtClean="0">
                <a:effectLst/>
              </a:rPr>
              <a:t> données sont dits </a:t>
            </a:r>
            <a:r>
              <a:rPr lang="fr-FR" dirty="0" smtClean="0"/>
              <a:t>annotées c’est-à-dire</a:t>
            </a:r>
            <a:r>
              <a:rPr lang="fr-FR" baseline="0" dirty="0" smtClean="0"/>
              <a:t> qu’il y a la cible ou la sortie des données existent et c’est ce qu’on appelle variable de prédiction</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Apprentissage Automatique non supervisé: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données d’entrées ne sont pas annotées. L’algorithme d’entraînement s’applique dans ce cas à trouver seul les similarités et distinctions au sein de ces données et à regrouper ensemble celles qui partagent des caractéristiques communes. </a:t>
            </a:r>
          </a:p>
          <a:p>
            <a:endParaRPr lang="fr-FR" dirty="0" smtClean="0">
              <a:effectLst/>
            </a:endParaRPr>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10</a:t>
            </a:fld>
            <a:endParaRPr lang="fr-FR"/>
          </a:p>
        </p:txBody>
      </p:sp>
    </p:spTree>
    <p:extLst>
      <p:ext uri="{BB962C8B-B14F-4D97-AF65-F5344CB8AC3E}">
        <p14:creationId xmlns:p14="http://schemas.microsoft.com/office/powerpoint/2010/main" val="81967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L’utilisateur choisit</a:t>
            </a:r>
            <a:r>
              <a:rPr lang="fr-FR" baseline="0" dirty="0" smtClean="0"/>
              <a:t> un employé . Les informations d’</a:t>
            </a:r>
            <a:r>
              <a:rPr lang="fr-FR" baseline="0" dirty="0" err="1" smtClean="0"/>
              <a:t>emolyés</a:t>
            </a:r>
            <a:r>
              <a:rPr lang="fr-FR" baseline="0" dirty="0" smtClean="0"/>
              <a:t> vont </a:t>
            </a:r>
            <a:r>
              <a:rPr lang="fr-FR" baseline="0" dirty="0" err="1" smtClean="0"/>
              <a:t>etre</a:t>
            </a:r>
            <a:r>
              <a:rPr lang="fr-FR" baseline="0" dirty="0" smtClean="0"/>
              <a:t> converti en un fichier.csv </a:t>
            </a:r>
          </a:p>
          <a:p>
            <a:r>
              <a:rPr lang="fr-FR" baseline="0" dirty="0" smtClean="0"/>
              <a:t>Et après il y aura appel à différentes fonctionnalités de h2o,ai tel que import de fichier et analyse des données et choix du modèle et enfin il y aura une résultat sera envoyé au utilisateur qui va représenter réellement la probabilité de démission de cet employé</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11</a:t>
            </a:fld>
            <a:endParaRPr lang="fr-FR"/>
          </a:p>
        </p:txBody>
      </p:sp>
    </p:spTree>
    <p:extLst>
      <p:ext uri="{BB962C8B-B14F-4D97-AF65-F5344CB8AC3E}">
        <p14:creationId xmlns:p14="http://schemas.microsoft.com/office/powerpoint/2010/main" val="90879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construire</a:t>
            </a:r>
            <a:r>
              <a:rPr lang="fr-FR" baseline="0" dirty="0" smtClean="0"/>
              <a:t> un modèle en se basant sur un algorithme choisi qui permet de trouver des règles et des données en se basant sur les données d’apprentissage</a:t>
            </a:r>
          </a:p>
          <a:p>
            <a:endParaRPr lang="fr-FR" baseline="0" dirty="0" smtClean="0"/>
          </a:p>
          <a:p>
            <a:endParaRPr lang="fr-FR" baseline="0" dirty="0" smtClean="0"/>
          </a:p>
          <a:p>
            <a:r>
              <a:rPr lang="fr-FR" baseline="0" dirty="0" smtClean="0"/>
              <a:t>Effectuer des prédiction sur ses nouvelles données non annotées</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12</a:t>
            </a:fld>
            <a:endParaRPr lang="fr-FR"/>
          </a:p>
        </p:txBody>
      </p:sp>
    </p:spTree>
    <p:extLst>
      <p:ext uri="{BB962C8B-B14F-4D97-AF65-F5344CB8AC3E}">
        <p14:creationId xmlns:p14="http://schemas.microsoft.com/office/powerpoint/2010/main" val="2047171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13</a:t>
            </a:fld>
            <a:endParaRPr lang="fr-FR"/>
          </a:p>
        </p:txBody>
      </p:sp>
    </p:spTree>
    <p:extLst>
      <p:ext uri="{BB962C8B-B14F-4D97-AF65-F5344CB8AC3E}">
        <p14:creationId xmlns:p14="http://schemas.microsoft.com/office/powerpoint/2010/main" val="2047171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application sur base sur le réseau de neurone multicouche. // </a:t>
            </a:r>
            <a:r>
              <a:rPr lang="fr-FR" baseline="0" dirty="0" smtClean="0"/>
              <a:t> ( I </a:t>
            </a:r>
            <a:r>
              <a:rPr lang="fr-FR" baseline="0" dirty="0" err="1" smtClean="0"/>
              <a:t>am</a:t>
            </a:r>
            <a:r>
              <a:rPr lang="fr-FR" baseline="0" dirty="0" smtClean="0"/>
              <a:t> </a:t>
            </a:r>
            <a:r>
              <a:rPr lang="fr-FR" baseline="0" dirty="0" err="1" smtClean="0"/>
              <a:t>trying</a:t>
            </a:r>
            <a:r>
              <a:rPr lang="fr-FR" baseline="0" dirty="0" smtClean="0"/>
              <a:t> to </a:t>
            </a:r>
            <a:r>
              <a:rPr lang="fr-FR" baseline="0" dirty="0" err="1" smtClean="0"/>
              <a:t>say</a:t>
            </a:r>
            <a:r>
              <a:rPr lang="fr-FR" baseline="0" dirty="0" smtClean="0"/>
              <a:t> </a:t>
            </a:r>
            <a:r>
              <a:rPr lang="fr-FR" baseline="0" dirty="0" err="1" smtClean="0"/>
              <a:t>something</a:t>
            </a:r>
            <a:r>
              <a:rPr lang="fr-FR" baseline="0" dirty="0" smtClean="0"/>
              <a:t> </a:t>
            </a:r>
            <a:r>
              <a:rPr lang="fr-FR" baseline="0" dirty="0" err="1" smtClean="0"/>
              <a:t>interresting</a:t>
            </a:r>
            <a:r>
              <a:rPr lang="fr-FR" baseline="0" dirty="0" smtClean="0"/>
              <a:t> , </a:t>
            </a:r>
            <a:r>
              <a:rPr lang="fr-FR" baseline="0" dirty="0" err="1" smtClean="0"/>
              <a:t>don’t</a:t>
            </a:r>
            <a:r>
              <a:rPr lang="fr-FR" baseline="0" dirty="0" smtClean="0"/>
              <a:t>  </a:t>
            </a:r>
            <a:r>
              <a:rPr lang="fr-FR" baseline="0" dirty="0" err="1" smtClean="0"/>
              <a:t>you</a:t>
            </a:r>
            <a:r>
              <a:rPr lang="fr-FR" baseline="0" dirty="0" smtClean="0"/>
              <a:t> </a:t>
            </a:r>
            <a:r>
              <a:rPr lang="fr-FR" baseline="0" dirty="0" err="1" smtClean="0"/>
              <a:t>laugh</a:t>
            </a:r>
            <a:r>
              <a:rPr lang="fr-FR" baseline="0" dirty="0" smtClean="0"/>
              <a:t> </a:t>
            </a:r>
            <a:r>
              <a:rPr lang="fr-FR" baseline="0" dirty="0" err="1" smtClean="0"/>
              <a:t>at</a:t>
            </a:r>
            <a:r>
              <a:rPr lang="fr-FR" baseline="0" dirty="0" smtClean="0"/>
              <a:t> me :p ) . 	</a:t>
            </a:r>
          </a:p>
          <a:p>
            <a:endParaRPr lang="fr-FR" baseline="0" dirty="0" smtClean="0"/>
          </a:p>
          <a:p>
            <a:r>
              <a:rPr lang="fr-FR" baseline="0" dirty="0" smtClean="0"/>
              <a:t>Pour pouvoir alimenter le modèle en premier lieu, nous avons convertie nos données initiale ( information générale sur l’employé </a:t>
            </a:r>
            <a:r>
              <a:rPr lang="fr-FR" baseline="0" dirty="0" err="1" smtClean="0"/>
              <a:t>Sofrecom</a:t>
            </a:r>
            <a:r>
              <a:rPr lang="fr-FR" baseline="0" dirty="0" smtClean="0"/>
              <a:t> ) en un ensemble de « </a:t>
            </a:r>
            <a:r>
              <a:rPr lang="fr-FR" baseline="0" dirty="0" err="1" smtClean="0"/>
              <a:t>features</a:t>
            </a:r>
            <a:r>
              <a:rPr lang="fr-FR" baseline="0" dirty="0" smtClean="0"/>
              <a:t> »bien structuré. Nous avons aussi normalisé ces données numérique afin de récupérer le formats </a:t>
            </a:r>
            <a:r>
              <a:rPr lang="fr-FR" baseline="0" dirty="0" err="1" smtClean="0"/>
              <a:t>standars</a:t>
            </a:r>
            <a:r>
              <a:rPr lang="fr-FR" baseline="0" dirty="0" smtClean="0"/>
              <a:t> souhaité.  Cette quantification sert comme entrée pour notre modèle, ces derniers seront consommés par les différentes couche pour rendre le résultat plus performants. L’output de la couche de sortie et une probabilité entre 0 et 1 sur la situation potentiel de collaborateur à propos son poste. </a:t>
            </a:r>
            <a:endParaRPr lang="fr-FR" dirty="0" smtClean="0"/>
          </a:p>
          <a:p>
            <a:endParaRPr lang="fr-FR" dirty="0" smtClean="0"/>
          </a:p>
          <a:p>
            <a:endParaRPr lang="fr-FR" dirty="0" smtClean="0"/>
          </a:p>
          <a:p>
            <a:r>
              <a:rPr lang="fr-FR" dirty="0" smtClean="0"/>
              <a:t>Chaque</a:t>
            </a:r>
            <a:r>
              <a:rPr lang="fr-FR" baseline="0" dirty="0" smtClean="0"/>
              <a:t> neurone est considéré comme un petit modèle et il y a l’algorithme de </a:t>
            </a:r>
            <a:r>
              <a:rPr lang="fr-FR" baseline="0" dirty="0" err="1" smtClean="0"/>
              <a:t>regression</a:t>
            </a:r>
            <a:r>
              <a:rPr lang="fr-FR" baseline="0" dirty="0" smtClean="0"/>
              <a:t> linéaire qui consiste à effectuer une multiplication de   par rapport  + biais et transformer cette </a:t>
            </a:r>
            <a:r>
              <a:rPr lang="fr-FR" baseline="0" dirty="0" err="1" smtClean="0"/>
              <a:t>fct</a:t>
            </a:r>
            <a:r>
              <a:rPr lang="fr-FR" baseline="0" dirty="0" smtClean="0"/>
              <a:t> linéaire en une </a:t>
            </a:r>
            <a:r>
              <a:rPr lang="fr-FR" baseline="0" dirty="0" err="1" smtClean="0"/>
              <a:t>fct</a:t>
            </a:r>
            <a:r>
              <a:rPr lang="fr-FR" baseline="0" dirty="0" smtClean="0"/>
              <a:t> non linéaire </a:t>
            </a:r>
            <a:r>
              <a:rPr lang="fr-FR" baseline="0" dirty="0" err="1" smtClean="0"/>
              <a:t>grace</a:t>
            </a:r>
            <a:r>
              <a:rPr lang="fr-FR" baseline="0" dirty="0" smtClean="0"/>
              <a:t> à une </a:t>
            </a:r>
            <a:r>
              <a:rPr lang="fr-FR" baseline="0" dirty="0" err="1" smtClean="0"/>
              <a:t>fct</a:t>
            </a:r>
            <a:r>
              <a:rPr lang="fr-FR" baseline="0" dirty="0" smtClean="0"/>
              <a:t> d’activation basé sur </a:t>
            </a:r>
            <a:r>
              <a:rPr lang="fr-FR" baseline="0" dirty="0" err="1" smtClean="0"/>
              <a:t>rl</a:t>
            </a:r>
            <a:r>
              <a:rPr lang="fr-FR" baseline="0" dirty="0" smtClean="0"/>
              <a:t> et nous avons choisi relu comme </a:t>
            </a:r>
            <a:r>
              <a:rPr lang="fr-FR" baseline="0" dirty="0" err="1" smtClean="0"/>
              <a:t>fct</a:t>
            </a:r>
            <a:r>
              <a:rPr lang="fr-FR" baseline="0" dirty="0" smtClean="0"/>
              <a:t> d’activation et qui nous  a </a:t>
            </a:r>
            <a:r>
              <a:rPr lang="fr-FR" baseline="0" dirty="0" err="1" smtClean="0"/>
              <a:t>permi</a:t>
            </a:r>
            <a:r>
              <a:rPr lang="fr-FR" baseline="0" dirty="0" smtClean="0"/>
              <a:t> d’optimiser nos calculs</a:t>
            </a:r>
          </a:p>
          <a:p>
            <a:endParaRPr lang="fr-FR" baseline="0" dirty="0" smtClean="0"/>
          </a:p>
          <a:p>
            <a:endParaRPr lang="fr-FR" baseline="0" dirty="0" smtClean="0"/>
          </a:p>
          <a:p>
            <a:r>
              <a:rPr lang="fr-FR" baseline="0" dirty="0" smtClean="0"/>
              <a:t>L’enchainement de calcul s’effectue de gauche à droite afin d’aboutir à un résultat qui est la sortie prédite</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14</a:t>
            </a:fld>
            <a:endParaRPr lang="fr-FR"/>
          </a:p>
        </p:txBody>
      </p:sp>
    </p:spTree>
    <p:extLst>
      <p:ext uri="{BB962C8B-B14F-4D97-AF65-F5344CB8AC3E}">
        <p14:creationId xmlns:p14="http://schemas.microsoft.com/office/powerpoint/2010/main" val="238459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7D77045-401A-4D5E-BFE3-54C21A8A6634}" type="slidenum">
              <a:rPr lang="fr-FR" smtClean="0"/>
              <a:pPr/>
              <a:t>15</a:t>
            </a:fld>
            <a:endParaRPr lang="fr-FR"/>
          </a:p>
        </p:txBody>
      </p:sp>
    </p:spTree>
    <p:extLst>
      <p:ext uri="{BB962C8B-B14F-4D97-AF65-F5344CB8AC3E}">
        <p14:creationId xmlns:p14="http://schemas.microsoft.com/office/powerpoint/2010/main" val="1272719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utilisé html , </a:t>
            </a:r>
            <a:r>
              <a:rPr lang="fr-FR" dirty="0" err="1" smtClean="0"/>
              <a:t>js</a:t>
            </a:r>
            <a:r>
              <a:rPr lang="fr-FR" baseline="0" dirty="0" smtClean="0"/>
              <a:t> , </a:t>
            </a:r>
            <a:r>
              <a:rPr lang="fr-FR" baseline="0" dirty="0" err="1" smtClean="0"/>
              <a:t>css</a:t>
            </a:r>
            <a:r>
              <a:rPr lang="fr-FR" baseline="0" dirty="0" smtClean="0"/>
              <a:t> pour structurer et organiser et mettre en forme notre application</a:t>
            </a:r>
          </a:p>
          <a:p>
            <a:r>
              <a:rPr lang="fr-FR" baseline="0" dirty="0" err="1" smtClean="0"/>
              <a:t>Bootstrap</a:t>
            </a:r>
            <a:r>
              <a:rPr lang="fr-FR" baseline="0" dirty="0" smtClean="0"/>
              <a:t> pour une meilleure visualisation et </a:t>
            </a:r>
            <a:r>
              <a:rPr lang="fr-FR" baseline="0" dirty="0" err="1" smtClean="0"/>
              <a:t>angular</a:t>
            </a:r>
            <a:r>
              <a:rPr lang="fr-FR" baseline="0" dirty="0" smtClean="0"/>
              <a:t> pour interagir avec les api </a:t>
            </a:r>
            <a:r>
              <a:rPr lang="fr-FR" baseline="0" dirty="0" err="1" smtClean="0"/>
              <a:t>rest</a:t>
            </a:r>
            <a:r>
              <a:rPr lang="fr-FR" baseline="0" dirty="0" smtClean="0"/>
              <a:t> de H2O.AI et </a:t>
            </a:r>
            <a:r>
              <a:rPr lang="fr-FR" baseline="0" dirty="0" err="1" smtClean="0"/>
              <a:t>node</a:t>
            </a:r>
            <a:r>
              <a:rPr lang="fr-FR" baseline="0" dirty="0" smtClean="0"/>
              <a:t> </a:t>
            </a:r>
            <a:r>
              <a:rPr lang="fr-FR" baseline="0" dirty="0" err="1" smtClean="0"/>
              <a:t>js</a:t>
            </a:r>
            <a:r>
              <a:rPr lang="fr-FR" baseline="0" dirty="0" smtClean="0"/>
              <a:t> pour interagir avec la base de données </a:t>
            </a:r>
            <a:r>
              <a:rPr lang="fr-FR" baseline="0" dirty="0" err="1" smtClean="0"/>
              <a:t>mongodb</a:t>
            </a:r>
            <a:r>
              <a:rPr lang="fr-FR" baseline="0" dirty="0" smtClean="0"/>
              <a:t> pour stocker ces données .</a:t>
            </a:r>
          </a:p>
          <a:p>
            <a:r>
              <a:rPr lang="fr-FR" baseline="0" dirty="0" err="1" smtClean="0"/>
              <a:t>Intellij</a:t>
            </a:r>
            <a:r>
              <a:rPr lang="fr-FR" baseline="0" dirty="0" smtClean="0"/>
              <a:t> </a:t>
            </a:r>
            <a:r>
              <a:rPr lang="fr-FR" baseline="0" dirty="0" err="1" smtClean="0"/>
              <a:t>utilmate</a:t>
            </a:r>
            <a:r>
              <a:rPr lang="fr-FR" baseline="0" dirty="0" smtClean="0"/>
              <a:t> pour développer et tester notre application</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16</a:t>
            </a:fld>
            <a:endParaRPr lang="fr-FR"/>
          </a:p>
        </p:txBody>
      </p:sp>
    </p:spTree>
    <p:extLst>
      <p:ext uri="{BB962C8B-B14F-4D97-AF65-F5344CB8AC3E}">
        <p14:creationId xmlns:p14="http://schemas.microsoft.com/office/powerpoint/2010/main" val="210936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Nous avons développé un modèle de prédiction performant qui ré</a:t>
            </a:r>
            <a:r>
              <a:rPr lang="fr-FR" baseline="0" dirty="0" smtClean="0"/>
              <a:t>. </a:t>
            </a:r>
            <a:r>
              <a:rPr lang="fr-FR" sz="1200" b="0" i="0" u="none" strike="noStrike" kern="1200" baseline="0" dirty="0" smtClean="0">
                <a:solidFill>
                  <a:schemeClr val="tx1"/>
                </a:solidFill>
                <a:latin typeface="+mn-lt"/>
                <a:ea typeface="+mn-ea"/>
                <a:cs typeface="+mn-cs"/>
              </a:rPr>
              <a:t>Ce stage </a:t>
            </a:r>
            <a:r>
              <a:rPr lang="fr-FR" sz="1200" b="0" i="0" u="none" strike="noStrike" kern="1200" baseline="0" dirty="0" smtClean="0">
                <a:solidFill>
                  <a:schemeClr val="tx1"/>
                </a:solidFill>
                <a:latin typeface="+mn-lt"/>
                <a:ea typeface="+mn-ea"/>
                <a:cs typeface="+mn-cs"/>
              </a:rPr>
              <a:t>PFE </a:t>
            </a:r>
            <a:r>
              <a:rPr lang="fr-FR" sz="1200" b="0" i="0" u="none" strike="noStrike" kern="1200" baseline="0" dirty="0" smtClean="0">
                <a:solidFill>
                  <a:schemeClr val="tx1"/>
                </a:solidFill>
                <a:latin typeface="+mn-lt"/>
                <a:ea typeface="+mn-ea"/>
                <a:cs typeface="+mn-cs"/>
              </a:rPr>
              <a:t>au sein de </a:t>
            </a:r>
            <a:r>
              <a:rPr lang="fr-FR" sz="1200" b="0" i="0" u="none" strike="noStrike" kern="1200" baseline="0" dirty="0" err="1" smtClean="0">
                <a:solidFill>
                  <a:schemeClr val="tx1"/>
                </a:solidFill>
                <a:latin typeface="+mn-lt"/>
                <a:ea typeface="+mn-ea"/>
                <a:cs typeface="+mn-cs"/>
              </a:rPr>
              <a:t>sofrecom</a:t>
            </a:r>
            <a:r>
              <a:rPr lang="fr-FR" sz="1200" b="0" i="0" u="none" strike="noStrike" kern="1200" baseline="0" dirty="0" smtClean="0">
                <a:solidFill>
                  <a:schemeClr val="tx1"/>
                </a:solidFill>
                <a:latin typeface="+mn-lt"/>
                <a:ea typeface="+mn-ea"/>
                <a:cs typeface="+mn-cs"/>
              </a:rPr>
              <a:t>  était une occasion pour, approfondir et appliquer nos connaissances et avoir la chance d’apprendre de nouvelles technologies. </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De découvrir le milieu professionnel et de s’intégrer dans l’environnement d’entreprise.</a:t>
            </a:r>
          </a:p>
          <a:p>
            <a:r>
              <a:rPr lang="fr-FR" sz="1200" b="0" i="0" u="none" strike="noStrike" kern="1200" baseline="0" dirty="0" smtClean="0">
                <a:solidFill>
                  <a:schemeClr val="tx1"/>
                </a:solidFill>
                <a:latin typeface="+mn-lt"/>
                <a:ea typeface="+mn-ea"/>
                <a:cs typeface="+mn-cs"/>
              </a:rPr>
              <a:t>L’application ainsi développée pourrait être améliorée en prenant en compte d’autres fonctionnalités </a:t>
            </a:r>
          </a:p>
          <a:p>
            <a:r>
              <a:rPr lang="fr-FR" sz="1200" b="0" i="0" u="none" strike="noStrike" kern="1200" baseline="0" dirty="0" smtClean="0">
                <a:solidFill>
                  <a:schemeClr val="tx1"/>
                </a:solidFill>
                <a:latin typeface="+mn-lt"/>
                <a:ea typeface="+mn-ea"/>
                <a:cs typeface="+mn-cs"/>
              </a:rPr>
              <a:t>Tels que la mise en place d’un mini-chat </a:t>
            </a:r>
            <a:r>
              <a:rPr lang="fr-FR" sz="1200" b="0" i="0" u="none" strike="noStrike" kern="1200" baseline="0" dirty="0" smtClean="0">
                <a:solidFill>
                  <a:schemeClr val="tx1"/>
                </a:solidFill>
                <a:latin typeface="+mn-lt"/>
                <a:ea typeface="+mn-ea"/>
                <a:cs typeface="+mn-cs"/>
              </a:rPr>
              <a:t>ET la possibilité d’ajouter des </a:t>
            </a:r>
            <a:r>
              <a:rPr lang="fr-FR" sz="1200" b="0" i="0" u="none" strike="noStrike" kern="1200" baseline="0" dirty="0" err="1" smtClean="0">
                <a:solidFill>
                  <a:schemeClr val="tx1"/>
                </a:solidFill>
                <a:latin typeface="+mn-lt"/>
                <a:ea typeface="+mn-ea"/>
                <a:cs typeface="+mn-cs"/>
              </a:rPr>
              <a:t>features</a:t>
            </a:r>
            <a:r>
              <a:rPr lang="fr-FR" sz="1200" b="0" i="0" u="none" strike="noStrike" kern="1200" baseline="0" dirty="0" smtClean="0">
                <a:solidFill>
                  <a:schemeClr val="tx1"/>
                </a:solidFill>
                <a:latin typeface="+mn-lt"/>
                <a:ea typeface="+mn-ea"/>
                <a:cs typeface="+mn-cs"/>
              </a:rPr>
              <a:t> à partir de l’application pour la construction du modèle et ne pas se basant sur une manière de construction statique</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18</a:t>
            </a:fld>
            <a:endParaRPr lang="fr-FR"/>
          </a:p>
        </p:txBody>
      </p:sp>
    </p:spTree>
    <p:extLst>
      <p:ext uri="{BB962C8B-B14F-4D97-AF65-F5344CB8AC3E}">
        <p14:creationId xmlns:p14="http://schemas.microsoft.com/office/powerpoint/2010/main" val="220893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19</a:t>
            </a:fld>
            <a:endParaRPr lang="fr-FR"/>
          </a:p>
        </p:txBody>
      </p:sp>
    </p:spTree>
    <p:extLst>
      <p:ext uri="{BB962C8B-B14F-4D97-AF65-F5344CB8AC3E}">
        <p14:creationId xmlns:p14="http://schemas.microsoft.com/office/powerpoint/2010/main" val="260844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Nous passons maintenant à la présentation de notre plan,</a:t>
            </a:r>
          </a:p>
          <a:p>
            <a:r>
              <a:rPr lang="fr-FR" sz="1200" kern="1200" dirty="0" smtClean="0">
                <a:solidFill>
                  <a:schemeClr val="tx1"/>
                </a:solidFill>
                <a:effectLst/>
                <a:latin typeface="+mn-lt"/>
                <a:ea typeface="+mn-ea"/>
                <a:cs typeface="+mn-cs"/>
              </a:rPr>
              <a:t>Nous allons commencer par une introduction  Suivi de la partie du contexte du projet</a:t>
            </a:r>
          </a:p>
          <a:p>
            <a:r>
              <a:rPr lang="fr-FR" sz="1200" kern="1200" dirty="0" smtClean="0">
                <a:solidFill>
                  <a:schemeClr val="tx1"/>
                </a:solidFill>
                <a:effectLst/>
                <a:latin typeface="+mn-lt"/>
                <a:ea typeface="+mn-ea"/>
                <a:cs typeface="+mn-cs"/>
              </a:rPr>
              <a:t>Puis nous allons identifier les besoins fonctionnels et les besoins non fonctionnels de notre système dans la partie analyse et spécification des besoins.</a:t>
            </a:r>
          </a:p>
          <a:p>
            <a:r>
              <a:rPr lang="fr-FR" sz="1200" kern="1200" dirty="0" smtClean="0">
                <a:solidFill>
                  <a:schemeClr val="tx1"/>
                </a:solidFill>
                <a:effectLst/>
                <a:latin typeface="+mn-lt"/>
                <a:ea typeface="+mn-ea"/>
                <a:cs typeface="+mn-cs"/>
              </a:rPr>
              <a:t>Après nous allons détailler notre modèle</a:t>
            </a:r>
            <a:r>
              <a:rPr lang="fr-FR" sz="1200" kern="1200" baseline="0" dirty="0" smtClean="0">
                <a:solidFill>
                  <a:schemeClr val="tx1"/>
                </a:solidFill>
                <a:effectLst/>
                <a:latin typeface="+mn-lt"/>
                <a:ea typeface="+mn-ea"/>
                <a:cs typeface="+mn-cs"/>
              </a:rPr>
              <a:t> ou service de prédiction créé</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Puis nous allons exposer les différentes interfaces graphique de notre application  dans la partie réalisation.</a:t>
            </a:r>
          </a:p>
          <a:p>
            <a:r>
              <a:rPr lang="fr-FR" sz="1200" kern="1200" dirty="0" smtClean="0">
                <a:solidFill>
                  <a:schemeClr val="tx1"/>
                </a:solidFill>
                <a:effectLst/>
                <a:latin typeface="+mn-lt"/>
                <a:ea typeface="+mn-ea"/>
                <a:cs typeface="+mn-cs"/>
              </a:rPr>
              <a:t>Enfin, nous finirons par la conclusion et les perspectives.</a:t>
            </a:r>
          </a:p>
          <a:p>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2</a:t>
            </a:fld>
            <a:endParaRPr lang="fr-FR"/>
          </a:p>
        </p:txBody>
      </p:sp>
    </p:spTree>
    <p:extLst>
      <p:ext uri="{BB962C8B-B14F-4D97-AF65-F5344CB8AC3E}">
        <p14:creationId xmlns:p14="http://schemas.microsoft.com/office/powerpoint/2010/main" val="206188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commencer par </a:t>
            </a:r>
            <a:r>
              <a:rPr lang="fr-FR" dirty="0" err="1" smtClean="0"/>
              <a:t>intorduire</a:t>
            </a:r>
            <a:r>
              <a:rPr lang="fr-FR" baseline="0" dirty="0" smtClean="0"/>
              <a:t> l’organisme d’accueil </a:t>
            </a:r>
            <a:r>
              <a:rPr lang="fr-FR" baseline="0" dirty="0" err="1" smtClean="0"/>
              <a:t>Sofrecom</a:t>
            </a:r>
            <a:r>
              <a:rPr lang="fr-FR" baseline="0" dirty="0" smtClean="0"/>
              <a:t>.</a:t>
            </a:r>
          </a:p>
          <a:p>
            <a:r>
              <a:rPr lang="fr-FR" baseline="0" dirty="0" err="1" smtClean="0"/>
              <a:t>Sofrecom</a:t>
            </a:r>
            <a:r>
              <a:rPr lang="fr-FR" baseline="0" dirty="0" smtClean="0"/>
              <a:t> est une société internationale et qui est </a:t>
            </a:r>
            <a:r>
              <a:rPr lang="fr-FR" baseline="0" dirty="0" err="1" smtClean="0"/>
              <a:t>considére</a:t>
            </a:r>
            <a:r>
              <a:rPr lang="fr-FR" baseline="0" dirty="0" smtClean="0"/>
              <a:t> comme </a:t>
            </a:r>
            <a:r>
              <a:rPr lang="fr-FR" baseline="0" dirty="0" err="1" smtClean="0"/>
              <a:t>fillale</a:t>
            </a:r>
            <a:r>
              <a:rPr lang="fr-FR" baseline="0" dirty="0" smtClean="0"/>
              <a:t> d’orange . Elle existe dans plusieurs pays. En </a:t>
            </a:r>
            <a:r>
              <a:rPr lang="fr-FR" baseline="0" dirty="0" err="1" smtClean="0"/>
              <a:t>afrique</a:t>
            </a:r>
            <a:r>
              <a:rPr lang="fr-FR" baseline="0" dirty="0" smtClean="0"/>
              <a:t> elle existe en </a:t>
            </a:r>
            <a:r>
              <a:rPr lang="fr-FR" baseline="0" dirty="0" err="1" smtClean="0"/>
              <a:t>tunisie</a:t>
            </a:r>
            <a:r>
              <a:rPr lang="fr-FR" baseline="0" dirty="0" smtClean="0"/>
              <a:t> et </a:t>
            </a:r>
            <a:r>
              <a:rPr lang="fr-FR" baseline="0" dirty="0" err="1" smtClean="0"/>
              <a:t>maroc</a:t>
            </a:r>
            <a:r>
              <a:rPr lang="fr-FR" baseline="0" dirty="0" smtClean="0"/>
              <a:t>.</a:t>
            </a:r>
          </a:p>
          <a:p>
            <a:r>
              <a:rPr lang="fr-FR" baseline="0" dirty="0" err="1" smtClean="0"/>
              <a:t>Sofrecom</a:t>
            </a:r>
            <a:r>
              <a:rPr lang="fr-FR" baseline="0" dirty="0" smtClean="0"/>
              <a:t> est caractérisé par ces 3axes d’activité:</a:t>
            </a:r>
          </a:p>
          <a:p>
            <a:endParaRPr lang="fr-FR" baseline="0" dirty="0" smtClean="0"/>
          </a:p>
          <a:p>
            <a:r>
              <a:rPr lang="fr-FR" dirty="0" smtClean="0"/>
              <a:t>Elle doit profiter</a:t>
            </a:r>
            <a:r>
              <a:rPr lang="fr-FR" baseline="0" dirty="0" smtClean="0"/>
              <a:t> de ses </a:t>
            </a:r>
            <a:r>
              <a:rPr lang="fr-FR" baseline="0" dirty="0" err="1" smtClean="0"/>
              <a:t>inforamtions</a:t>
            </a:r>
            <a:r>
              <a:rPr lang="fr-FR" baseline="0" dirty="0" smtClean="0"/>
              <a:t> déjà stockés</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3</a:t>
            </a:fld>
            <a:endParaRPr lang="fr-FR"/>
          </a:p>
        </p:txBody>
      </p:sp>
    </p:spTree>
    <p:extLst>
      <p:ext uri="{BB962C8B-B14F-4D97-AF65-F5344CB8AC3E}">
        <p14:creationId xmlns:p14="http://schemas.microsoft.com/office/powerpoint/2010/main" val="36621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smtClean="0"/>
              <a:t>L’équipe de </a:t>
            </a:r>
            <a:r>
              <a:rPr lang="fr-FR" dirty="0" err="1" smtClean="0"/>
              <a:t>rh</a:t>
            </a:r>
            <a:r>
              <a:rPr lang="fr-FR" dirty="0" smtClean="0"/>
              <a:t> de </a:t>
            </a:r>
            <a:r>
              <a:rPr lang="fr-FR" dirty="0" err="1" smtClean="0"/>
              <a:t>Sofrecom</a:t>
            </a:r>
            <a:r>
              <a:rPr lang="fr-FR" baseline="0" dirty="0" smtClean="0"/>
              <a:t> utilise la plateforme open source de machine </a:t>
            </a:r>
            <a:r>
              <a:rPr lang="fr-FR" baseline="0" dirty="0" err="1" smtClean="0"/>
              <a:t>learning</a:t>
            </a:r>
            <a:r>
              <a:rPr lang="fr-FR" baseline="0" dirty="0" smtClean="0"/>
              <a:t> H2o.ai pour effectuer des prédictions et spécialement sur la démission des employés de leurs société,</a:t>
            </a:r>
          </a:p>
          <a:p>
            <a:r>
              <a:rPr lang="fr-FR" baseline="0" dirty="0" smtClean="0"/>
              <a:t>il collecte des données sous forme d’un fichier .csv et faire appel à différents fonctionnalités de cette </a:t>
            </a:r>
            <a:r>
              <a:rPr lang="fr-FR" baseline="0" dirty="0" err="1" smtClean="0"/>
              <a:t>plateform</a:t>
            </a:r>
            <a:r>
              <a:rPr lang="fr-FR" baseline="0" dirty="0" smtClean="0"/>
              <a:t> H2O.AI afin d’aboutir à une résultat</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4</a:t>
            </a:fld>
            <a:endParaRPr lang="fr-FR"/>
          </a:p>
        </p:txBody>
      </p:sp>
    </p:spTree>
    <p:extLst>
      <p:ext uri="{BB962C8B-B14F-4D97-AF65-F5344CB8AC3E}">
        <p14:creationId xmlns:p14="http://schemas.microsoft.com/office/powerpoint/2010/main" val="71668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Les acteurs qui interagissent avec l’application sont de deux types : </a:t>
            </a:r>
          </a:p>
          <a:p>
            <a:r>
              <a:rPr lang="fr-FR" sz="1200" b="0" i="0" u="none" strike="noStrike" kern="1200" baseline="0" dirty="0" smtClean="0">
                <a:solidFill>
                  <a:schemeClr val="tx1"/>
                </a:solidFill>
                <a:latin typeface="+mn-lt"/>
                <a:ea typeface="+mn-ea"/>
                <a:cs typeface="+mn-cs"/>
              </a:rPr>
              <a:t>Administrateur Il a l’accès à toutes les fonctionnalités du notre application. </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5</a:t>
            </a:fld>
            <a:endParaRPr lang="fr-FR"/>
          </a:p>
        </p:txBody>
      </p:sp>
    </p:spTree>
    <p:extLst>
      <p:ext uri="{BB962C8B-B14F-4D97-AF65-F5344CB8AC3E}">
        <p14:creationId xmlns:p14="http://schemas.microsoft.com/office/powerpoint/2010/main" val="378769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Ici</a:t>
            </a:r>
            <a:r>
              <a:rPr lang="fr-FR" baseline="0" dirty="0" smtClean="0"/>
              <a:t>  pour accéder à l’application, l’utilisateur RH doit s’authentifier. Il peut effectuer une prédiction mais il doit d’abord choisir des données et un modèle et il peut </a:t>
            </a:r>
            <a:r>
              <a:rPr lang="fr-FR" dirty="0" smtClean="0"/>
              <a:t>Consulter l’historique de prédiction et </a:t>
            </a:r>
            <a:r>
              <a:rPr lang="fr-FR" dirty="0" err="1" smtClean="0"/>
              <a:t>Impoter</a:t>
            </a:r>
            <a:r>
              <a:rPr lang="fr-FR" dirty="0" smtClean="0"/>
              <a:t> un fichier. À part ces fonctionnalités</a:t>
            </a:r>
            <a:r>
              <a:rPr lang="fr-FR" baseline="0" dirty="0" smtClean="0"/>
              <a:t> que l’administrateur peut aussi les faire, il peut gérer différentes employés.</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6</a:t>
            </a:fld>
            <a:endParaRPr lang="fr-FR"/>
          </a:p>
        </p:txBody>
      </p:sp>
    </p:spTree>
    <p:extLst>
      <p:ext uri="{BB962C8B-B14F-4D97-AF65-F5344CB8AC3E}">
        <p14:creationId xmlns:p14="http://schemas.microsoft.com/office/powerpoint/2010/main" val="9408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u="none" strike="noStrike" kern="1200" baseline="0" dirty="0" smtClean="0">
                <a:solidFill>
                  <a:schemeClr val="tx1"/>
                </a:solidFill>
                <a:latin typeface="+mn-lt"/>
                <a:ea typeface="+mn-ea"/>
                <a:cs typeface="+mn-cs"/>
              </a:rPr>
              <a:t>Notre application expose les différentes besoins non fonctionnels</a:t>
            </a:r>
          </a:p>
          <a:p>
            <a:r>
              <a:rPr lang="fr-FR" sz="1200" b="1" i="0" u="none" strike="noStrike" kern="1200" baseline="0" dirty="0" smtClean="0">
                <a:solidFill>
                  <a:schemeClr val="tx1"/>
                </a:solidFill>
                <a:latin typeface="+mn-lt"/>
                <a:ea typeface="+mn-ea"/>
                <a:cs typeface="+mn-cs"/>
              </a:rPr>
              <a:t>a) la sécurité :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La sécurité permet de définir les niveaux d’accès possibles à l’application. Un utilisateur non authentifié ne possède pas le droit d’accéder à l’application. Seuls les utilisateurs qui ont été créés par l’administrateur ont les droits d’accéder. </a:t>
            </a:r>
          </a:p>
          <a:p>
            <a:r>
              <a:rPr lang="fr-FR" sz="1200" b="1" i="0" u="none" strike="noStrike" kern="1200" baseline="0" dirty="0" smtClean="0">
                <a:solidFill>
                  <a:schemeClr val="tx1"/>
                </a:solidFill>
                <a:latin typeface="+mn-lt"/>
                <a:ea typeface="+mn-ea"/>
                <a:cs typeface="+mn-cs"/>
              </a:rPr>
              <a:t>b) l’ergonomie :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L’application offre une interface conviviale et facile à utiliser. Elle ne nécessite pas de délais importants pour son apprentissage. </a:t>
            </a:r>
          </a:p>
          <a:p>
            <a:r>
              <a:rPr lang="fr-FR" sz="1200" b="1" i="0" u="none" strike="noStrike" kern="1200" baseline="0" dirty="0" smtClean="0">
                <a:solidFill>
                  <a:schemeClr val="tx1"/>
                </a:solidFill>
                <a:latin typeface="+mn-lt"/>
                <a:ea typeface="+mn-ea"/>
                <a:cs typeface="+mn-cs"/>
              </a:rPr>
              <a:t>c) La performance :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Et le temps de réponse de notre application est très réduit en terme de performance </a:t>
            </a:r>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7</a:t>
            </a:fld>
            <a:endParaRPr lang="fr-FR"/>
          </a:p>
        </p:txBody>
      </p:sp>
    </p:spTree>
    <p:extLst>
      <p:ext uri="{BB962C8B-B14F-4D97-AF65-F5344CB8AC3E}">
        <p14:creationId xmlns:p14="http://schemas.microsoft.com/office/powerpoint/2010/main" val="306414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8</a:t>
            </a:fld>
            <a:endParaRPr lang="fr-FR"/>
          </a:p>
        </p:txBody>
      </p:sp>
    </p:spTree>
    <p:extLst>
      <p:ext uri="{BB962C8B-B14F-4D97-AF65-F5344CB8AC3E}">
        <p14:creationId xmlns:p14="http://schemas.microsoft.com/office/powerpoint/2010/main" val="306414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ML</a:t>
            </a:r>
            <a:r>
              <a:rPr lang="fr-FR" baseline="0" dirty="0" smtClean="0"/>
              <a:t> : c’est est un aspect de l’intelligence Artificielle </a:t>
            </a:r>
            <a:r>
              <a:rPr lang="fr-FR" dirty="0" smtClean="0"/>
              <a:t>qui a pour objectif d’apprendre la</a:t>
            </a:r>
            <a:r>
              <a:rPr lang="fr-FR" baseline="0" dirty="0" smtClean="0"/>
              <a:t> machine </a:t>
            </a:r>
            <a:r>
              <a:rPr lang="fr-FR" dirty="0" smtClean="0"/>
              <a:t>à résoudre un problème de manière automatique en utilisant les données.  </a:t>
            </a:r>
          </a:p>
        </p:txBody>
      </p:sp>
      <p:sp>
        <p:nvSpPr>
          <p:cNvPr id="4" name="Espace réservé du numéro de diapositive 3"/>
          <p:cNvSpPr>
            <a:spLocks noGrp="1"/>
          </p:cNvSpPr>
          <p:nvPr>
            <p:ph type="sldNum" sz="quarter" idx="10"/>
          </p:nvPr>
        </p:nvSpPr>
        <p:spPr/>
        <p:txBody>
          <a:bodyPr/>
          <a:lstStyle/>
          <a:p>
            <a:fld id="{0AA7A95B-CD59-4862-BFBC-97024FF0AF46}" type="slidenum">
              <a:rPr lang="fr-FR" smtClean="0"/>
              <a:t>9</a:t>
            </a:fld>
            <a:endParaRPr lang="fr-FR"/>
          </a:p>
        </p:txBody>
      </p:sp>
    </p:spTree>
    <p:extLst>
      <p:ext uri="{BB962C8B-B14F-4D97-AF65-F5344CB8AC3E}">
        <p14:creationId xmlns:p14="http://schemas.microsoft.com/office/powerpoint/2010/main" val="81967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93160BA-988B-438B-AF81-3934A821AE4D}"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379679033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13492FE-09B0-438B-BF26-59C0A091B6A7}"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261951563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B8BA40A-79E0-4C3D-BEED-A2C8B45139B9}"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B6F781-7298-437B-A411-A95C316FFE84}"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7359877"/>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7322D7-90B2-4564-8050-CBF8339CB0D4}" type="datetime1">
              <a:rPr lang="fr-FR" smtClean="0"/>
              <a:t>07/06/2018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227877365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F893A2C-272F-446A-8FCF-893B1BA77E53}" type="datetime1">
              <a:rPr lang="fr-FR" smtClean="0"/>
              <a:t>07/06/2018</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B6F781-7298-437B-A411-A95C316FFE84}"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452241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0F6F23E-1FA0-4160-BD03-0FDA3EB9DC86}" type="datetime1">
              <a:rPr lang="fr-FR" smtClean="0"/>
              <a:t>07/06/2018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388695963"/>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2AE391A-8431-483F-A375-7B0BD8DDC2DD}"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66517906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554D639-2F9B-4082-8E58-10C837A82276}"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145974580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F9FE346-297A-442A-B4E3-F98E87BAA4A2}"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22031390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ED7331-E031-4BBB-B346-DCD8D3D15D34}" type="datetime1">
              <a:rPr lang="fr-FR" smtClean="0"/>
              <a:t>07/06/2018</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26031020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FEF6AF7-B59F-4157-82D3-8A2845466097}" type="datetime1">
              <a:rPr lang="fr-FR" smtClean="0"/>
              <a:t>07/06/2018</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249595968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7A1DF53-259E-4283-8119-BE760EE55E10}" type="datetime1">
              <a:rPr lang="fr-FR" smtClean="0"/>
              <a:t>07/06/2018</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6441401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3E852B8-0AB7-4E5A-915C-C85A62D9FDC3}" type="datetime1">
              <a:rPr lang="fr-FR" smtClean="0"/>
              <a:t>07/06/2018</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398785276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99F94-0CE3-4ED2-9F5F-3616E2EA5351}" type="datetime1">
              <a:rPr lang="fr-FR" smtClean="0"/>
              <a:t>07/06/2018</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257068044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A81ADC3-C500-4608-BF3B-DB5E13B3860F}" type="datetime1">
              <a:rPr lang="fr-FR" smtClean="0"/>
              <a:t>07/06/2018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173843586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797EE8A-EF2F-4B47-A1C7-D9F08140E500}" type="datetime1">
              <a:rPr lang="fr-FR" smtClean="0"/>
              <a:t>07/06/2018</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B6F781-7298-437B-A411-A95C316FFE84}" type="slidenum">
              <a:rPr lang="fr-FR" smtClean="0"/>
              <a:t>‹N°›</a:t>
            </a:fld>
            <a:endParaRPr lang="fr-FR"/>
          </a:p>
        </p:txBody>
      </p:sp>
    </p:spTree>
    <p:extLst>
      <p:ext uri="{BB962C8B-B14F-4D97-AF65-F5344CB8AC3E}">
        <p14:creationId xmlns:p14="http://schemas.microsoft.com/office/powerpoint/2010/main" val="120622931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64CA9A-F6EA-45CB-B49E-FAC4D0A2851F}" type="datetime1">
              <a:rPr lang="fr-FR" smtClean="0"/>
              <a:t>07/06/2018</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B6F781-7298-437B-A411-A95C316FFE84}" type="slidenum">
              <a:rPr lang="fr-FR" smtClean="0"/>
              <a:t>‹N°›</a:t>
            </a:fld>
            <a:endParaRPr lang="fr-FR"/>
          </a:p>
        </p:txBody>
      </p:sp>
    </p:spTree>
    <p:extLst>
      <p:ext uri="{BB962C8B-B14F-4D97-AF65-F5344CB8AC3E}">
        <p14:creationId xmlns:p14="http://schemas.microsoft.com/office/powerpoint/2010/main" val="1081003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fade/>
  </p:transition>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1"/>
          <p:cNvSpPr>
            <a:spLocks noGrp="1"/>
          </p:cNvSpPr>
          <p:nvPr>
            <p:ph type="ctrTitle"/>
          </p:nvPr>
        </p:nvSpPr>
        <p:spPr>
          <a:xfrm>
            <a:off x="2699467" y="434060"/>
            <a:ext cx="6900721" cy="1908990"/>
          </a:xfrm>
        </p:spPr>
        <p:txBody>
          <a:bodyPr>
            <a:noAutofit/>
          </a:bodyPr>
          <a:lstStyle/>
          <a:p>
            <a:pPr algn="ctr"/>
            <a:r>
              <a:rPr lang="fr-FR" sz="1800" dirty="0" smtClean="0">
                <a:latin typeface="Century Gothic" panose="020B0502020202020204" pitchFamily="34" charset="0"/>
                <a:cs typeface="Calibri" pitchFamily="34" charset="0"/>
              </a:rPr>
              <a:t>Stage d’été pour l'obtention de</a:t>
            </a:r>
            <a:br>
              <a:rPr lang="fr-FR" sz="1800" dirty="0" smtClean="0">
                <a:latin typeface="Century Gothic" panose="020B0502020202020204" pitchFamily="34" charset="0"/>
                <a:cs typeface="Calibri" pitchFamily="34" charset="0"/>
              </a:rPr>
            </a:br>
            <a:r>
              <a:rPr lang="fr-FR" sz="1800" dirty="0"/>
              <a:t>Diplôme National d’Ingénieur en Sciences Appliquées et Technologiques</a:t>
            </a:r>
            <a:br>
              <a:rPr lang="fr-FR" sz="1800" dirty="0"/>
            </a:br>
            <a:r>
              <a:rPr lang="fr-FR" sz="1800" dirty="0"/>
              <a:t>Spécialité : Génie Logiciel et Systèmes d’Information</a:t>
            </a:r>
            <a:br>
              <a:rPr lang="fr-FR" sz="1800" dirty="0"/>
            </a:br>
            <a:r>
              <a:rPr lang="fr-FR" sz="1800" dirty="0" smtClean="0">
                <a:latin typeface="Calibri" pitchFamily="34" charset="0"/>
                <a:cs typeface="Calibri" pitchFamily="34" charset="0"/>
              </a:rPr>
              <a:t/>
            </a:r>
            <a:br>
              <a:rPr lang="fr-FR" sz="1800" dirty="0" smtClean="0">
                <a:latin typeface="Calibri" pitchFamily="34" charset="0"/>
                <a:cs typeface="Calibri" pitchFamily="34" charset="0"/>
              </a:rPr>
            </a:br>
            <a:endParaRPr lang="fr-FR" sz="1800" dirty="0"/>
          </a:p>
        </p:txBody>
      </p:sp>
      <p:sp>
        <p:nvSpPr>
          <p:cNvPr id="23" name="Sous-titre 2"/>
          <p:cNvSpPr>
            <a:spLocks noGrp="1"/>
          </p:cNvSpPr>
          <p:nvPr>
            <p:ph type="subTitle" idx="1"/>
          </p:nvPr>
        </p:nvSpPr>
        <p:spPr>
          <a:xfrm>
            <a:off x="1407230" y="2134922"/>
            <a:ext cx="9870370" cy="2330398"/>
          </a:xfrm>
          <a:noFill/>
        </p:spPr>
        <p:txBody>
          <a:bodyPr>
            <a:normAutofit fontScale="25000" lnSpcReduction="20000"/>
          </a:bodyPr>
          <a:lstStyle/>
          <a:p>
            <a:pPr algn="ctr">
              <a:spcAft>
                <a:spcPts val="600"/>
              </a:spcAft>
            </a:pPr>
            <a:r>
              <a:rPr lang="fr-FR" sz="14400" b="1" dirty="0" smtClean="0">
                <a:solidFill>
                  <a:schemeClr val="accent5">
                    <a:lumMod val="50000"/>
                  </a:schemeClr>
                </a:solidFill>
              </a:rPr>
              <a:t>Développement d’un service de prédiction sur la démission des employés</a:t>
            </a:r>
            <a:endParaRPr lang="fr-FR" sz="14400" b="1" dirty="0" smtClean="0">
              <a:solidFill>
                <a:schemeClr val="tx1">
                  <a:lumMod val="85000"/>
                  <a:lumOff val="15000"/>
                </a:schemeClr>
              </a:solidFill>
              <a:latin typeface="Calibri" pitchFamily="34" charset="0"/>
              <a:cs typeface="Calibri" pitchFamily="34" charset="0"/>
            </a:endParaRPr>
          </a:p>
          <a:p>
            <a:pPr algn="ctr"/>
            <a:r>
              <a:rPr lang="fr-FR" sz="7200" b="1" dirty="0" smtClean="0">
                <a:solidFill>
                  <a:schemeClr val="tx1">
                    <a:lumMod val="85000"/>
                    <a:lumOff val="15000"/>
                  </a:schemeClr>
                </a:solidFill>
                <a:latin typeface="+mj-lt"/>
                <a:cs typeface="Calibri" pitchFamily="34" charset="0"/>
              </a:rPr>
              <a:t>Elaboré</a:t>
            </a:r>
            <a:r>
              <a:rPr lang="fr-FR" sz="7200" b="1" dirty="0" smtClean="0">
                <a:solidFill>
                  <a:schemeClr val="tx1">
                    <a:lumMod val="85000"/>
                    <a:lumOff val="15000"/>
                  </a:schemeClr>
                </a:solidFill>
                <a:latin typeface="Calibri" pitchFamily="34" charset="0"/>
                <a:cs typeface="Calibri" pitchFamily="34" charset="0"/>
              </a:rPr>
              <a:t> </a:t>
            </a:r>
            <a:r>
              <a:rPr lang="fr-FR" sz="7200" b="1" dirty="0" smtClean="0">
                <a:solidFill>
                  <a:schemeClr val="tx1">
                    <a:lumMod val="85000"/>
                    <a:lumOff val="15000"/>
                  </a:schemeClr>
                </a:solidFill>
                <a:latin typeface="+mj-lt"/>
                <a:cs typeface="Calibri" pitchFamily="34" charset="0"/>
              </a:rPr>
              <a:t>par</a:t>
            </a:r>
          </a:p>
          <a:p>
            <a:pPr algn="ctr"/>
            <a:r>
              <a:rPr lang="fr-FR" sz="8000" dirty="0" smtClean="0">
                <a:solidFill>
                  <a:schemeClr val="tx1">
                    <a:lumMod val="85000"/>
                    <a:lumOff val="15000"/>
                  </a:schemeClr>
                </a:solidFill>
                <a:latin typeface="Calibri" pitchFamily="34" charset="0"/>
                <a:cs typeface="Calibri" pitchFamily="34" charset="0"/>
              </a:rPr>
              <a:t>Sami GHORBEL</a:t>
            </a:r>
          </a:p>
          <a:p>
            <a:pPr algn="ctr"/>
            <a:r>
              <a:rPr lang="fr-FR" sz="8000" dirty="0" smtClean="0">
                <a:solidFill>
                  <a:schemeClr val="tx1">
                    <a:lumMod val="85000"/>
                    <a:lumOff val="15000"/>
                  </a:schemeClr>
                </a:solidFill>
                <a:latin typeface="Calibri" pitchFamily="34" charset="0"/>
                <a:cs typeface="Calibri" pitchFamily="34" charset="0"/>
              </a:rPr>
              <a:t> </a:t>
            </a:r>
          </a:p>
          <a:p>
            <a:pPr algn="ctr"/>
            <a:r>
              <a:rPr lang="fr-FR" sz="11200" dirty="0" smtClean="0"/>
              <a:t>   </a:t>
            </a:r>
          </a:p>
          <a:p>
            <a:pPr algn="ctr"/>
            <a:r>
              <a:rPr lang="fr-FR" sz="7000" dirty="0" smtClean="0"/>
              <a:t>  </a:t>
            </a:r>
            <a:endParaRPr lang="fr-FR" sz="7000" dirty="0"/>
          </a:p>
        </p:txBody>
      </p:sp>
      <p:sp>
        <p:nvSpPr>
          <p:cNvPr id="24" name="ZoneTexte 23"/>
          <p:cNvSpPr txBox="1"/>
          <p:nvPr/>
        </p:nvSpPr>
        <p:spPr>
          <a:xfrm>
            <a:off x="1541170" y="4267146"/>
            <a:ext cx="8487249" cy="1831271"/>
          </a:xfrm>
          <a:prstGeom prst="rect">
            <a:avLst/>
          </a:prstGeom>
          <a:noFill/>
        </p:spPr>
        <p:txBody>
          <a:bodyPr wrap="square" rtlCol="0">
            <a:spAutoFit/>
          </a:bodyPr>
          <a:lstStyle/>
          <a:p>
            <a:pPr algn="l"/>
            <a:r>
              <a:rPr lang="fr-FR" dirty="0" smtClean="0">
                <a:latin typeface="Calibri" pitchFamily="34" charset="0"/>
                <a:cs typeface="Calibri" pitchFamily="34" charset="0"/>
              </a:rPr>
              <a:t>           </a:t>
            </a:r>
          </a:p>
          <a:p>
            <a:pPr algn="l">
              <a:lnSpc>
                <a:spcPct val="200000"/>
              </a:lnSpc>
            </a:pPr>
            <a:r>
              <a:rPr lang="fr-FR" dirty="0" smtClean="0">
                <a:latin typeface="Calibri" pitchFamily="34" charset="0"/>
                <a:cs typeface="Calibri" pitchFamily="34" charset="0"/>
              </a:rPr>
              <a:t>           </a:t>
            </a:r>
            <a:r>
              <a:rPr lang="fr-FR" b="1" dirty="0" smtClean="0">
                <a:latin typeface="Century Gothic" panose="020B0502020202020204" pitchFamily="34" charset="0"/>
                <a:cs typeface="Calibri" pitchFamily="34" charset="0"/>
              </a:rPr>
              <a:t>Organisme d‘accueil </a:t>
            </a:r>
            <a:r>
              <a:rPr lang="fr-FR" dirty="0" smtClean="0">
                <a:latin typeface="Century Gothic" panose="020B0502020202020204" pitchFamily="34" charset="0"/>
                <a:cs typeface="Calibri" pitchFamily="34" charset="0"/>
              </a:rPr>
              <a:t>: SOFRECOM</a:t>
            </a:r>
          </a:p>
          <a:p>
            <a:pPr algn="l"/>
            <a:r>
              <a:rPr lang="fr-FR" dirty="0" smtClean="0">
                <a:latin typeface="Century Gothic" panose="020B0502020202020204" pitchFamily="34" charset="0"/>
                <a:cs typeface="Calibri" pitchFamily="34" charset="0"/>
              </a:rPr>
              <a:t>          </a:t>
            </a:r>
            <a:r>
              <a:rPr lang="fr-FR" b="1" dirty="0" smtClean="0">
                <a:latin typeface="Century Gothic" panose="020B0502020202020204" pitchFamily="34" charset="0"/>
                <a:cs typeface="Calibri" pitchFamily="34" charset="0"/>
              </a:rPr>
              <a:t>Encadré par</a:t>
            </a:r>
            <a:r>
              <a:rPr lang="fr-FR" dirty="0" smtClean="0">
                <a:latin typeface="Century Gothic" panose="020B0502020202020204" pitchFamily="34" charset="0"/>
                <a:cs typeface="Calibri" pitchFamily="34" charset="0"/>
              </a:rPr>
              <a:t>:       </a:t>
            </a:r>
          </a:p>
          <a:p>
            <a:pPr algn="l">
              <a:spcAft>
                <a:spcPts val="600"/>
              </a:spcAft>
            </a:pPr>
            <a:r>
              <a:rPr lang="fr-FR" dirty="0">
                <a:latin typeface="Century Gothic" panose="020B0502020202020204" pitchFamily="34" charset="0"/>
                <a:cs typeface="Calibri" pitchFamily="34" charset="0"/>
              </a:rPr>
              <a:t>	</a:t>
            </a:r>
            <a:r>
              <a:rPr lang="fr-FR" dirty="0" smtClean="0">
                <a:latin typeface="Century Gothic" panose="020B0502020202020204" pitchFamily="34" charset="0"/>
                <a:cs typeface="Calibri" pitchFamily="34" charset="0"/>
              </a:rPr>
              <a:t>		Monsieur BEL ARBI </a:t>
            </a:r>
            <a:r>
              <a:rPr lang="fr-FR" dirty="0" err="1" smtClean="0">
                <a:latin typeface="Century Gothic" panose="020B0502020202020204" pitchFamily="34" charset="0"/>
                <a:cs typeface="Calibri" pitchFamily="34" charset="0"/>
              </a:rPr>
              <a:t>Aymen</a:t>
            </a:r>
            <a:r>
              <a:rPr lang="fr-FR" dirty="0" smtClean="0">
                <a:latin typeface="Century Gothic" panose="020B0502020202020204" pitchFamily="34" charset="0"/>
                <a:cs typeface="Calibri" pitchFamily="34" charset="0"/>
              </a:rPr>
              <a:t> (SOFRECOM)</a:t>
            </a:r>
          </a:p>
          <a:p>
            <a:pPr algn="l"/>
            <a:r>
              <a:rPr lang="fr-FR" dirty="0" smtClean="0">
                <a:latin typeface="Century Gothic" panose="020B0502020202020204" pitchFamily="34" charset="0"/>
                <a:cs typeface="Calibri" pitchFamily="34" charset="0"/>
              </a:rPr>
              <a:t>                                           Madame MOURALI </a:t>
            </a:r>
            <a:r>
              <a:rPr lang="fr-FR" dirty="0" err="1" smtClean="0">
                <a:latin typeface="Century Gothic" panose="020B0502020202020204" pitchFamily="34" charset="0"/>
                <a:cs typeface="Calibri" pitchFamily="34" charset="0"/>
              </a:rPr>
              <a:t>Olfa</a:t>
            </a:r>
            <a:r>
              <a:rPr lang="fr-FR" dirty="0" smtClean="0">
                <a:latin typeface="Century Gothic" panose="020B0502020202020204" pitchFamily="34" charset="0"/>
                <a:cs typeface="Calibri" pitchFamily="34" charset="0"/>
              </a:rPr>
              <a:t> (ISI)</a:t>
            </a:r>
            <a:endParaRPr lang="fr-FR" dirty="0">
              <a:latin typeface="Century Gothic" panose="020B0502020202020204" pitchFamily="34" charset="0"/>
              <a:cs typeface="Calibri" pitchFamily="34" charset="0"/>
            </a:endParaRPr>
          </a:p>
        </p:txBody>
      </p:sp>
      <p:sp>
        <p:nvSpPr>
          <p:cNvPr id="25" name="ZoneTexte 24"/>
          <p:cNvSpPr txBox="1"/>
          <p:nvPr/>
        </p:nvSpPr>
        <p:spPr>
          <a:xfrm>
            <a:off x="3546217" y="6209176"/>
            <a:ext cx="5908431" cy="369332"/>
          </a:xfrm>
          <a:prstGeom prst="rect">
            <a:avLst/>
          </a:prstGeom>
          <a:noFill/>
        </p:spPr>
        <p:txBody>
          <a:bodyPr wrap="square" rtlCol="0">
            <a:spAutoFit/>
          </a:bodyPr>
          <a:lstStyle/>
          <a:p>
            <a:pPr algn="ctr"/>
            <a:r>
              <a:rPr lang="fr-FR" dirty="0" smtClean="0"/>
              <a:t>Année Universitaire 2017 - 2018</a:t>
            </a:r>
            <a:endParaRPr lang="fr-FR" dirty="0"/>
          </a:p>
        </p:txBody>
      </p:sp>
      <p:pic>
        <p:nvPicPr>
          <p:cNvPr id="26" name="Imag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9" y="239776"/>
            <a:ext cx="2369441" cy="962333"/>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6877" y="77578"/>
            <a:ext cx="2728177" cy="1545967"/>
          </a:xfrm>
          <a:prstGeom prst="rect">
            <a:avLst/>
          </a:prstGeom>
        </p:spPr>
      </p:pic>
    </p:spTree>
    <p:extLst>
      <p:ext uri="{BB962C8B-B14F-4D97-AF65-F5344CB8AC3E}">
        <p14:creationId xmlns:p14="http://schemas.microsoft.com/office/powerpoint/2010/main" val="358346979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3"/>
          <p:cNvSpPr txBox="1">
            <a:spLocks/>
          </p:cNvSpPr>
          <p:nvPr/>
        </p:nvSpPr>
        <p:spPr>
          <a:xfrm>
            <a:off x="2362701" y="598922"/>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Types d’Apprentissage Automatique</a:t>
            </a:r>
            <a:br>
              <a:rPr lang="fr-FR" b="1" dirty="0" smtClean="0"/>
            </a:br>
            <a:endParaRPr lang="fr-FR" dirty="0"/>
          </a:p>
        </p:txBody>
      </p:sp>
      <p:sp>
        <p:nvSpPr>
          <p:cNvPr id="24" name="Étoile à 8 branches 23"/>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0" y="666439"/>
            <a:ext cx="2589213" cy="584775"/>
          </a:xfrm>
          <a:prstGeom prst="rect">
            <a:avLst/>
          </a:prstGeom>
          <a:noFill/>
        </p:spPr>
        <p:txBody>
          <a:bodyPr wrap="square" rtlCol="0">
            <a:spAutoFit/>
          </a:bodyPr>
          <a:lstStyle/>
          <a:p>
            <a:r>
              <a:rPr lang="fr-FR" sz="3200" dirty="0" smtClean="0">
                <a:solidFill>
                  <a:schemeClr val="bg1"/>
                </a:solidFill>
              </a:rPr>
              <a:t>Modèle</a:t>
            </a:r>
            <a:endParaRPr lang="fr-FR" sz="3600" dirty="0">
              <a:solidFill>
                <a:schemeClr val="bg1"/>
              </a:solidFill>
            </a:endParaRPr>
          </a:p>
        </p:txBody>
      </p:sp>
      <p:sp>
        <p:nvSpPr>
          <p:cNvPr id="9" name="Espace réservé du numéro de diapositive 2"/>
          <p:cNvSpPr txBox="1">
            <a:spLocks/>
          </p:cNvSpPr>
          <p:nvPr/>
        </p:nvSpPr>
        <p:spPr bwMode="gray">
          <a:xfrm>
            <a:off x="11439163" y="6131128"/>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10</a:t>
            </a:r>
            <a:endParaRPr lang="fr-FR" sz="2800" b="1" dirty="0">
              <a:solidFill>
                <a:schemeClr val="bg1"/>
              </a:solidFill>
            </a:endParaRPr>
          </a:p>
        </p:txBody>
      </p:sp>
      <p:sp>
        <p:nvSpPr>
          <p:cNvPr id="10" name="Ellipse 9"/>
          <p:cNvSpPr/>
          <p:nvPr/>
        </p:nvSpPr>
        <p:spPr>
          <a:xfrm>
            <a:off x="5917826" y="1374904"/>
            <a:ext cx="1163782" cy="11083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solidFill>
                  <a:srgbClr val="000000"/>
                </a:solidFill>
              </a:rPr>
              <a:t>M.L</a:t>
            </a:r>
            <a:endParaRPr lang="fr-FR" b="1" dirty="0">
              <a:solidFill>
                <a:srgbClr val="000000"/>
              </a:solidFill>
            </a:endParaRPr>
          </a:p>
        </p:txBody>
      </p:sp>
      <p:sp>
        <p:nvSpPr>
          <p:cNvPr id="13" name="Ellipse 12"/>
          <p:cNvSpPr/>
          <p:nvPr/>
        </p:nvSpPr>
        <p:spPr>
          <a:xfrm>
            <a:off x="6892280" y="3115262"/>
            <a:ext cx="2583578" cy="18488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solidFill>
                  <a:srgbClr val="000000"/>
                </a:solidFill>
              </a:rPr>
              <a:t>Apprentissage semi-supervisé</a:t>
            </a:r>
            <a:endParaRPr lang="fr-FR" dirty="0">
              <a:solidFill>
                <a:srgbClr val="000000"/>
              </a:solidFill>
            </a:endParaRPr>
          </a:p>
        </p:txBody>
      </p:sp>
      <p:sp>
        <p:nvSpPr>
          <p:cNvPr id="14" name="Ellipse 13"/>
          <p:cNvSpPr/>
          <p:nvPr/>
        </p:nvSpPr>
        <p:spPr>
          <a:xfrm>
            <a:off x="9583501" y="3115262"/>
            <a:ext cx="2542411" cy="174366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solidFill>
                  <a:srgbClr val="000000"/>
                </a:solidFill>
              </a:rPr>
              <a:t>Apprentissage par renforcement</a:t>
            </a:r>
            <a:endParaRPr lang="fr-FR" dirty="0">
              <a:solidFill>
                <a:srgbClr val="000000"/>
              </a:solidFill>
            </a:endParaRPr>
          </a:p>
        </p:txBody>
      </p:sp>
      <p:sp>
        <p:nvSpPr>
          <p:cNvPr id="15" name="Ellipse 14"/>
          <p:cNvSpPr/>
          <p:nvPr/>
        </p:nvSpPr>
        <p:spPr>
          <a:xfrm>
            <a:off x="1913860" y="5410798"/>
            <a:ext cx="2341433" cy="128092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smtClean="0">
                <a:solidFill>
                  <a:srgbClr val="000000"/>
                </a:solidFill>
              </a:rPr>
              <a:t>Classification</a:t>
            </a:r>
            <a:endParaRPr lang="fr-FR" dirty="0">
              <a:solidFill>
                <a:srgbClr val="000000"/>
              </a:solidFill>
            </a:endParaRPr>
          </a:p>
        </p:txBody>
      </p:sp>
      <p:sp>
        <p:nvSpPr>
          <p:cNvPr id="16" name="Ellipse 15"/>
          <p:cNvSpPr/>
          <p:nvPr/>
        </p:nvSpPr>
        <p:spPr>
          <a:xfrm>
            <a:off x="4407679" y="5438502"/>
            <a:ext cx="2292094" cy="12532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smtClean="0">
                <a:solidFill>
                  <a:srgbClr val="000000"/>
                </a:solidFill>
              </a:rPr>
              <a:t>Régression</a:t>
            </a:r>
            <a:endParaRPr lang="fr-FR" dirty="0">
              <a:solidFill>
                <a:srgbClr val="000000"/>
              </a:solidFill>
            </a:endParaRPr>
          </a:p>
        </p:txBody>
      </p:sp>
      <p:sp>
        <p:nvSpPr>
          <p:cNvPr id="17" name="Ellipse 16"/>
          <p:cNvSpPr/>
          <p:nvPr/>
        </p:nvSpPr>
        <p:spPr>
          <a:xfrm>
            <a:off x="6901487" y="5438502"/>
            <a:ext cx="2654778" cy="125322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smtClean="0">
                <a:solidFill>
                  <a:srgbClr val="000000"/>
                </a:solidFill>
              </a:rPr>
              <a:t>Regroupement</a:t>
            </a:r>
            <a:endParaRPr lang="fr-FR" dirty="0">
              <a:solidFill>
                <a:srgbClr val="000000"/>
              </a:solidFill>
            </a:endParaRPr>
          </a:p>
        </p:txBody>
      </p:sp>
      <p:cxnSp>
        <p:nvCxnSpPr>
          <p:cNvPr id="18" name="Connecteur droit avec flèche 17"/>
          <p:cNvCxnSpPr>
            <a:stCxn id="10" idx="3"/>
            <a:endCxn id="29" idx="7"/>
          </p:cNvCxnSpPr>
          <p:nvPr/>
        </p:nvCxnSpPr>
        <p:spPr>
          <a:xfrm flipH="1">
            <a:off x="3845455" y="2320951"/>
            <a:ext cx="2242803" cy="1065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Connecteur droit avec flèche 18"/>
          <p:cNvCxnSpPr>
            <a:endCxn id="28" idx="0"/>
          </p:cNvCxnSpPr>
          <p:nvPr/>
        </p:nvCxnSpPr>
        <p:spPr>
          <a:xfrm flipH="1">
            <a:off x="5541996" y="2483267"/>
            <a:ext cx="735990" cy="6319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Connecteur droit avec flèche 19"/>
          <p:cNvCxnSpPr>
            <a:endCxn id="13" idx="1"/>
          </p:cNvCxnSpPr>
          <p:nvPr/>
        </p:nvCxnSpPr>
        <p:spPr>
          <a:xfrm>
            <a:off x="6699773" y="2483267"/>
            <a:ext cx="570863" cy="902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Connecteur droit avec flèche 20"/>
          <p:cNvCxnSpPr>
            <a:stCxn id="10" idx="5"/>
            <a:endCxn id="14" idx="1"/>
          </p:cNvCxnSpPr>
          <p:nvPr/>
        </p:nvCxnSpPr>
        <p:spPr>
          <a:xfrm>
            <a:off x="6911176" y="2320951"/>
            <a:ext cx="3044652" cy="10496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Connecteur droit avec flèche 22"/>
          <p:cNvCxnSpPr>
            <a:endCxn id="15" idx="0"/>
          </p:cNvCxnSpPr>
          <p:nvPr/>
        </p:nvCxnSpPr>
        <p:spPr>
          <a:xfrm>
            <a:off x="3037969" y="4958784"/>
            <a:ext cx="46608" cy="452014"/>
          </a:xfrm>
          <a:prstGeom prst="straightConnector1">
            <a:avLst/>
          </a:prstGeom>
          <a:ln>
            <a:solidFill>
              <a:srgbClr val="A40000"/>
            </a:solidFill>
            <a:tailEnd type="arrow"/>
          </a:ln>
        </p:spPr>
        <p:style>
          <a:lnRef idx="2">
            <a:schemeClr val="dk1"/>
          </a:lnRef>
          <a:fillRef idx="0">
            <a:schemeClr val="dk1"/>
          </a:fillRef>
          <a:effectRef idx="1">
            <a:schemeClr val="dk1"/>
          </a:effectRef>
          <a:fontRef idx="minor">
            <a:schemeClr val="tx1"/>
          </a:fontRef>
        </p:style>
      </p:cxnSp>
      <p:cxnSp>
        <p:nvCxnSpPr>
          <p:cNvPr id="25" name="Connecteur droit avec flèche 24"/>
          <p:cNvCxnSpPr>
            <a:stCxn id="29" idx="5"/>
            <a:endCxn id="16" idx="1"/>
          </p:cNvCxnSpPr>
          <p:nvPr/>
        </p:nvCxnSpPr>
        <p:spPr>
          <a:xfrm>
            <a:off x="3845455" y="4693388"/>
            <a:ext cx="897893" cy="928644"/>
          </a:xfrm>
          <a:prstGeom prst="straightConnector1">
            <a:avLst/>
          </a:prstGeom>
          <a:ln>
            <a:solidFill>
              <a:srgbClr val="A40000"/>
            </a:solidFill>
            <a:tailEnd type="arrow"/>
          </a:ln>
        </p:spPr>
        <p:style>
          <a:lnRef idx="2">
            <a:schemeClr val="dk1"/>
          </a:lnRef>
          <a:fillRef idx="0">
            <a:schemeClr val="dk1"/>
          </a:fillRef>
          <a:effectRef idx="1">
            <a:schemeClr val="dk1"/>
          </a:effectRef>
          <a:fontRef idx="minor">
            <a:schemeClr val="tx1"/>
          </a:fontRef>
        </p:style>
      </p:cxnSp>
      <p:cxnSp>
        <p:nvCxnSpPr>
          <p:cNvPr id="26" name="Connecteur droit avec flèche 25"/>
          <p:cNvCxnSpPr>
            <a:endCxn id="17" idx="1"/>
          </p:cNvCxnSpPr>
          <p:nvPr/>
        </p:nvCxnSpPr>
        <p:spPr>
          <a:xfrm>
            <a:off x="6107729" y="4247016"/>
            <a:ext cx="1182541" cy="1375016"/>
          </a:xfrm>
          <a:prstGeom prst="straightConnector1">
            <a:avLst/>
          </a:prstGeom>
          <a:ln>
            <a:solidFill>
              <a:srgbClr val="A40000"/>
            </a:solidFill>
            <a:tailEnd type="arrow"/>
          </a:ln>
        </p:spPr>
        <p:style>
          <a:lnRef idx="2">
            <a:schemeClr val="dk1"/>
          </a:lnRef>
          <a:fillRef idx="0">
            <a:schemeClr val="dk1"/>
          </a:fillRef>
          <a:effectRef idx="1">
            <a:schemeClr val="dk1"/>
          </a:effectRef>
          <a:fontRef idx="minor">
            <a:schemeClr val="tx1"/>
          </a:fontRef>
        </p:style>
      </p:cxnSp>
      <p:sp>
        <p:nvSpPr>
          <p:cNvPr id="27" name="Rectangle 26"/>
          <p:cNvSpPr/>
          <p:nvPr/>
        </p:nvSpPr>
        <p:spPr>
          <a:xfrm>
            <a:off x="1452498" y="3078467"/>
            <a:ext cx="5439782" cy="192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4250207" y="3115262"/>
            <a:ext cx="2583578" cy="18488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solidFill>
                  <a:srgbClr val="000000"/>
                </a:solidFill>
              </a:rPr>
              <a:t>Apprentissage non supervisé</a:t>
            </a:r>
            <a:endParaRPr lang="fr-FR" dirty="0">
              <a:solidFill>
                <a:srgbClr val="000000"/>
              </a:solidFill>
            </a:endParaRPr>
          </a:p>
        </p:txBody>
      </p:sp>
      <p:sp>
        <p:nvSpPr>
          <p:cNvPr id="29" name="Ellipse 28"/>
          <p:cNvSpPr/>
          <p:nvPr/>
        </p:nvSpPr>
        <p:spPr>
          <a:xfrm>
            <a:off x="1640233" y="3115262"/>
            <a:ext cx="2583578" cy="18488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solidFill>
                  <a:srgbClr val="000000"/>
                </a:solidFill>
              </a:rPr>
              <a:t>Apprentissage supervisé</a:t>
            </a:r>
            <a:endParaRPr lang="fr-FR" dirty="0">
              <a:solidFill>
                <a:srgbClr val="000000"/>
              </a:solidFill>
            </a:endParaRPr>
          </a:p>
        </p:txBody>
      </p:sp>
    </p:spTree>
    <p:extLst>
      <p:ext uri="{BB962C8B-B14F-4D97-AF65-F5344CB8AC3E}">
        <p14:creationId xmlns:p14="http://schemas.microsoft.com/office/powerpoint/2010/main" val="10665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16</a:t>
            </a:r>
            <a:endParaRPr lang="fr-FR" sz="2800" b="1" dirty="0">
              <a:solidFill>
                <a:schemeClr val="bg1"/>
              </a:solidFill>
            </a:endParaRPr>
          </a:p>
        </p:txBody>
      </p:sp>
      <p:sp>
        <p:nvSpPr>
          <p:cNvPr id="8" name="Étoile à 8 branches 7"/>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numéro de diapositive 2"/>
          <p:cNvSpPr txBox="1">
            <a:spLocks/>
          </p:cNvSpPr>
          <p:nvPr/>
        </p:nvSpPr>
        <p:spPr bwMode="gray">
          <a:xfrm>
            <a:off x="11439163" y="6131128"/>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11</a:t>
            </a:r>
            <a:endParaRPr lang="fr-FR" sz="2800" b="1" dirty="0">
              <a:solidFill>
                <a:schemeClr val="bg1"/>
              </a:solidFill>
            </a:endParaRPr>
          </a:p>
        </p:txBody>
      </p:sp>
      <p:sp>
        <p:nvSpPr>
          <p:cNvPr id="12" name="ZoneTexte 11"/>
          <p:cNvSpPr txBox="1"/>
          <p:nvPr/>
        </p:nvSpPr>
        <p:spPr>
          <a:xfrm>
            <a:off x="0" y="666439"/>
            <a:ext cx="2589213" cy="584775"/>
          </a:xfrm>
          <a:prstGeom prst="rect">
            <a:avLst/>
          </a:prstGeom>
          <a:noFill/>
        </p:spPr>
        <p:txBody>
          <a:bodyPr wrap="square" rtlCol="0">
            <a:spAutoFit/>
          </a:bodyPr>
          <a:lstStyle/>
          <a:p>
            <a:r>
              <a:rPr lang="fr-FR" sz="3200" dirty="0" smtClean="0">
                <a:solidFill>
                  <a:schemeClr val="bg1"/>
                </a:solidFill>
              </a:rPr>
              <a:t>Modèle</a:t>
            </a:r>
            <a:endParaRPr lang="fr-FR" sz="3600" dirty="0">
              <a:solidFill>
                <a:schemeClr val="bg1"/>
              </a:solidFill>
            </a:endParaRPr>
          </a:p>
        </p:txBody>
      </p:sp>
      <p:sp>
        <p:nvSpPr>
          <p:cNvPr id="18" name="Titre 3"/>
          <p:cNvSpPr txBox="1">
            <a:spLocks/>
          </p:cNvSpPr>
          <p:nvPr/>
        </p:nvSpPr>
        <p:spPr>
          <a:xfrm>
            <a:off x="2457855" y="511757"/>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Apprentissage </a:t>
            </a:r>
            <a:r>
              <a:rPr lang="fr-FR" b="1" dirty="0" smtClean="0"/>
              <a:t>Supervisé</a:t>
            </a:r>
          </a:p>
          <a:p>
            <a:pPr algn="ctr"/>
            <a:r>
              <a:rPr lang="fr-FR" b="1" dirty="0" smtClean="0"/>
              <a:t>(1/2)</a:t>
            </a:r>
            <a:br>
              <a:rPr lang="fr-FR" b="1" dirty="0" smtClean="0"/>
            </a:br>
            <a:endParaRPr lang="fr-FR" dirty="0"/>
          </a:p>
        </p:txBody>
      </p:sp>
      <p:sp>
        <p:nvSpPr>
          <p:cNvPr id="19" name="Rectangle 18"/>
          <p:cNvSpPr/>
          <p:nvPr/>
        </p:nvSpPr>
        <p:spPr>
          <a:xfrm>
            <a:off x="2072035" y="1239367"/>
            <a:ext cx="7642458" cy="3352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fr-FR" sz="2000" b="1" dirty="0" smtClean="0">
              <a:solidFill>
                <a:schemeClr val="tx1"/>
              </a:solidFill>
            </a:endParaRPr>
          </a:p>
          <a:p>
            <a:pPr>
              <a:lnSpc>
                <a:spcPct val="150000"/>
              </a:lnSpc>
            </a:pPr>
            <a:endParaRPr lang="fr-FR" dirty="0" smtClean="0">
              <a:solidFill>
                <a:schemeClr val="tx1"/>
              </a:solidFill>
            </a:endParaRPr>
          </a:p>
        </p:txBody>
      </p:sp>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173" y="3070985"/>
            <a:ext cx="6437731" cy="2598502"/>
          </a:xfrm>
          <a:prstGeom prst="rect">
            <a:avLst/>
          </a:prstGeom>
        </p:spPr>
      </p:pic>
      <p:sp>
        <p:nvSpPr>
          <p:cNvPr id="21" name="Rectangle 20"/>
          <p:cNvSpPr/>
          <p:nvPr/>
        </p:nvSpPr>
        <p:spPr>
          <a:xfrm>
            <a:off x="6568387" y="1778086"/>
            <a:ext cx="3973629" cy="634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accent6">
                    <a:lumMod val="50000"/>
                  </a:schemeClr>
                </a:solidFill>
                <a:effectLst>
                  <a:innerShdw blurRad="63500" dist="50800" dir="18900000">
                    <a:prstClr val="black">
                      <a:alpha val="50000"/>
                    </a:prstClr>
                  </a:innerShdw>
                </a:effectLst>
              </a:rPr>
              <a:t>Variable de prédiction</a:t>
            </a:r>
            <a:endParaRPr lang="fr-FR" b="1" dirty="0">
              <a:solidFill>
                <a:schemeClr val="accent6">
                  <a:lumMod val="50000"/>
                </a:schemeClr>
              </a:solidFill>
              <a:effectLst>
                <a:innerShdw blurRad="63500" dist="50800" dir="18900000">
                  <a:prstClr val="black">
                    <a:alpha val="50000"/>
                  </a:prstClr>
                </a:innerShdw>
              </a:effectLst>
            </a:endParaRPr>
          </a:p>
        </p:txBody>
      </p:sp>
      <p:sp>
        <p:nvSpPr>
          <p:cNvPr id="22" name="Flèche vers le bas 21"/>
          <p:cNvSpPr/>
          <p:nvPr/>
        </p:nvSpPr>
        <p:spPr>
          <a:xfrm>
            <a:off x="8338954" y="2417026"/>
            <a:ext cx="630604" cy="597772"/>
          </a:xfrm>
          <a:prstGeom prst="downArrow">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58405340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666439"/>
            <a:ext cx="2589213" cy="584775"/>
          </a:xfrm>
          <a:prstGeom prst="rect">
            <a:avLst/>
          </a:prstGeom>
          <a:noFill/>
        </p:spPr>
        <p:txBody>
          <a:bodyPr wrap="square" rtlCol="0">
            <a:spAutoFit/>
          </a:bodyPr>
          <a:lstStyle/>
          <a:p>
            <a:r>
              <a:rPr lang="fr-FR" sz="3200" dirty="0" smtClean="0">
                <a:solidFill>
                  <a:schemeClr val="bg1"/>
                </a:solidFill>
              </a:rPr>
              <a:t>Modèle</a:t>
            </a:r>
            <a:endParaRPr lang="fr-FR" sz="3600" dirty="0">
              <a:solidFill>
                <a:schemeClr val="bg1"/>
              </a:solidFill>
            </a:endParaRPr>
          </a:p>
        </p:txBody>
      </p:sp>
      <p:sp>
        <p:nvSpPr>
          <p:cNvPr id="6" name="Étoile à 8 branches 5"/>
          <p:cNvSpPr/>
          <p:nvPr/>
        </p:nvSpPr>
        <p:spPr>
          <a:xfrm>
            <a:off x="11369542" y="6097511"/>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2"/>
          <p:cNvSpPr txBox="1">
            <a:spLocks/>
          </p:cNvSpPr>
          <p:nvPr/>
        </p:nvSpPr>
        <p:spPr bwMode="gray">
          <a:xfrm>
            <a:off x="11454216" y="615390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12</a:t>
            </a:r>
            <a:endParaRPr lang="fr-FR" sz="2800" b="1" dirty="0">
              <a:solidFill>
                <a:schemeClr val="bg1"/>
              </a:solidFill>
            </a:endParaRPr>
          </a:p>
        </p:txBody>
      </p:sp>
      <p:sp>
        <p:nvSpPr>
          <p:cNvPr id="8" name="Titre 3"/>
          <p:cNvSpPr txBox="1">
            <a:spLocks/>
          </p:cNvSpPr>
          <p:nvPr/>
        </p:nvSpPr>
        <p:spPr>
          <a:xfrm>
            <a:off x="2457855" y="511757"/>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Apprentissage </a:t>
            </a:r>
            <a:r>
              <a:rPr lang="fr-FR" b="1" dirty="0" smtClean="0"/>
              <a:t>Supervisé</a:t>
            </a:r>
          </a:p>
          <a:p>
            <a:pPr algn="ctr"/>
            <a:r>
              <a:rPr lang="fr-FR" b="1" dirty="0" smtClean="0"/>
              <a:t>(2/2)</a:t>
            </a:r>
            <a:br>
              <a:rPr lang="fr-FR" b="1" dirty="0" smtClean="0"/>
            </a:br>
            <a:endParaRPr lang="fr-FR" dirty="0"/>
          </a:p>
        </p:txBody>
      </p:sp>
      <p:sp>
        <p:nvSpPr>
          <p:cNvPr id="13" name="Rectangle 12"/>
          <p:cNvSpPr/>
          <p:nvPr/>
        </p:nvSpPr>
        <p:spPr>
          <a:xfrm>
            <a:off x="1969640" y="1247223"/>
            <a:ext cx="7642458" cy="3352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fr-FR" sz="2000" b="1" dirty="0" smtClean="0">
              <a:solidFill>
                <a:schemeClr val="tx1"/>
              </a:solidFill>
            </a:endParaRPr>
          </a:p>
          <a:p>
            <a:pPr>
              <a:lnSpc>
                <a:spcPct val="150000"/>
              </a:lnSpc>
            </a:pPr>
            <a:endParaRPr lang="fr-FR" dirty="0" smtClean="0">
              <a:solidFill>
                <a:schemeClr val="tx1"/>
              </a:solidFill>
            </a:endParaRPr>
          </a:p>
        </p:txBody>
      </p:sp>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68" y="2096011"/>
            <a:ext cx="4050105" cy="1198126"/>
          </a:xfrm>
          <a:prstGeom prst="rect">
            <a:avLst/>
          </a:prstGeom>
        </p:spPr>
      </p:pic>
      <p:sp>
        <p:nvSpPr>
          <p:cNvPr id="15" name="Rectangle 14"/>
          <p:cNvSpPr/>
          <p:nvPr/>
        </p:nvSpPr>
        <p:spPr>
          <a:xfrm>
            <a:off x="0" y="3408084"/>
            <a:ext cx="5469464" cy="782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accent6">
                    <a:lumMod val="50000"/>
                  </a:schemeClr>
                </a:solidFill>
                <a:effectLst>
                  <a:innerShdw blurRad="63500" dist="50800" dir="18900000">
                    <a:prstClr val="black">
                      <a:alpha val="50000"/>
                    </a:prstClr>
                  </a:innerShdw>
                </a:effectLst>
              </a:rPr>
              <a:t>Données d’apprentissage</a:t>
            </a:r>
            <a:endParaRPr lang="fr-FR" b="1" dirty="0">
              <a:solidFill>
                <a:schemeClr val="accent6">
                  <a:lumMod val="50000"/>
                </a:schemeClr>
              </a:solidFill>
              <a:effectLst>
                <a:innerShdw blurRad="63500" dist="50800" dir="18900000">
                  <a:prstClr val="black">
                    <a:alpha val="50000"/>
                  </a:prstClr>
                </a:innerShdw>
              </a:effectLst>
            </a:endParaRPr>
          </a:p>
          <a:p>
            <a:r>
              <a:rPr lang="fr-FR" b="1" dirty="0" smtClean="0">
                <a:solidFill>
                  <a:schemeClr val="accent6">
                    <a:lumMod val="50000"/>
                  </a:schemeClr>
                </a:solidFill>
                <a:effectLst>
                  <a:innerShdw blurRad="63500" dist="50800" dir="18900000">
                    <a:prstClr val="black">
                      <a:alpha val="50000"/>
                    </a:prstClr>
                  </a:innerShdw>
                </a:effectLst>
              </a:rPr>
              <a:t>            ( 2/3 de la totalité des données )</a:t>
            </a:r>
          </a:p>
        </p:txBody>
      </p:sp>
      <p:sp>
        <p:nvSpPr>
          <p:cNvPr id="16" name="Flèche droite 15"/>
          <p:cNvSpPr/>
          <p:nvPr/>
        </p:nvSpPr>
        <p:spPr>
          <a:xfrm>
            <a:off x="5221167" y="2233012"/>
            <a:ext cx="2390942" cy="677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3626651" y="3311001"/>
            <a:ext cx="5469464" cy="782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accent6">
                    <a:lumMod val="50000"/>
                  </a:schemeClr>
                </a:solidFill>
                <a:effectLst>
                  <a:innerShdw blurRad="63500" dist="50800" dir="18900000">
                    <a:prstClr val="black">
                      <a:alpha val="50000"/>
                    </a:prstClr>
                  </a:innerShdw>
                </a:effectLst>
              </a:rPr>
              <a:t>            </a:t>
            </a:r>
          </a:p>
        </p:txBody>
      </p:sp>
      <p:sp>
        <p:nvSpPr>
          <p:cNvPr id="18" name="Rectangle 17"/>
          <p:cNvSpPr/>
          <p:nvPr/>
        </p:nvSpPr>
        <p:spPr>
          <a:xfrm>
            <a:off x="8243467" y="1836479"/>
            <a:ext cx="2644025" cy="1787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ln w="0"/>
                <a:solidFill>
                  <a:schemeClr val="accent6">
                    <a:lumMod val="50000"/>
                  </a:schemeClr>
                </a:solidFill>
                <a:effectLst>
                  <a:outerShdw blurRad="38100" dist="19050" dir="2700000" algn="tl" rotWithShape="0">
                    <a:schemeClr val="dk1">
                      <a:alpha val="40000"/>
                    </a:schemeClr>
                  </a:outerShdw>
                </a:effectLst>
              </a:rPr>
              <a:t>Modèle</a:t>
            </a:r>
            <a:endParaRPr lang="fr-FR" sz="2000" b="1" dirty="0">
              <a:solidFill>
                <a:schemeClr val="accent6">
                  <a:lumMod val="50000"/>
                </a:schemeClr>
              </a:solidFill>
            </a:endParaRPr>
          </a:p>
        </p:txBody>
      </p:sp>
      <p:sp>
        <p:nvSpPr>
          <p:cNvPr id="19" name="Rectangle 18"/>
          <p:cNvSpPr/>
          <p:nvPr/>
        </p:nvSpPr>
        <p:spPr>
          <a:xfrm>
            <a:off x="3713409" y="2803837"/>
            <a:ext cx="5469464" cy="782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accent6">
                    <a:lumMod val="50000"/>
                  </a:schemeClr>
                </a:solidFill>
                <a:effectLst>
                  <a:innerShdw blurRad="63500" dist="50800" dir="18900000">
                    <a:prstClr val="black">
                      <a:alpha val="50000"/>
                    </a:prstClr>
                  </a:innerShdw>
                </a:effectLst>
              </a:rPr>
              <a:t>Choix d’algorithme</a:t>
            </a:r>
          </a:p>
        </p:txBody>
      </p:sp>
      <p:sp>
        <p:nvSpPr>
          <p:cNvPr id="20" name="Rectangle 19"/>
          <p:cNvSpPr/>
          <p:nvPr/>
        </p:nvSpPr>
        <p:spPr>
          <a:xfrm>
            <a:off x="265383" y="5098393"/>
            <a:ext cx="6096000" cy="646331"/>
          </a:xfrm>
          <a:prstGeom prst="rect">
            <a:avLst/>
          </a:prstGeom>
        </p:spPr>
        <p:txBody>
          <a:bodyPr>
            <a:spAutoFit/>
          </a:bodyPr>
          <a:lstStyle/>
          <a:p>
            <a:pPr algn="ctr"/>
            <a:r>
              <a:rPr lang="fr-FR" b="1" dirty="0">
                <a:solidFill>
                  <a:schemeClr val="accent6">
                    <a:lumMod val="50000"/>
                  </a:schemeClr>
                </a:solidFill>
                <a:effectLst>
                  <a:innerShdw blurRad="63500" dist="50800" dir="18900000">
                    <a:prstClr val="black">
                      <a:alpha val="50000"/>
                    </a:prstClr>
                  </a:innerShdw>
                </a:effectLst>
              </a:rPr>
              <a:t>Données </a:t>
            </a:r>
            <a:r>
              <a:rPr lang="fr-FR" b="1" dirty="0" smtClean="0">
                <a:solidFill>
                  <a:schemeClr val="accent6">
                    <a:lumMod val="50000"/>
                  </a:schemeClr>
                </a:solidFill>
                <a:effectLst>
                  <a:innerShdw blurRad="63500" dist="50800" dir="18900000">
                    <a:prstClr val="black">
                      <a:alpha val="50000"/>
                    </a:prstClr>
                  </a:innerShdw>
                </a:effectLst>
              </a:rPr>
              <a:t>de Test</a:t>
            </a:r>
            <a:endParaRPr lang="fr-FR" b="1" dirty="0">
              <a:solidFill>
                <a:schemeClr val="accent6">
                  <a:lumMod val="50000"/>
                </a:schemeClr>
              </a:solidFill>
              <a:effectLst>
                <a:innerShdw blurRad="63500" dist="50800" dir="18900000">
                  <a:prstClr val="black">
                    <a:alpha val="50000"/>
                  </a:prstClr>
                </a:innerShdw>
              </a:effectLst>
            </a:endParaRPr>
          </a:p>
          <a:p>
            <a:r>
              <a:rPr lang="fr-FR" b="1" dirty="0">
                <a:solidFill>
                  <a:schemeClr val="accent6">
                    <a:lumMod val="50000"/>
                  </a:schemeClr>
                </a:solidFill>
                <a:effectLst>
                  <a:innerShdw blurRad="63500" dist="50800" dir="18900000">
                    <a:prstClr val="black">
                      <a:alpha val="50000"/>
                    </a:prstClr>
                  </a:innerShdw>
                </a:effectLst>
              </a:rPr>
              <a:t>            ( </a:t>
            </a:r>
            <a:r>
              <a:rPr lang="fr-FR" b="1" dirty="0" smtClean="0">
                <a:solidFill>
                  <a:schemeClr val="accent6">
                    <a:lumMod val="50000"/>
                  </a:schemeClr>
                </a:solidFill>
                <a:effectLst>
                  <a:innerShdw blurRad="63500" dist="50800" dir="18900000">
                    <a:prstClr val="black">
                      <a:alpha val="50000"/>
                    </a:prstClr>
                  </a:innerShdw>
                </a:effectLst>
              </a:rPr>
              <a:t>1/3 </a:t>
            </a:r>
            <a:r>
              <a:rPr lang="fr-FR" b="1" dirty="0">
                <a:solidFill>
                  <a:schemeClr val="accent6">
                    <a:lumMod val="50000"/>
                  </a:schemeClr>
                </a:solidFill>
                <a:effectLst>
                  <a:innerShdw blurRad="63500" dist="50800" dir="18900000">
                    <a:prstClr val="black">
                      <a:alpha val="50000"/>
                    </a:prstClr>
                  </a:innerShdw>
                </a:effectLst>
              </a:rPr>
              <a:t>de la totalité des données )</a:t>
            </a:r>
          </a:p>
        </p:txBody>
      </p:sp>
      <p:pic>
        <p:nvPicPr>
          <p:cNvPr id="21" name="Image 20"/>
          <p:cNvPicPr>
            <a:picLocks noChangeAspect="1"/>
          </p:cNvPicPr>
          <p:nvPr/>
        </p:nvPicPr>
        <p:blipFill>
          <a:blip r:embed="rId4"/>
          <a:stretch>
            <a:fillRect/>
          </a:stretch>
        </p:blipFill>
        <p:spPr>
          <a:xfrm>
            <a:off x="829696" y="4381047"/>
            <a:ext cx="4050000" cy="612295"/>
          </a:xfrm>
          <a:prstGeom prst="rect">
            <a:avLst/>
          </a:prstGeom>
        </p:spPr>
      </p:pic>
      <p:sp>
        <p:nvSpPr>
          <p:cNvPr id="22" name="Flèche à angle droit 21"/>
          <p:cNvSpPr/>
          <p:nvPr/>
        </p:nvSpPr>
        <p:spPr>
          <a:xfrm>
            <a:off x="5221166" y="3764910"/>
            <a:ext cx="3332284" cy="1059846"/>
          </a:xfrm>
          <a:prstGeom prst="bentUpArrow">
            <a:avLst>
              <a:gd name="adj1" fmla="val 23203"/>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3632367" y="5066238"/>
            <a:ext cx="6096000" cy="369332"/>
          </a:xfrm>
          <a:prstGeom prst="rect">
            <a:avLst/>
          </a:prstGeom>
        </p:spPr>
        <p:txBody>
          <a:bodyPr>
            <a:spAutoFit/>
          </a:bodyPr>
          <a:lstStyle/>
          <a:p>
            <a:pPr algn="ctr"/>
            <a:r>
              <a:rPr lang="fr-FR" b="1" dirty="0" smtClean="0">
                <a:solidFill>
                  <a:schemeClr val="accent6">
                    <a:lumMod val="50000"/>
                  </a:schemeClr>
                </a:solidFill>
                <a:effectLst>
                  <a:innerShdw blurRad="63500" dist="50800" dir="18900000">
                    <a:prstClr val="black">
                      <a:alpha val="50000"/>
                    </a:prstClr>
                  </a:innerShdw>
                </a:effectLst>
              </a:rPr>
              <a:t>Évaluer le modèle</a:t>
            </a:r>
            <a:endParaRPr lang="fr-FR" b="1" dirty="0">
              <a:solidFill>
                <a:schemeClr val="accent6">
                  <a:lumMod val="50000"/>
                </a:schemeClr>
              </a:solidFill>
              <a:effectLst>
                <a:innerShdw blurRad="63500" dist="50800" dir="18900000">
                  <a:prstClr val="black">
                    <a:alpha val="50000"/>
                  </a:prstClr>
                </a:innerShdw>
              </a:effectLst>
            </a:endParaRPr>
          </a:p>
        </p:txBody>
      </p:sp>
      <p:sp>
        <p:nvSpPr>
          <p:cNvPr id="24" name="Rectangle 23"/>
          <p:cNvSpPr/>
          <p:nvPr/>
        </p:nvSpPr>
        <p:spPr>
          <a:xfrm>
            <a:off x="8928982" y="4950646"/>
            <a:ext cx="1886352" cy="17374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n w="0"/>
                <a:solidFill>
                  <a:schemeClr val="accent6">
                    <a:lumMod val="50000"/>
                  </a:schemeClr>
                </a:solidFill>
                <a:effectLst>
                  <a:outerShdw blurRad="38100" dist="19050" dir="2700000" algn="tl" rotWithShape="0">
                    <a:schemeClr val="dk1">
                      <a:alpha val="40000"/>
                    </a:schemeClr>
                  </a:outerShdw>
                </a:effectLst>
              </a:rPr>
              <a:t>Application</a:t>
            </a:r>
            <a:endParaRPr lang="fr-FR" b="1" dirty="0">
              <a:solidFill>
                <a:schemeClr val="accent6">
                  <a:lumMod val="50000"/>
                </a:schemeClr>
              </a:solidFill>
            </a:endParaRPr>
          </a:p>
        </p:txBody>
      </p:sp>
      <p:sp>
        <p:nvSpPr>
          <p:cNvPr id="25" name="Flèche vers le haut 24"/>
          <p:cNvSpPr/>
          <p:nvPr/>
        </p:nvSpPr>
        <p:spPr>
          <a:xfrm>
            <a:off x="9326566" y="3777118"/>
            <a:ext cx="459048" cy="979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rot="16200000">
            <a:off x="6413251" y="3925597"/>
            <a:ext cx="5484283" cy="7633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accent6">
                    <a:lumMod val="50000"/>
                  </a:schemeClr>
                </a:solidFill>
                <a:effectLst>
                  <a:innerShdw blurRad="63500" dist="50800" dir="18900000">
                    <a:prstClr val="black">
                      <a:alpha val="50000"/>
                    </a:prstClr>
                  </a:innerShdw>
                </a:effectLst>
              </a:rPr>
              <a:t>Données</a:t>
            </a:r>
          </a:p>
        </p:txBody>
      </p:sp>
      <p:sp>
        <p:nvSpPr>
          <p:cNvPr id="27" name="Flèche vers le bas 26"/>
          <p:cNvSpPr/>
          <p:nvPr/>
        </p:nvSpPr>
        <p:spPr>
          <a:xfrm>
            <a:off x="9935465" y="3789818"/>
            <a:ext cx="461435" cy="1034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rot="5400000">
            <a:off x="7879982" y="3875770"/>
            <a:ext cx="5469464" cy="782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accent6">
                    <a:lumMod val="50000"/>
                  </a:schemeClr>
                </a:solidFill>
                <a:effectLst>
                  <a:innerShdw blurRad="63500" dist="50800" dir="18900000">
                    <a:prstClr val="black">
                      <a:alpha val="50000"/>
                    </a:prstClr>
                  </a:innerShdw>
                </a:effectLst>
              </a:rPr>
              <a:t>Prédictions</a:t>
            </a:r>
          </a:p>
        </p:txBody>
      </p:sp>
    </p:spTree>
    <p:extLst>
      <p:ext uri="{BB962C8B-B14F-4D97-AF65-F5344CB8AC3E}">
        <p14:creationId xmlns:p14="http://schemas.microsoft.com/office/powerpoint/2010/main" val="33673568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23" grpId="0"/>
      <p:bldP spid="24" grpId="0" animBg="1"/>
      <p:bldP spid="25" grpId="0" animBg="1"/>
      <p:bldP spid="26" grpId="0"/>
      <p:bldP spid="27"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666439"/>
            <a:ext cx="2589213" cy="584775"/>
          </a:xfrm>
          <a:prstGeom prst="rect">
            <a:avLst/>
          </a:prstGeom>
          <a:noFill/>
        </p:spPr>
        <p:txBody>
          <a:bodyPr wrap="square" rtlCol="0">
            <a:spAutoFit/>
          </a:bodyPr>
          <a:lstStyle/>
          <a:p>
            <a:r>
              <a:rPr lang="fr-FR" sz="3200" dirty="0" smtClean="0">
                <a:solidFill>
                  <a:schemeClr val="bg1"/>
                </a:solidFill>
              </a:rPr>
              <a:t>Modèle</a:t>
            </a:r>
            <a:endParaRPr lang="fr-FR" sz="3600" dirty="0">
              <a:solidFill>
                <a:schemeClr val="bg1"/>
              </a:solidFill>
            </a:endParaRPr>
          </a:p>
        </p:txBody>
      </p:sp>
      <p:sp>
        <p:nvSpPr>
          <p:cNvPr id="6" name="Étoile à 8 branches 5"/>
          <p:cNvSpPr/>
          <p:nvPr/>
        </p:nvSpPr>
        <p:spPr>
          <a:xfrm>
            <a:off x="11369542" y="6097511"/>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2"/>
          <p:cNvSpPr txBox="1">
            <a:spLocks/>
          </p:cNvSpPr>
          <p:nvPr/>
        </p:nvSpPr>
        <p:spPr bwMode="gray">
          <a:xfrm>
            <a:off x="11454216" y="615390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12</a:t>
            </a:r>
            <a:endParaRPr lang="fr-FR" sz="2800" b="1" dirty="0">
              <a:solidFill>
                <a:schemeClr val="bg1"/>
              </a:solidFill>
            </a:endParaRPr>
          </a:p>
        </p:txBody>
      </p:sp>
      <p:sp>
        <p:nvSpPr>
          <p:cNvPr id="29" name="Titre 3"/>
          <p:cNvSpPr txBox="1">
            <a:spLocks/>
          </p:cNvSpPr>
          <p:nvPr/>
        </p:nvSpPr>
        <p:spPr>
          <a:xfrm>
            <a:off x="2457855" y="511757"/>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Choix du modèle</a:t>
            </a:r>
            <a:br>
              <a:rPr lang="fr-FR" b="1" dirty="0" smtClean="0"/>
            </a:br>
            <a:endParaRPr lang="fr-FR" dirty="0"/>
          </a:p>
        </p:txBody>
      </p:sp>
      <p:sp>
        <p:nvSpPr>
          <p:cNvPr id="30" name="Organigramme : Processus 29"/>
          <p:cNvSpPr/>
          <p:nvPr/>
        </p:nvSpPr>
        <p:spPr>
          <a:xfrm>
            <a:off x="2457852" y="1552352"/>
            <a:ext cx="8451153" cy="460154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200000"/>
              </a:lnSpc>
            </a:pPr>
            <a:endParaRPr lang="fr-FR" dirty="0" smtClean="0">
              <a:solidFill>
                <a:schemeClr val="tx1"/>
              </a:solidFill>
            </a:endParaRPr>
          </a:p>
          <a:p>
            <a:pPr marL="285750" indent="-285750">
              <a:lnSpc>
                <a:spcPct val="300000"/>
              </a:lnSpc>
              <a:buFont typeface="Wingdings" panose="05000000000000000000" pitchFamily="2" charset="2"/>
              <a:buChar char="Ø"/>
            </a:pPr>
            <a:r>
              <a:rPr lang="fr-FR" dirty="0" smtClean="0">
                <a:solidFill>
                  <a:schemeClr val="tx1"/>
                </a:solidFill>
              </a:rPr>
              <a:t>Classification : </a:t>
            </a:r>
          </a:p>
          <a:p>
            <a:pPr marL="742950" lvl="1" indent="-285750">
              <a:lnSpc>
                <a:spcPct val="300000"/>
              </a:lnSpc>
              <a:buFont typeface="Wingdings" pitchFamily="2" charset="2"/>
              <a:buChar char="v"/>
            </a:pPr>
            <a:r>
              <a:rPr lang="fr-FR" dirty="0" smtClean="0">
                <a:solidFill>
                  <a:schemeClr val="tx1"/>
                </a:solidFill>
              </a:rPr>
              <a:t>SVM</a:t>
            </a:r>
          </a:p>
          <a:p>
            <a:pPr marL="742950" lvl="1" indent="-285750">
              <a:lnSpc>
                <a:spcPct val="300000"/>
              </a:lnSpc>
              <a:buFont typeface="Wingdings" pitchFamily="2" charset="2"/>
              <a:buChar char="v"/>
            </a:pPr>
            <a:r>
              <a:rPr lang="fr-FR" smtClean="0">
                <a:solidFill>
                  <a:schemeClr val="tx1"/>
                </a:solidFill>
              </a:rPr>
              <a:t>KNN</a:t>
            </a:r>
            <a:endParaRPr lang="fr-FR" dirty="0" smtClean="0">
              <a:solidFill>
                <a:schemeClr val="tx1"/>
              </a:solidFill>
            </a:endParaRPr>
          </a:p>
          <a:p>
            <a:pPr marL="285750" indent="-285750">
              <a:lnSpc>
                <a:spcPct val="300000"/>
              </a:lnSpc>
              <a:buFont typeface="Wingdings" panose="05000000000000000000" pitchFamily="2" charset="2"/>
              <a:buChar char="Ø"/>
            </a:pPr>
            <a:r>
              <a:rPr lang="fr-FR" dirty="0" smtClean="0">
                <a:solidFill>
                  <a:schemeClr val="tx1"/>
                </a:solidFill>
              </a:rPr>
              <a:t>Régression :</a:t>
            </a:r>
          </a:p>
          <a:p>
            <a:pPr marL="742950" lvl="1" indent="-285750">
              <a:lnSpc>
                <a:spcPct val="300000"/>
              </a:lnSpc>
              <a:buFont typeface="Wingdings" pitchFamily="2" charset="2"/>
              <a:buChar char="v"/>
            </a:pPr>
            <a:r>
              <a:rPr lang="fr-FR" dirty="0" smtClean="0">
                <a:solidFill>
                  <a:schemeClr val="tx1"/>
                </a:solidFill>
              </a:rPr>
              <a:t>Régression linéaire</a:t>
            </a:r>
            <a:endParaRPr lang="fr-FR" dirty="0">
              <a:solidFill>
                <a:schemeClr val="tx1"/>
              </a:solidFill>
            </a:endParaRPr>
          </a:p>
          <a:p>
            <a:pPr marL="742950" lvl="1" indent="-285750">
              <a:lnSpc>
                <a:spcPct val="300000"/>
              </a:lnSpc>
              <a:buFont typeface="Wingdings" pitchFamily="2" charset="2"/>
              <a:buChar char="v"/>
            </a:pPr>
            <a:r>
              <a:rPr lang="fr-FR" dirty="0" smtClean="0">
                <a:solidFill>
                  <a:schemeClr val="tx1"/>
                </a:solidFill>
              </a:rPr>
              <a:t>Gradient </a:t>
            </a:r>
            <a:r>
              <a:rPr lang="fr-FR" dirty="0" err="1" smtClean="0">
                <a:solidFill>
                  <a:schemeClr val="tx1"/>
                </a:solidFill>
              </a:rPr>
              <a:t>boosting</a:t>
            </a:r>
            <a:r>
              <a:rPr lang="fr-FR" dirty="0" smtClean="0">
                <a:solidFill>
                  <a:schemeClr val="tx1"/>
                </a:solidFill>
              </a:rPr>
              <a:t> machine de H2O.AI</a:t>
            </a:r>
          </a:p>
          <a:p>
            <a:pPr>
              <a:lnSpc>
                <a:spcPct val="200000"/>
              </a:lnSpc>
            </a:pPr>
            <a:endParaRPr lang="fr-FR" u="sng" dirty="0">
              <a:solidFill>
                <a:schemeClr val="tx1"/>
              </a:solidFill>
            </a:endParaRPr>
          </a:p>
        </p:txBody>
      </p:sp>
    </p:spTree>
    <p:extLst>
      <p:ext uri="{BB962C8B-B14F-4D97-AF65-F5344CB8AC3E}">
        <p14:creationId xmlns:p14="http://schemas.microsoft.com/office/powerpoint/2010/main" val="39753669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41413" y="190128"/>
            <a:ext cx="7381262" cy="523220"/>
          </a:xfrm>
          <a:prstGeom prst="rect">
            <a:avLst/>
          </a:prstGeom>
          <a:noFill/>
        </p:spPr>
        <p:txBody>
          <a:bodyPr wrap="square" rtlCol="0">
            <a:spAutoFit/>
          </a:bodyPr>
          <a:lstStyle/>
          <a:p>
            <a:r>
              <a:rPr lang="fr-FR" sz="2800" dirty="0" smtClean="0"/>
              <a:t>L’architecture de réseaux de neurones</a:t>
            </a:r>
            <a:endParaRPr lang="fr-FR" sz="2800" dirty="0"/>
          </a:p>
        </p:txBody>
      </p:sp>
      <p:sp>
        <p:nvSpPr>
          <p:cNvPr id="5" name="Étoile à 8 branches 4"/>
          <p:cNvSpPr/>
          <p:nvPr/>
        </p:nvSpPr>
        <p:spPr>
          <a:xfrm>
            <a:off x="11369541" y="6027482"/>
            <a:ext cx="822063"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2"/>
          <p:cNvSpPr txBox="1">
            <a:spLocks/>
          </p:cNvSpPr>
          <p:nvPr/>
        </p:nvSpPr>
        <p:spPr bwMode="gray">
          <a:xfrm>
            <a:off x="11411107" y="6097511"/>
            <a:ext cx="630754"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13</a:t>
            </a:r>
            <a:endParaRPr lang="fr-FR" sz="2800" b="1" dirty="0">
              <a:solidFill>
                <a:schemeClr val="bg1"/>
              </a:solidFill>
            </a:endParaRPr>
          </a:p>
        </p:txBody>
      </p:sp>
      <p:sp>
        <p:nvSpPr>
          <p:cNvPr id="7" name="Espace réservé du numéro de diapositive 3"/>
          <p:cNvSpPr>
            <a:spLocks noGrp="1"/>
          </p:cNvSpPr>
          <p:nvPr>
            <p:ph type="sldNum" sz="quarter" idx="4294967295"/>
          </p:nvPr>
        </p:nvSpPr>
        <p:spPr>
          <a:xfrm>
            <a:off x="14037233" y="7794646"/>
            <a:ext cx="1204913" cy="818128"/>
          </a:xfrm>
          <a:prstGeom prst="rect">
            <a:avLst/>
          </a:prstGeom>
        </p:spPr>
        <p:txBody>
          <a:bodyPr/>
          <a:lstStyle/>
          <a:p>
            <a:fld id="{F5DC6DB1-126A-44A5-B160-DEFECFB51E0B}" type="slidenum">
              <a:rPr lang="fr-FR" smtClean="0"/>
              <a:pPr/>
              <a:t>14</a:t>
            </a:fld>
            <a:endParaRPr lang="fr-FR"/>
          </a:p>
        </p:txBody>
      </p:sp>
      <p:sp>
        <p:nvSpPr>
          <p:cNvPr id="8" name="ZoneTexte 7"/>
          <p:cNvSpPr txBox="1"/>
          <p:nvPr/>
        </p:nvSpPr>
        <p:spPr>
          <a:xfrm>
            <a:off x="7150582" y="7560840"/>
            <a:ext cx="2736304" cy="369332"/>
          </a:xfrm>
          <a:prstGeom prst="rect">
            <a:avLst/>
          </a:prstGeom>
          <a:noFill/>
        </p:spPr>
        <p:txBody>
          <a:bodyPr wrap="square" rtlCol="0">
            <a:spAutoFit/>
          </a:bodyPr>
          <a:lstStyle/>
          <a:p>
            <a:pPr algn="ctr"/>
            <a:endParaRPr lang="fr-FR" sz="1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11" name="ZoneTexte 10"/>
          <p:cNvSpPr txBox="1"/>
          <p:nvPr/>
        </p:nvSpPr>
        <p:spPr>
          <a:xfrm>
            <a:off x="0" y="666439"/>
            <a:ext cx="2589213" cy="584775"/>
          </a:xfrm>
          <a:prstGeom prst="rect">
            <a:avLst/>
          </a:prstGeom>
          <a:noFill/>
        </p:spPr>
        <p:txBody>
          <a:bodyPr wrap="square" rtlCol="0">
            <a:spAutoFit/>
          </a:bodyPr>
          <a:lstStyle/>
          <a:p>
            <a:r>
              <a:rPr lang="fr-FR" sz="3200" dirty="0" smtClean="0">
                <a:solidFill>
                  <a:schemeClr val="bg1"/>
                </a:solidFill>
              </a:rPr>
              <a:t>Modèle</a:t>
            </a:r>
            <a:endParaRPr lang="fr-FR" sz="3600" dirty="0">
              <a:solidFill>
                <a:schemeClr val="bg1"/>
              </a:solidFill>
            </a:endParaRPr>
          </a:p>
        </p:txBody>
      </p:sp>
      <p:pic>
        <p:nvPicPr>
          <p:cNvPr id="12" name="Picture 7" descr="C:\Users\s.ghorbel\Desktop\Nouveau dossier\Présentation_Sofrec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 y="0"/>
            <a:ext cx="122027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4606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41413" y="190128"/>
            <a:ext cx="6445473" cy="523220"/>
          </a:xfrm>
          <a:prstGeom prst="rect">
            <a:avLst/>
          </a:prstGeom>
          <a:noFill/>
        </p:spPr>
        <p:txBody>
          <a:bodyPr wrap="square" rtlCol="0">
            <a:spAutoFit/>
          </a:bodyPr>
          <a:lstStyle/>
          <a:p>
            <a:r>
              <a:rPr lang="fr-FR" sz="2800" dirty="0"/>
              <a:t>A</a:t>
            </a:r>
            <a:r>
              <a:rPr lang="fr-FR" sz="2800" dirty="0" smtClean="0"/>
              <a:t>rchitecture de L’application</a:t>
            </a:r>
            <a:endParaRPr lang="fr-FR" sz="2800" dirty="0"/>
          </a:p>
        </p:txBody>
      </p:sp>
      <p:sp>
        <p:nvSpPr>
          <p:cNvPr id="30" name="Étoile à 8 branches 29"/>
          <p:cNvSpPr/>
          <p:nvPr/>
        </p:nvSpPr>
        <p:spPr>
          <a:xfrm>
            <a:off x="11369541" y="6027482"/>
            <a:ext cx="822063"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space réservé du numéro de diapositive 2"/>
          <p:cNvSpPr txBox="1">
            <a:spLocks/>
          </p:cNvSpPr>
          <p:nvPr/>
        </p:nvSpPr>
        <p:spPr bwMode="gray">
          <a:xfrm>
            <a:off x="11411107" y="6097511"/>
            <a:ext cx="630754"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14</a:t>
            </a:r>
            <a:endParaRPr lang="fr-FR" sz="2800" b="1" dirty="0">
              <a:solidFill>
                <a:schemeClr val="bg1"/>
              </a:solidFill>
            </a:endParaRPr>
          </a:p>
        </p:txBody>
      </p:sp>
      <p:sp>
        <p:nvSpPr>
          <p:cNvPr id="124" name="Espace réservé du numéro de diapositive 3"/>
          <p:cNvSpPr>
            <a:spLocks noGrp="1"/>
          </p:cNvSpPr>
          <p:nvPr>
            <p:ph type="sldNum" sz="quarter" idx="4294967295"/>
          </p:nvPr>
        </p:nvSpPr>
        <p:spPr>
          <a:xfrm>
            <a:off x="14037233" y="7794646"/>
            <a:ext cx="1204913" cy="818128"/>
          </a:xfrm>
          <a:prstGeom prst="rect">
            <a:avLst/>
          </a:prstGeom>
        </p:spPr>
        <p:txBody>
          <a:bodyPr/>
          <a:lstStyle/>
          <a:p>
            <a:fld id="{F5DC6DB1-126A-44A5-B160-DEFECFB51E0B}" type="slidenum">
              <a:rPr lang="fr-FR" smtClean="0"/>
              <a:pPr/>
              <a:t>15</a:t>
            </a:fld>
            <a:endParaRPr lang="fr-FR"/>
          </a:p>
        </p:txBody>
      </p:sp>
      <p:sp>
        <p:nvSpPr>
          <p:cNvPr id="142" name="ZoneTexte 141"/>
          <p:cNvSpPr txBox="1"/>
          <p:nvPr/>
        </p:nvSpPr>
        <p:spPr>
          <a:xfrm>
            <a:off x="7150582" y="7560840"/>
            <a:ext cx="2736304" cy="369332"/>
          </a:xfrm>
          <a:prstGeom prst="rect">
            <a:avLst/>
          </a:prstGeom>
          <a:noFill/>
        </p:spPr>
        <p:txBody>
          <a:bodyPr wrap="square" rtlCol="0">
            <a:spAutoFit/>
          </a:bodyPr>
          <a:lstStyle/>
          <a:p>
            <a:pPr algn="ctr"/>
            <a:endParaRPr lang="fr-FR" sz="1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187" name="ZoneTexte 186"/>
          <p:cNvSpPr txBox="1"/>
          <p:nvPr/>
        </p:nvSpPr>
        <p:spPr>
          <a:xfrm>
            <a:off x="0" y="3114803"/>
            <a:ext cx="2589213" cy="584775"/>
          </a:xfrm>
          <a:prstGeom prst="rect">
            <a:avLst/>
          </a:prstGeom>
          <a:noFill/>
        </p:spPr>
        <p:txBody>
          <a:bodyPr wrap="square" rtlCol="0">
            <a:spAutoFit/>
          </a:bodyPr>
          <a:lstStyle/>
          <a:p>
            <a:r>
              <a:rPr lang="fr-FR" sz="3200" dirty="0" smtClean="0">
                <a:solidFill>
                  <a:schemeClr val="bg1"/>
                </a:solidFill>
              </a:rPr>
              <a:t>Réalisa</a:t>
            </a:r>
            <a:r>
              <a:rPr lang="fr-FR" sz="3200" dirty="0" smtClean="0">
                <a:solidFill>
                  <a:schemeClr val="accent1"/>
                </a:solidFill>
              </a:rPr>
              <a:t>tion</a:t>
            </a:r>
            <a:endParaRPr lang="fr-FR" sz="3600" dirty="0">
              <a:solidFill>
                <a:schemeClr val="accent1"/>
              </a:solidFill>
            </a:endParaRPr>
          </a:p>
        </p:txBody>
      </p:sp>
      <p:pic>
        <p:nvPicPr>
          <p:cNvPr id="2051" name="Picture 3" descr="C:\Users\s.ghorbel\Desktop\Smart-RH-master\Smart-RH-master\Rapport\Rapport de stage de fin d'études 2018_Final4 (Copy) (Copy) (2)\img\architecture_de_sofrec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 y="0"/>
            <a:ext cx="12190413" cy="687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0691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6901" y="370731"/>
            <a:ext cx="9141240" cy="1280890"/>
          </a:xfrm>
        </p:spPr>
        <p:txBody>
          <a:bodyPr/>
          <a:lstStyle/>
          <a:p>
            <a:pPr algn="ctr"/>
            <a:r>
              <a:rPr lang="fr-FR" dirty="0" smtClean="0"/>
              <a:t>Choix Techniques</a:t>
            </a:r>
            <a:endParaRPr lang="fr-FR" dirty="0"/>
          </a:p>
        </p:txBody>
      </p:sp>
      <p:sp>
        <p:nvSpPr>
          <p:cNvPr id="4" name="ZoneTexte 3"/>
          <p:cNvSpPr txBox="1"/>
          <p:nvPr/>
        </p:nvSpPr>
        <p:spPr>
          <a:xfrm>
            <a:off x="50326" y="638303"/>
            <a:ext cx="2589213" cy="584775"/>
          </a:xfrm>
          <a:prstGeom prst="rect">
            <a:avLst/>
          </a:prstGeom>
          <a:noFill/>
        </p:spPr>
        <p:txBody>
          <a:bodyPr wrap="square" rtlCol="0">
            <a:spAutoFit/>
          </a:bodyPr>
          <a:lstStyle/>
          <a:p>
            <a:r>
              <a:rPr lang="fr-FR" sz="3200" dirty="0" smtClean="0">
                <a:solidFill>
                  <a:schemeClr val="bg1"/>
                </a:solidFill>
              </a:rPr>
              <a:t>Réalisa</a:t>
            </a:r>
            <a:r>
              <a:rPr lang="fr-FR" sz="3200" dirty="0" smtClean="0">
                <a:solidFill>
                  <a:schemeClr val="accent1"/>
                </a:solidFill>
              </a:rPr>
              <a:t>tion</a:t>
            </a:r>
            <a:endParaRPr lang="fr-FR" sz="3600" dirty="0">
              <a:solidFill>
                <a:schemeClr val="accent1"/>
              </a:solidFill>
            </a:endParaRPr>
          </a:p>
        </p:txBody>
      </p:sp>
      <p:sp>
        <p:nvSpPr>
          <p:cNvPr id="9" name="Croix 8"/>
          <p:cNvSpPr/>
          <p:nvPr/>
        </p:nvSpPr>
        <p:spPr>
          <a:xfrm>
            <a:off x="4354599" y="1828603"/>
            <a:ext cx="548640" cy="472441"/>
          </a:xfrm>
          <a:prstGeom prst="plus">
            <a:avLst>
              <a:gd name="adj" fmla="val 339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453" y="1220271"/>
            <a:ext cx="1367265" cy="1843663"/>
          </a:xfrm>
          <a:prstGeom prst="rect">
            <a:avLst/>
          </a:prstGeom>
        </p:spPr>
      </p:pic>
      <p:sp>
        <p:nvSpPr>
          <p:cNvPr id="15" name="Croix 14"/>
          <p:cNvSpPr/>
          <p:nvPr/>
        </p:nvSpPr>
        <p:spPr>
          <a:xfrm>
            <a:off x="4354599" y="3564019"/>
            <a:ext cx="548640" cy="472441"/>
          </a:xfrm>
          <a:prstGeom prst="plus">
            <a:avLst>
              <a:gd name="adj" fmla="val 339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Croix 15"/>
          <p:cNvSpPr/>
          <p:nvPr/>
        </p:nvSpPr>
        <p:spPr>
          <a:xfrm>
            <a:off x="8549693" y="1828603"/>
            <a:ext cx="548640" cy="472441"/>
          </a:xfrm>
          <a:prstGeom prst="plus">
            <a:avLst>
              <a:gd name="adj" fmla="val 339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Étoile à 8 branches 21"/>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15</a:t>
            </a:r>
            <a:endParaRPr lang="fr-FR" sz="2800" b="1" dirty="0">
              <a:solidFill>
                <a:schemeClr val="bg1"/>
              </a:solidFill>
            </a:endParaRPr>
          </a:p>
        </p:txBody>
      </p:sp>
      <p:pic>
        <p:nvPicPr>
          <p:cNvPr id="5125" name="Picture 5" descr="C:\Users\sami\Desktop\téléchargement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737" y="1220271"/>
            <a:ext cx="3257458" cy="150284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7376" y="1022693"/>
            <a:ext cx="1833756" cy="1590270"/>
          </a:xfrm>
          <a:prstGeom prst="rect">
            <a:avLst/>
          </a:prstGeom>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5191" y="3378141"/>
            <a:ext cx="1877292" cy="1150007"/>
          </a:xfrm>
          <a:prstGeom prst="rect">
            <a:avLst/>
          </a:prstGeom>
        </p:spPr>
      </p:pic>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9785" y="3378141"/>
            <a:ext cx="2882666" cy="783048"/>
          </a:xfrm>
          <a:prstGeom prst="rect">
            <a:avLst/>
          </a:prstGeom>
        </p:spPr>
      </p:pic>
      <p:pic>
        <p:nvPicPr>
          <p:cNvPr id="12" name="Imag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2629" y="4779127"/>
            <a:ext cx="1505108" cy="1505108"/>
          </a:xfrm>
          <a:prstGeom prst="rect">
            <a:avLst/>
          </a:prstGeom>
        </p:spPr>
      </p:pic>
      <p:sp>
        <p:nvSpPr>
          <p:cNvPr id="31" name="Croix 30"/>
          <p:cNvSpPr/>
          <p:nvPr/>
        </p:nvSpPr>
        <p:spPr>
          <a:xfrm>
            <a:off x="8549693" y="3564018"/>
            <a:ext cx="548640" cy="472441"/>
          </a:xfrm>
          <a:prstGeom prst="plus">
            <a:avLst>
              <a:gd name="adj" fmla="val 339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026" name="Picture 2" descr="C:\Users\s.ghorbel\Desktop\2000px-TensorFlow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57845" y="2674592"/>
            <a:ext cx="2372818" cy="1977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ghorbel\Desktop\flask.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53391" y="5049449"/>
            <a:ext cx="2678183" cy="1048062"/>
          </a:xfrm>
          <a:prstGeom prst="rect">
            <a:avLst/>
          </a:prstGeom>
          <a:noFill/>
          <a:extLst>
            <a:ext uri="{909E8E84-426E-40DD-AFC4-6F175D3DCCD1}">
              <a14:hiddenFill xmlns:a14="http://schemas.microsoft.com/office/drawing/2010/main">
                <a:solidFill>
                  <a:srgbClr val="FFFFFF"/>
                </a:solidFill>
              </a14:hiddenFill>
            </a:ext>
          </a:extLst>
        </p:spPr>
      </p:pic>
      <p:sp>
        <p:nvSpPr>
          <p:cNvPr id="20" name="Croix 19"/>
          <p:cNvSpPr/>
          <p:nvPr/>
        </p:nvSpPr>
        <p:spPr>
          <a:xfrm>
            <a:off x="5848119" y="5295460"/>
            <a:ext cx="548640" cy="472441"/>
          </a:xfrm>
          <a:prstGeom prst="plus">
            <a:avLst>
              <a:gd name="adj" fmla="val 339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806198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0326" y="638303"/>
            <a:ext cx="2589213" cy="584775"/>
          </a:xfrm>
          <a:prstGeom prst="rect">
            <a:avLst/>
          </a:prstGeom>
          <a:noFill/>
        </p:spPr>
        <p:txBody>
          <a:bodyPr wrap="square" rtlCol="0">
            <a:spAutoFit/>
          </a:bodyPr>
          <a:lstStyle/>
          <a:p>
            <a:r>
              <a:rPr lang="fr-FR" sz="3200" dirty="0" smtClean="0">
                <a:solidFill>
                  <a:schemeClr val="bg1"/>
                </a:solidFill>
              </a:rPr>
              <a:t>Réalisa</a:t>
            </a:r>
            <a:r>
              <a:rPr lang="fr-FR" sz="3200" dirty="0" smtClean="0">
                <a:solidFill>
                  <a:schemeClr val="accent1"/>
                </a:solidFill>
              </a:rPr>
              <a:t>tion</a:t>
            </a:r>
            <a:endParaRPr lang="fr-FR" sz="3600" dirty="0">
              <a:solidFill>
                <a:schemeClr val="accent1"/>
              </a:solidFill>
            </a:endParaRPr>
          </a:p>
        </p:txBody>
      </p:sp>
      <p:sp>
        <p:nvSpPr>
          <p:cNvPr id="5" name="Étoile à 8 branches 4"/>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16</a:t>
            </a:r>
            <a:endParaRPr lang="fr-FR" sz="2800" b="1" dirty="0">
              <a:solidFill>
                <a:schemeClr val="bg1"/>
              </a:solidFill>
            </a:endParaRPr>
          </a:p>
        </p:txBody>
      </p:sp>
      <p:pic>
        <p:nvPicPr>
          <p:cNvPr id="3074" name="Picture 2" descr="C:\Users\s.ghorbel\Desktop\Demo-Tra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3" y="638303"/>
            <a:ext cx="5063339" cy="405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377716"/>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3244421" y="1317343"/>
            <a:ext cx="2740989" cy="2327201"/>
            <a:chOff x="502144" y="4009086"/>
            <a:chExt cx="2363185" cy="2387008"/>
          </a:xfrm>
          <a:solidFill>
            <a:srgbClr val="FF00FF"/>
          </a:solidFill>
        </p:grpSpPr>
        <p:sp>
          <p:nvSpPr>
            <p:cNvPr id="3" name="Rectangle 3"/>
            <p:cNvSpPr/>
            <p:nvPr/>
          </p:nvSpPr>
          <p:spPr>
            <a:xfrm>
              <a:off x="525538" y="4168008"/>
              <a:ext cx="2234044" cy="2173783"/>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175198 w 2776580"/>
                <a:gd name="connsiteY0" fmla="*/ 0 h 2827362"/>
                <a:gd name="connsiteX1" fmla="*/ 2776580 w 2776580"/>
                <a:gd name="connsiteY1" fmla="*/ 95250 h 2827362"/>
                <a:gd name="connsiteX2" fmla="*/ 2674980 w 2776580"/>
                <a:gd name="connsiteY2" fmla="*/ 2827362 h 2827362"/>
                <a:gd name="connsiteX3" fmla="*/ 47990 w 2776580"/>
                <a:gd name="connsiteY3" fmla="*/ 2586062 h 2827362"/>
                <a:gd name="connsiteX4" fmla="*/ 175198 w 2776580"/>
                <a:gd name="connsiteY4" fmla="*/ 0 h 2827362"/>
                <a:gd name="connsiteX0" fmla="*/ 175198 w 2776580"/>
                <a:gd name="connsiteY0" fmla="*/ 0 h 2782269"/>
                <a:gd name="connsiteX1" fmla="*/ 2776580 w 2776580"/>
                <a:gd name="connsiteY1" fmla="*/ 95250 h 2782269"/>
                <a:gd name="connsiteX2" fmla="*/ 2690881 w 2776580"/>
                <a:gd name="connsiteY2" fmla="*/ 2771708 h 2782269"/>
                <a:gd name="connsiteX3" fmla="*/ 47990 w 2776580"/>
                <a:gd name="connsiteY3" fmla="*/ 2586062 h 2782269"/>
                <a:gd name="connsiteX4" fmla="*/ 175198 w 2776580"/>
                <a:gd name="connsiteY4" fmla="*/ 0 h 2782269"/>
                <a:gd name="connsiteX0" fmla="*/ 175198 w 2776580"/>
                <a:gd name="connsiteY0" fmla="*/ 0 h 2773467"/>
                <a:gd name="connsiteX1" fmla="*/ 2776580 w 2776580"/>
                <a:gd name="connsiteY1" fmla="*/ 95250 h 2773467"/>
                <a:gd name="connsiteX2" fmla="*/ 2762436 w 2776580"/>
                <a:gd name="connsiteY2" fmla="*/ 2755807 h 2773467"/>
                <a:gd name="connsiteX3" fmla="*/ 47990 w 2776580"/>
                <a:gd name="connsiteY3" fmla="*/ 2586062 h 2773467"/>
                <a:gd name="connsiteX4" fmla="*/ 175198 w 2776580"/>
                <a:gd name="connsiteY4" fmla="*/ 0 h 2773467"/>
                <a:gd name="connsiteX0" fmla="*/ 175198 w 2794791"/>
                <a:gd name="connsiteY0" fmla="*/ 0 h 2777766"/>
                <a:gd name="connsiteX1" fmla="*/ 2776580 w 2794791"/>
                <a:gd name="connsiteY1" fmla="*/ 95250 h 2777766"/>
                <a:gd name="connsiteX2" fmla="*/ 2794238 w 2794791"/>
                <a:gd name="connsiteY2" fmla="*/ 2763757 h 2777766"/>
                <a:gd name="connsiteX3" fmla="*/ 47990 w 2794791"/>
                <a:gd name="connsiteY3" fmla="*/ 2586062 h 2777766"/>
                <a:gd name="connsiteX4" fmla="*/ 175198 w 2794791"/>
                <a:gd name="connsiteY4" fmla="*/ 0 h 2777766"/>
                <a:gd name="connsiteX0" fmla="*/ 175198 w 2834230"/>
                <a:gd name="connsiteY0" fmla="*/ 0 h 2777766"/>
                <a:gd name="connsiteX1" fmla="*/ 2776580 w 2834230"/>
                <a:gd name="connsiteY1" fmla="*/ 95250 h 2777766"/>
                <a:gd name="connsiteX2" fmla="*/ 2833991 w 2834230"/>
                <a:gd name="connsiteY2" fmla="*/ 2763757 h 2777766"/>
                <a:gd name="connsiteX3" fmla="*/ 47990 w 2834230"/>
                <a:gd name="connsiteY3" fmla="*/ 2586062 h 2777766"/>
                <a:gd name="connsiteX4" fmla="*/ 175198 w 2834230"/>
                <a:gd name="connsiteY4" fmla="*/ 0 h 2777766"/>
                <a:gd name="connsiteX0" fmla="*/ 175198 w 2881835"/>
                <a:gd name="connsiteY0" fmla="*/ 0 h 2782269"/>
                <a:gd name="connsiteX1" fmla="*/ 2776580 w 2881835"/>
                <a:gd name="connsiteY1" fmla="*/ 95250 h 2782269"/>
                <a:gd name="connsiteX2" fmla="*/ 2881694 w 2881835"/>
                <a:gd name="connsiteY2" fmla="*/ 2771707 h 2782269"/>
                <a:gd name="connsiteX3" fmla="*/ 47990 w 2881835"/>
                <a:gd name="connsiteY3" fmla="*/ 2586062 h 2782269"/>
                <a:gd name="connsiteX4" fmla="*/ 175198 w 2881835"/>
                <a:gd name="connsiteY4" fmla="*/ 0 h 2782269"/>
                <a:gd name="connsiteX0" fmla="*/ 175198 w 2858020"/>
                <a:gd name="connsiteY0" fmla="*/ 0 h 2769357"/>
                <a:gd name="connsiteX1" fmla="*/ 2776580 w 2858020"/>
                <a:gd name="connsiteY1" fmla="*/ 95250 h 2769357"/>
                <a:gd name="connsiteX2" fmla="*/ 2857843 w 2858020"/>
                <a:gd name="connsiteY2" fmla="*/ 2747855 h 2769357"/>
                <a:gd name="connsiteX3" fmla="*/ 47990 w 2858020"/>
                <a:gd name="connsiteY3" fmla="*/ 2586062 h 2769357"/>
                <a:gd name="connsiteX4" fmla="*/ 175198 w 2858020"/>
                <a:gd name="connsiteY4" fmla="*/ 0 h 2769357"/>
                <a:gd name="connsiteX0" fmla="*/ 215022 w 2853154"/>
                <a:gd name="connsiteY0" fmla="*/ 0 h 2769357"/>
                <a:gd name="connsiteX1" fmla="*/ 2771714 w 2853154"/>
                <a:gd name="connsiteY1" fmla="*/ 95250 h 2769357"/>
                <a:gd name="connsiteX2" fmla="*/ 2852977 w 2853154"/>
                <a:gd name="connsiteY2" fmla="*/ 2747855 h 2769357"/>
                <a:gd name="connsiteX3" fmla="*/ 43124 w 2853154"/>
                <a:gd name="connsiteY3" fmla="*/ 2586062 h 2769357"/>
                <a:gd name="connsiteX4" fmla="*/ 215022 w 2853154"/>
                <a:gd name="connsiteY4" fmla="*/ 0 h 2769357"/>
                <a:gd name="connsiteX0" fmla="*/ 210546 w 2853644"/>
                <a:gd name="connsiteY0" fmla="*/ 0 h 2810809"/>
                <a:gd name="connsiteX1" fmla="*/ 2772204 w 2853644"/>
                <a:gd name="connsiteY1" fmla="*/ 136702 h 2810809"/>
                <a:gd name="connsiteX2" fmla="*/ 2853467 w 2853644"/>
                <a:gd name="connsiteY2" fmla="*/ 2789307 h 2810809"/>
                <a:gd name="connsiteX3" fmla="*/ 43614 w 2853644"/>
                <a:gd name="connsiteY3" fmla="*/ 2627514 h 2810809"/>
                <a:gd name="connsiteX4" fmla="*/ 210546 w 2853644"/>
                <a:gd name="connsiteY4" fmla="*/ 0 h 2810809"/>
                <a:gd name="connsiteX0" fmla="*/ 186033 w 2829131"/>
                <a:gd name="connsiteY0" fmla="*/ 0 h 2801315"/>
                <a:gd name="connsiteX1" fmla="*/ 2747691 w 2829131"/>
                <a:gd name="connsiteY1" fmla="*/ 136702 h 2801315"/>
                <a:gd name="connsiteX2" fmla="*/ 2828954 w 2829131"/>
                <a:gd name="connsiteY2" fmla="*/ 2789307 h 2801315"/>
                <a:gd name="connsiteX3" fmla="*/ 46548 w 2829131"/>
                <a:gd name="connsiteY3" fmla="*/ 2607057 h 2801315"/>
                <a:gd name="connsiteX4" fmla="*/ 186033 w 2829131"/>
                <a:gd name="connsiteY4" fmla="*/ 0 h 280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9131" h="2801315">
                  <a:moveTo>
                    <a:pt x="186033" y="0"/>
                  </a:moveTo>
                  <a:lnTo>
                    <a:pt x="2747691" y="136702"/>
                  </a:lnTo>
                  <a:cubicBezTo>
                    <a:pt x="2742976" y="1023554"/>
                    <a:pt x="2833669" y="1902455"/>
                    <a:pt x="2828954" y="2789307"/>
                  </a:cubicBezTo>
                  <a:cubicBezTo>
                    <a:pt x="1927891" y="2766024"/>
                    <a:pt x="1233361" y="2903390"/>
                    <a:pt x="46548" y="2607057"/>
                  </a:cubicBezTo>
                  <a:cubicBezTo>
                    <a:pt x="-112202" y="1776786"/>
                    <a:pt x="186033" y="862021"/>
                    <a:pt x="186033" y="0"/>
                  </a:cubicBezTo>
                  <a:close/>
                </a:path>
              </a:pathLst>
            </a:custGeom>
            <a:grpFill/>
            <a:ln>
              <a:noFill/>
            </a:ln>
            <a:effectLst>
              <a:outerShdw blurRad="139700" dist="139700" dir="8100000" algn="tr"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502144" y="4009086"/>
              <a:ext cx="2363185" cy="2387008"/>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145" h="2827362">
                  <a:moveTo>
                    <a:pt x="70555" y="0"/>
                  </a:moveTo>
                  <a:lnTo>
                    <a:pt x="2799145" y="95250"/>
                  </a:lnTo>
                  <a:lnTo>
                    <a:pt x="2697545" y="2827362"/>
                  </a:lnTo>
                  <a:cubicBezTo>
                    <a:pt x="1796482" y="2804079"/>
                    <a:pt x="1257368" y="2882395"/>
                    <a:pt x="70555" y="2586062"/>
                  </a:cubicBezTo>
                  <a:cubicBezTo>
                    <a:pt x="-88195" y="1755791"/>
                    <a:pt x="70555" y="862021"/>
                    <a:pt x="70555"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 name="Rectangle 22"/>
          <p:cNvSpPr/>
          <p:nvPr/>
        </p:nvSpPr>
        <p:spPr>
          <a:xfrm rot="2149474">
            <a:off x="5308045" y="1464747"/>
            <a:ext cx="911223" cy="147817"/>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rgbClr val="BEC6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21"/>
          <p:cNvSpPr/>
          <p:nvPr/>
        </p:nvSpPr>
        <p:spPr>
          <a:xfrm rot="18900000">
            <a:off x="2939441" y="1444105"/>
            <a:ext cx="1120202" cy="152753"/>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rgbClr val="BEC6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e 6"/>
          <p:cNvGrpSpPr/>
          <p:nvPr/>
        </p:nvGrpSpPr>
        <p:grpSpPr>
          <a:xfrm>
            <a:off x="8155447" y="3864253"/>
            <a:ext cx="2948797" cy="2762947"/>
            <a:chOff x="911151" y="2262448"/>
            <a:chExt cx="3261912" cy="2876166"/>
          </a:xfrm>
        </p:grpSpPr>
        <p:sp>
          <p:nvSpPr>
            <p:cNvPr id="8" name="Rectangle 5"/>
            <p:cNvSpPr/>
            <p:nvPr/>
          </p:nvSpPr>
          <p:spPr>
            <a:xfrm rot="21074577">
              <a:off x="999776" y="2356259"/>
              <a:ext cx="3011760" cy="27703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114300" dir="48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15"/>
            <p:cNvGrpSpPr/>
            <p:nvPr/>
          </p:nvGrpSpPr>
          <p:grpSpPr>
            <a:xfrm>
              <a:off x="911151" y="2262448"/>
              <a:ext cx="3261912" cy="2876166"/>
              <a:chOff x="3851532" y="1530934"/>
              <a:chExt cx="3261912" cy="2876166"/>
            </a:xfrm>
          </p:grpSpPr>
          <p:sp>
            <p:nvSpPr>
              <p:cNvPr id="10" name="Rectangle 5"/>
              <p:cNvSpPr/>
              <p:nvPr/>
            </p:nvSpPr>
            <p:spPr>
              <a:xfrm rot="21074577">
                <a:off x="3851532" y="1530934"/>
                <a:ext cx="3116185" cy="2876166"/>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rectangle 7"/>
              <p:cNvSpPr/>
              <p:nvPr/>
            </p:nvSpPr>
            <p:spPr>
              <a:xfrm rot="14260875">
                <a:off x="6185180" y="3089786"/>
                <a:ext cx="337253" cy="1519274"/>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2" name="Rectangle 22"/>
          <p:cNvSpPr/>
          <p:nvPr/>
        </p:nvSpPr>
        <p:spPr>
          <a:xfrm rot="2149474">
            <a:off x="9779783" y="3827054"/>
            <a:ext cx="1358377" cy="242604"/>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21"/>
          <p:cNvSpPr/>
          <p:nvPr/>
        </p:nvSpPr>
        <p:spPr>
          <a:xfrm rot="18900000">
            <a:off x="7477380" y="4279960"/>
            <a:ext cx="1307634" cy="242604"/>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p:cNvGrpSpPr/>
          <p:nvPr/>
        </p:nvGrpSpPr>
        <p:grpSpPr>
          <a:xfrm>
            <a:off x="2880553" y="3925357"/>
            <a:ext cx="2857357" cy="2431358"/>
            <a:chOff x="502144" y="4005064"/>
            <a:chExt cx="2364526" cy="2391030"/>
          </a:xfrm>
        </p:grpSpPr>
        <p:sp>
          <p:nvSpPr>
            <p:cNvPr id="15" name="Rectangle 3"/>
            <p:cNvSpPr/>
            <p:nvPr/>
          </p:nvSpPr>
          <p:spPr>
            <a:xfrm>
              <a:off x="525538" y="4168008"/>
              <a:ext cx="2290862" cy="2173783"/>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175198 w 2776580"/>
                <a:gd name="connsiteY0" fmla="*/ 0 h 2827362"/>
                <a:gd name="connsiteX1" fmla="*/ 2776580 w 2776580"/>
                <a:gd name="connsiteY1" fmla="*/ 95250 h 2827362"/>
                <a:gd name="connsiteX2" fmla="*/ 2674980 w 2776580"/>
                <a:gd name="connsiteY2" fmla="*/ 2827362 h 2827362"/>
                <a:gd name="connsiteX3" fmla="*/ 47990 w 2776580"/>
                <a:gd name="connsiteY3" fmla="*/ 2586062 h 2827362"/>
                <a:gd name="connsiteX4" fmla="*/ 175198 w 2776580"/>
                <a:gd name="connsiteY4" fmla="*/ 0 h 2827362"/>
                <a:gd name="connsiteX0" fmla="*/ 175198 w 2776580"/>
                <a:gd name="connsiteY0" fmla="*/ 0 h 2782269"/>
                <a:gd name="connsiteX1" fmla="*/ 2776580 w 2776580"/>
                <a:gd name="connsiteY1" fmla="*/ 95250 h 2782269"/>
                <a:gd name="connsiteX2" fmla="*/ 2690881 w 2776580"/>
                <a:gd name="connsiteY2" fmla="*/ 2771708 h 2782269"/>
                <a:gd name="connsiteX3" fmla="*/ 47990 w 2776580"/>
                <a:gd name="connsiteY3" fmla="*/ 2586062 h 2782269"/>
                <a:gd name="connsiteX4" fmla="*/ 175198 w 2776580"/>
                <a:gd name="connsiteY4" fmla="*/ 0 h 2782269"/>
                <a:gd name="connsiteX0" fmla="*/ 175198 w 2776580"/>
                <a:gd name="connsiteY0" fmla="*/ 0 h 2773467"/>
                <a:gd name="connsiteX1" fmla="*/ 2776580 w 2776580"/>
                <a:gd name="connsiteY1" fmla="*/ 95250 h 2773467"/>
                <a:gd name="connsiteX2" fmla="*/ 2762436 w 2776580"/>
                <a:gd name="connsiteY2" fmla="*/ 2755807 h 2773467"/>
                <a:gd name="connsiteX3" fmla="*/ 47990 w 2776580"/>
                <a:gd name="connsiteY3" fmla="*/ 2586062 h 2773467"/>
                <a:gd name="connsiteX4" fmla="*/ 175198 w 2776580"/>
                <a:gd name="connsiteY4" fmla="*/ 0 h 2773467"/>
                <a:gd name="connsiteX0" fmla="*/ 175198 w 2794791"/>
                <a:gd name="connsiteY0" fmla="*/ 0 h 2777766"/>
                <a:gd name="connsiteX1" fmla="*/ 2776580 w 2794791"/>
                <a:gd name="connsiteY1" fmla="*/ 95250 h 2777766"/>
                <a:gd name="connsiteX2" fmla="*/ 2794238 w 2794791"/>
                <a:gd name="connsiteY2" fmla="*/ 2763757 h 2777766"/>
                <a:gd name="connsiteX3" fmla="*/ 47990 w 2794791"/>
                <a:gd name="connsiteY3" fmla="*/ 2586062 h 2777766"/>
                <a:gd name="connsiteX4" fmla="*/ 175198 w 2794791"/>
                <a:gd name="connsiteY4" fmla="*/ 0 h 2777766"/>
                <a:gd name="connsiteX0" fmla="*/ 175198 w 2834230"/>
                <a:gd name="connsiteY0" fmla="*/ 0 h 2777766"/>
                <a:gd name="connsiteX1" fmla="*/ 2776580 w 2834230"/>
                <a:gd name="connsiteY1" fmla="*/ 95250 h 2777766"/>
                <a:gd name="connsiteX2" fmla="*/ 2833991 w 2834230"/>
                <a:gd name="connsiteY2" fmla="*/ 2763757 h 2777766"/>
                <a:gd name="connsiteX3" fmla="*/ 47990 w 2834230"/>
                <a:gd name="connsiteY3" fmla="*/ 2586062 h 2777766"/>
                <a:gd name="connsiteX4" fmla="*/ 175198 w 2834230"/>
                <a:gd name="connsiteY4" fmla="*/ 0 h 2777766"/>
                <a:gd name="connsiteX0" fmla="*/ 175198 w 2881835"/>
                <a:gd name="connsiteY0" fmla="*/ 0 h 2782269"/>
                <a:gd name="connsiteX1" fmla="*/ 2776580 w 2881835"/>
                <a:gd name="connsiteY1" fmla="*/ 95250 h 2782269"/>
                <a:gd name="connsiteX2" fmla="*/ 2881694 w 2881835"/>
                <a:gd name="connsiteY2" fmla="*/ 2771707 h 2782269"/>
                <a:gd name="connsiteX3" fmla="*/ 47990 w 2881835"/>
                <a:gd name="connsiteY3" fmla="*/ 2586062 h 2782269"/>
                <a:gd name="connsiteX4" fmla="*/ 175198 w 2881835"/>
                <a:gd name="connsiteY4" fmla="*/ 0 h 2782269"/>
                <a:gd name="connsiteX0" fmla="*/ 175198 w 2858020"/>
                <a:gd name="connsiteY0" fmla="*/ 0 h 2769357"/>
                <a:gd name="connsiteX1" fmla="*/ 2776580 w 2858020"/>
                <a:gd name="connsiteY1" fmla="*/ 95250 h 2769357"/>
                <a:gd name="connsiteX2" fmla="*/ 2857843 w 2858020"/>
                <a:gd name="connsiteY2" fmla="*/ 2747855 h 2769357"/>
                <a:gd name="connsiteX3" fmla="*/ 47990 w 2858020"/>
                <a:gd name="connsiteY3" fmla="*/ 2586062 h 2769357"/>
                <a:gd name="connsiteX4" fmla="*/ 175198 w 2858020"/>
                <a:gd name="connsiteY4" fmla="*/ 0 h 2769357"/>
                <a:gd name="connsiteX0" fmla="*/ 215022 w 2853154"/>
                <a:gd name="connsiteY0" fmla="*/ 0 h 2769357"/>
                <a:gd name="connsiteX1" fmla="*/ 2771714 w 2853154"/>
                <a:gd name="connsiteY1" fmla="*/ 95250 h 2769357"/>
                <a:gd name="connsiteX2" fmla="*/ 2852977 w 2853154"/>
                <a:gd name="connsiteY2" fmla="*/ 2747855 h 2769357"/>
                <a:gd name="connsiteX3" fmla="*/ 43124 w 2853154"/>
                <a:gd name="connsiteY3" fmla="*/ 2586062 h 2769357"/>
                <a:gd name="connsiteX4" fmla="*/ 215022 w 2853154"/>
                <a:gd name="connsiteY4" fmla="*/ 0 h 2769357"/>
                <a:gd name="connsiteX0" fmla="*/ 210546 w 2853644"/>
                <a:gd name="connsiteY0" fmla="*/ 0 h 2810809"/>
                <a:gd name="connsiteX1" fmla="*/ 2772204 w 2853644"/>
                <a:gd name="connsiteY1" fmla="*/ 136702 h 2810809"/>
                <a:gd name="connsiteX2" fmla="*/ 2853467 w 2853644"/>
                <a:gd name="connsiteY2" fmla="*/ 2789307 h 2810809"/>
                <a:gd name="connsiteX3" fmla="*/ 43614 w 2853644"/>
                <a:gd name="connsiteY3" fmla="*/ 2627514 h 2810809"/>
                <a:gd name="connsiteX4" fmla="*/ 210546 w 2853644"/>
                <a:gd name="connsiteY4" fmla="*/ 0 h 2810809"/>
                <a:gd name="connsiteX0" fmla="*/ 186033 w 2829131"/>
                <a:gd name="connsiteY0" fmla="*/ 0 h 2801315"/>
                <a:gd name="connsiteX1" fmla="*/ 2747691 w 2829131"/>
                <a:gd name="connsiteY1" fmla="*/ 136702 h 2801315"/>
                <a:gd name="connsiteX2" fmla="*/ 2828954 w 2829131"/>
                <a:gd name="connsiteY2" fmla="*/ 2789307 h 2801315"/>
                <a:gd name="connsiteX3" fmla="*/ 46548 w 2829131"/>
                <a:gd name="connsiteY3" fmla="*/ 2607057 h 2801315"/>
                <a:gd name="connsiteX4" fmla="*/ 186033 w 2829131"/>
                <a:gd name="connsiteY4" fmla="*/ 0 h 2801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9131" h="2801315">
                  <a:moveTo>
                    <a:pt x="186033" y="0"/>
                  </a:moveTo>
                  <a:lnTo>
                    <a:pt x="2747691" y="136702"/>
                  </a:lnTo>
                  <a:cubicBezTo>
                    <a:pt x="2742976" y="1023554"/>
                    <a:pt x="2833669" y="1902455"/>
                    <a:pt x="2828954" y="2789307"/>
                  </a:cubicBezTo>
                  <a:cubicBezTo>
                    <a:pt x="1927891" y="2766024"/>
                    <a:pt x="1233361" y="2903390"/>
                    <a:pt x="46548" y="2607057"/>
                  </a:cubicBezTo>
                  <a:cubicBezTo>
                    <a:pt x="-112202" y="1776786"/>
                    <a:pt x="186033" y="862021"/>
                    <a:pt x="186033" y="0"/>
                  </a:cubicBezTo>
                  <a:close/>
                </a:path>
              </a:pathLst>
            </a:custGeom>
            <a:solidFill>
              <a:schemeClr val="bg1"/>
            </a:solidFill>
            <a:ln>
              <a:noFill/>
            </a:ln>
            <a:effectLst>
              <a:outerShdw blurRad="139700" dist="139700" dir="8100000" algn="tr"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3"/>
            <p:cNvSpPr/>
            <p:nvPr/>
          </p:nvSpPr>
          <p:spPr>
            <a:xfrm>
              <a:off x="502144" y="4009086"/>
              <a:ext cx="2363185" cy="2387008"/>
            </a:xfrm>
            <a:custGeom>
              <a:avLst/>
              <a:gdLst>
                <a:gd name="connsiteX0" fmla="*/ 0 w 2798440"/>
                <a:gd name="connsiteY0" fmla="*/ 0 h 2808312"/>
                <a:gd name="connsiteX1" fmla="*/ 2798440 w 2798440"/>
                <a:gd name="connsiteY1" fmla="*/ 0 h 2808312"/>
                <a:gd name="connsiteX2" fmla="*/ 2798440 w 2798440"/>
                <a:gd name="connsiteY2" fmla="*/ 2808312 h 2808312"/>
                <a:gd name="connsiteX3" fmla="*/ 0 w 2798440"/>
                <a:gd name="connsiteY3" fmla="*/ 2808312 h 2808312"/>
                <a:gd name="connsiteX4" fmla="*/ 0 w 2798440"/>
                <a:gd name="connsiteY4" fmla="*/ 0 h 2808312"/>
                <a:gd name="connsiteX0" fmla="*/ 0 w 2900040"/>
                <a:gd name="connsiteY0" fmla="*/ 0 h 2808312"/>
                <a:gd name="connsiteX1" fmla="*/ 2900040 w 2900040"/>
                <a:gd name="connsiteY1" fmla="*/ 76200 h 2808312"/>
                <a:gd name="connsiteX2" fmla="*/ 2798440 w 2900040"/>
                <a:gd name="connsiteY2" fmla="*/ 2808312 h 2808312"/>
                <a:gd name="connsiteX3" fmla="*/ 0 w 2900040"/>
                <a:gd name="connsiteY3" fmla="*/ 2808312 h 2808312"/>
                <a:gd name="connsiteX4" fmla="*/ 0 w 2900040"/>
                <a:gd name="connsiteY4" fmla="*/ 0 h 2808312"/>
                <a:gd name="connsiteX0" fmla="*/ 171450 w 2900040"/>
                <a:gd name="connsiteY0" fmla="*/ 0 h 2827362"/>
                <a:gd name="connsiteX1" fmla="*/ 2900040 w 2900040"/>
                <a:gd name="connsiteY1" fmla="*/ 95250 h 2827362"/>
                <a:gd name="connsiteX2" fmla="*/ 2798440 w 2900040"/>
                <a:gd name="connsiteY2" fmla="*/ 2827362 h 2827362"/>
                <a:gd name="connsiteX3" fmla="*/ 0 w 2900040"/>
                <a:gd name="connsiteY3" fmla="*/ 2827362 h 2827362"/>
                <a:gd name="connsiteX4" fmla="*/ 171450 w 2900040"/>
                <a:gd name="connsiteY4" fmla="*/ 0 h 2827362"/>
                <a:gd name="connsiteX0" fmla="*/ 0 w 2728590"/>
                <a:gd name="connsiteY0" fmla="*/ 0 h 2827362"/>
                <a:gd name="connsiteX1" fmla="*/ 2728590 w 2728590"/>
                <a:gd name="connsiteY1" fmla="*/ 95250 h 2827362"/>
                <a:gd name="connsiteX2" fmla="*/ 2626990 w 2728590"/>
                <a:gd name="connsiteY2" fmla="*/ 2827362 h 2827362"/>
                <a:gd name="connsiteX3" fmla="*/ 0 w 2728590"/>
                <a:gd name="connsiteY3" fmla="*/ 2586062 h 2827362"/>
                <a:gd name="connsiteX4" fmla="*/ 0 w 2728590"/>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 name="connsiteX0" fmla="*/ 70555 w 2799145"/>
                <a:gd name="connsiteY0" fmla="*/ 0 h 2827362"/>
                <a:gd name="connsiteX1" fmla="*/ 2799145 w 2799145"/>
                <a:gd name="connsiteY1" fmla="*/ 95250 h 2827362"/>
                <a:gd name="connsiteX2" fmla="*/ 2697545 w 2799145"/>
                <a:gd name="connsiteY2" fmla="*/ 2827362 h 2827362"/>
                <a:gd name="connsiteX3" fmla="*/ 70555 w 2799145"/>
                <a:gd name="connsiteY3" fmla="*/ 2586062 h 2827362"/>
                <a:gd name="connsiteX4" fmla="*/ 70555 w 2799145"/>
                <a:gd name="connsiteY4" fmla="*/ 0 h 282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145" h="2827362">
                  <a:moveTo>
                    <a:pt x="70555" y="0"/>
                  </a:moveTo>
                  <a:lnTo>
                    <a:pt x="2799145" y="95250"/>
                  </a:lnTo>
                  <a:lnTo>
                    <a:pt x="2697545" y="2827362"/>
                  </a:lnTo>
                  <a:cubicBezTo>
                    <a:pt x="1796482" y="2804079"/>
                    <a:pt x="1257368" y="2882395"/>
                    <a:pt x="70555" y="2586062"/>
                  </a:cubicBezTo>
                  <a:cubicBezTo>
                    <a:pt x="-88195" y="1755791"/>
                    <a:pt x="70555" y="862021"/>
                    <a:pt x="70555" y="0"/>
                  </a:cubicBezTo>
                  <a:close/>
                </a:path>
              </a:pathLst>
            </a:custGeom>
            <a:gradFill>
              <a:gsLst>
                <a:gs pos="59000">
                  <a:srgbClr val="FF85FF"/>
                </a:gs>
                <a:gs pos="0">
                  <a:srgbClr val="FF00FF"/>
                </a:gs>
                <a:gs pos="84000">
                  <a:srgbClr val="FF85FF"/>
                </a:gs>
                <a:gs pos="100000">
                  <a:srgbClr val="FF00FF"/>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4"/>
            <p:cNvSpPr/>
            <p:nvPr/>
          </p:nvSpPr>
          <p:spPr>
            <a:xfrm>
              <a:off x="547530" y="4005064"/>
              <a:ext cx="2319140" cy="468011"/>
            </a:xfrm>
            <a:custGeom>
              <a:avLst/>
              <a:gdLst>
                <a:gd name="connsiteX0" fmla="*/ 0 w 2756023"/>
                <a:gd name="connsiteY0" fmla="*/ 0 h 451098"/>
                <a:gd name="connsiteX1" fmla="*/ 2756023 w 2756023"/>
                <a:gd name="connsiteY1" fmla="*/ 0 h 451098"/>
                <a:gd name="connsiteX2" fmla="*/ 2756023 w 2756023"/>
                <a:gd name="connsiteY2" fmla="*/ 451098 h 451098"/>
                <a:gd name="connsiteX3" fmla="*/ 0 w 2756023"/>
                <a:gd name="connsiteY3" fmla="*/ 451098 h 451098"/>
                <a:gd name="connsiteX4" fmla="*/ 0 w 2756023"/>
                <a:gd name="connsiteY4" fmla="*/ 0 h 451098"/>
                <a:gd name="connsiteX0" fmla="*/ 0 w 2762373"/>
                <a:gd name="connsiteY0" fmla="*/ 0 h 451098"/>
                <a:gd name="connsiteX1" fmla="*/ 2762373 w 2762373"/>
                <a:gd name="connsiteY1" fmla="*/ 95250 h 451098"/>
                <a:gd name="connsiteX2" fmla="*/ 2756023 w 2762373"/>
                <a:gd name="connsiteY2" fmla="*/ 451098 h 451098"/>
                <a:gd name="connsiteX3" fmla="*/ 0 w 2762373"/>
                <a:gd name="connsiteY3" fmla="*/ 451098 h 451098"/>
                <a:gd name="connsiteX4" fmla="*/ 0 w 2762373"/>
                <a:gd name="connsiteY4" fmla="*/ 0 h 451098"/>
                <a:gd name="connsiteX0" fmla="*/ 0 w 2762373"/>
                <a:gd name="connsiteY0" fmla="*/ 0 h 451098"/>
                <a:gd name="connsiteX1" fmla="*/ 2762373 w 2762373"/>
                <a:gd name="connsiteY1" fmla="*/ 95250 h 451098"/>
                <a:gd name="connsiteX2" fmla="*/ 2756023 w 2762373"/>
                <a:gd name="connsiteY2" fmla="*/ 451098 h 451098"/>
                <a:gd name="connsiteX3" fmla="*/ 25400 w 2762373"/>
                <a:gd name="connsiteY3" fmla="*/ 343148 h 451098"/>
                <a:gd name="connsiteX4" fmla="*/ 0 w 2762373"/>
                <a:gd name="connsiteY4" fmla="*/ 0 h 451098"/>
                <a:gd name="connsiteX0" fmla="*/ 0 w 2762373"/>
                <a:gd name="connsiteY0" fmla="*/ 0 h 457448"/>
                <a:gd name="connsiteX1" fmla="*/ 2762373 w 2762373"/>
                <a:gd name="connsiteY1" fmla="*/ 95250 h 457448"/>
                <a:gd name="connsiteX2" fmla="*/ 2736973 w 2762373"/>
                <a:gd name="connsiteY2" fmla="*/ 457448 h 457448"/>
                <a:gd name="connsiteX3" fmla="*/ 25400 w 2762373"/>
                <a:gd name="connsiteY3" fmla="*/ 343148 h 457448"/>
                <a:gd name="connsiteX4" fmla="*/ 0 w 2762373"/>
                <a:gd name="connsiteY4" fmla="*/ 0 h 457448"/>
                <a:gd name="connsiteX0" fmla="*/ 5556 w 2736973"/>
                <a:gd name="connsiteY0" fmla="*/ 0 h 462211"/>
                <a:gd name="connsiteX1" fmla="*/ 2736973 w 2736973"/>
                <a:gd name="connsiteY1" fmla="*/ 100013 h 462211"/>
                <a:gd name="connsiteX2" fmla="*/ 2711573 w 2736973"/>
                <a:gd name="connsiteY2" fmla="*/ 462211 h 462211"/>
                <a:gd name="connsiteX3" fmla="*/ 0 w 2736973"/>
                <a:gd name="connsiteY3" fmla="*/ 347911 h 462211"/>
                <a:gd name="connsiteX4" fmla="*/ 5556 w 2736973"/>
                <a:gd name="connsiteY4" fmla="*/ 0 h 462211"/>
                <a:gd name="connsiteX0" fmla="*/ 12699 w 2744116"/>
                <a:gd name="connsiteY0" fmla="*/ 0 h 462211"/>
                <a:gd name="connsiteX1" fmla="*/ 2744116 w 2744116"/>
                <a:gd name="connsiteY1" fmla="*/ 100013 h 462211"/>
                <a:gd name="connsiteX2" fmla="*/ 2718716 w 2744116"/>
                <a:gd name="connsiteY2" fmla="*/ 462211 h 462211"/>
                <a:gd name="connsiteX3" fmla="*/ 0 w 2744116"/>
                <a:gd name="connsiteY3" fmla="*/ 345530 h 462211"/>
                <a:gd name="connsiteX4" fmla="*/ 12699 w 2744116"/>
                <a:gd name="connsiteY4" fmla="*/ 0 h 462211"/>
                <a:gd name="connsiteX0" fmla="*/ 12699 w 2739354"/>
                <a:gd name="connsiteY0" fmla="*/ 0 h 462211"/>
                <a:gd name="connsiteX1" fmla="*/ 2739354 w 2739354"/>
                <a:gd name="connsiteY1" fmla="*/ 88101 h 462211"/>
                <a:gd name="connsiteX2" fmla="*/ 2718716 w 2739354"/>
                <a:gd name="connsiteY2" fmla="*/ 462211 h 462211"/>
                <a:gd name="connsiteX3" fmla="*/ 0 w 2739354"/>
                <a:gd name="connsiteY3" fmla="*/ 345530 h 462211"/>
                <a:gd name="connsiteX4" fmla="*/ 12699 w 2739354"/>
                <a:gd name="connsiteY4" fmla="*/ 0 h 462211"/>
                <a:gd name="connsiteX0" fmla="*/ 12699 w 2739354"/>
                <a:gd name="connsiteY0" fmla="*/ 0 h 462211"/>
                <a:gd name="connsiteX1" fmla="*/ 2739354 w 2739354"/>
                <a:gd name="connsiteY1" fmla="*/ 88101 h 462211"/>
                <a:gd name="connsiteX2" fmla="*/ 2718716 w 2739354"/>
                <a:gd name="connsiteY2" fmla="*/ 462211 h 462211"/>
                <a:gd name="connsiteX3" fmla="*/ 0 w 2739354"/>
                <a:gd name="connsiteY3" fmla="*/ 356119 h 462211"/>
                <a:gd name="connsiteX4" fmla="*/ 12699 w 2739354"/>
                <a:gd name="connsiteY4" fmla="*/ 0 h 462211"/>
                <a:gd name="connsiteX0" fmla="*/ 20319 w 2746974"/>
                <a:gd name="connsiteY0" fmla="*/ 0 h 462211"/>
                <a:gd name="connsiteX1" fmla="*/ 2746974 w 2746974"/>
                <a:gd name="connsiteY1" fmla="*/ 88101 h 462211"/>
                <a:gd name="connsiteX2" fmla="*/ 2726336 w 2746974"/>
                <a:gd name="connsiteY2" fmla="*/ 462211 h 462211"/>
                <a:gd name="connsiteX3" fmla="*/ 0 w 2746974"/>
                <a:gd name="connsiteY3" fmla="*/ 375179 h 462211"/>
                <a:gd name="connsiteX4" fmla="*/ 20319 w 2746974"/>
                <a:gd name="connsiteY4" fmla="*/ 0 h 46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974" h="462211">
                  <a:moveTo>
                    <a:pt x="20319" y="0"/>
                  </a:moveTo>
                  <a:lnTo>
                    <a:pt x="2746974" y="88101"/>
                  </a:lnTo>
                  <a:lnTo>
                    <a:pt x="2726336" y="462211"/>
                  </a:lnTo>
                  <a:lnTo>
                    <a:pt x="0" y="375179"/>
                  </a:lnTo>
                  <a:lnTo>
                    <a:pt x="20319" y="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Rectangle 21"/>
          <p:cNvSpPr/>
          <p:nvPr/>
        </p:nvSpPr>
        <p:spPr>
          <a:xfrm>
            <a:off x="3499542" y="3884367"/>
            <a:ext cx="1880228" cy="200321"/>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e 18"/>
          <p:cNvGrpSpPr/>
          <p:nvPr/>
        </p:nvGrpSpPr>
        <p:grpSpPr>
          <a:xfrm>
            <a:off x="7327562" y="1127514"/>
            <a:ext cx="2765256" cy="2663741"/>
            <a:chOff x="911151" y="2262448"/>
            <a:chExt cx="3261912" cy="2876166"/>
          </a:xfrm>
        </p:grpSpPr>
        <p:sp>
          <p:nvSpPr>
            <p:cNvPr id="20" name="Rectangle 5"/>
            <p:cNvSpPr/>
            <p:nvPr/>
          </p:nvSpPr>
          <p:spPr>
            <a:xfrm rot="21074577">
              <a:off x="999776" y="2356259"/>
              <a:ext cx="3011760" cy="27703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114300" dir="48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oupe 15"/>
            <p:cNvGrpSpPr/>
            <p:nvPr/>
          </p:nvGrpSpPr>
          <p:grpSpPr>
            <a:xfrm>
              <a:off x="911151" y="2262448"/>
              <a:ext cx="3261912" cy="2876166"/>
              <a:chOff x="3851532" y="1530934"/>
              <a:chExt cx="3261912" cy="2876166"/>
            </a:xfrm>
          </p:grpSpPr>
          <p:sp>
            <p:nvSpPr>
              <p:cNvPr id="22" name="Rectangle 5"/>
              <p:cNvSpPr/>
              <p:nvPr/>
            </p:nvSpPr>
            <p:spPr>
              <a:xfrm rot="21074577">
                <a:off x="3851532" y="1530934"/>
                <a:ext cx="3116185" cy="2876166"/>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rgbClr val="ABFF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riangle rectangle 7"/>
              <p:cNvSpPr/>
              <p:nvPr/>
            </p:nvSpPr>
            <p:spPr>
              <a:xfrm rot="14260875">
                <a:off x="6185180" y="3089786"/>
                <a:ext cx="337253" cy="1519274"/>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rgbClr val="ABFF2B">
                      <a:shade val="30000"/>
                      <a:satMod val="115000"/>
                    </a:srgbClr>
                  </a:gs>
                  <a:gs pos="50000">
                    <a:srgbClr val="ABFF2B">
                      <a:shade val="67500"/>
                      <a:satMod val="115000"/>
                    </a:srgbClr>
                  </a:gs>
                  <a:gs pos="100000">
                    <a:srgbClr val="ABFF2B">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24" name="Rectangle 21"/>
          <p:cNvSpPr/>
          <p:nvPr/>
        </p:nvSpPr>
        <p:spPr>
          <a:xfrm rot="18900000">
            <a:off x="6819960" y="1404892"/>
            <a:ext cx="1039578" cy="225872"/>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rgbClr val="BEC6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2"/>
          <p:cNvSpPr/>
          <p:nvPr/>
        </p:nvSpPr>
        <p:spPr>
          <a:xfrm rot="2149474">
            <a:off x="8936083" y="1080229"/>
            <a:ext cx="1152271" cy="250160"/>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rgbClr val="BEC6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rot="258509">
            <a:off x="3253933" y="1867492"/>
            <a:ext cx="2920491" cy="1200329"/>
          </a:xfrm>
          <a:prstGeom prst="rect">
            <a:avLst/>
          </a:prstGeom>
          <a:noFill/>
        </p:spPr>
        <p:txBody>
          <a:bodyPr wrap="square" rtlCol="0">
            <a:spAutoFit/>
          </a:bodyPr>
          <a:lstStyle/>
          <a:p>
            <a:r>
              <a:rPr lang="fr-FR" dirty="0"/>
              <a:t>Application Web:</a:t>
            </a:r>
          </a:p>
          <a:p>
            <a:pPr marL="285750" indent="-285750">
              <a:buFont typeface="Arial" panose="020B0604020202020204" pitchFamily="34" charset="0"/>
              <a:buChar char="•"/>
            </a:pPr>
            <a:r>
              <a:rPr lang="fr-FR" dirty="0" smtClean="0"/>
              <a:t>Développer un modèle de prédiction.</a:t>
            </a:r>
            <a:endParaRPr lang="fr-FR" dirty="0"/>
          </a:p>
        </p:txBody>
      </p:sp>
      <p:sp>
        <p:nvSpPr>
          <p:cNvPr id="28" name="ZoneTexte 27"/>
          <p:cNvSpPr txBox="1"/>
          <p:nvPr/>
        </p:nvSpPr>
        <p:spPr>
          <a:xfrm rot="20939104">
            <a:off x="7432091" y="1664538"/>
            <a:ext cx="2424036" cy="1200329"/>
          </a:xfrm>
          <a:prstGeom prst="rect">
            <a:avLst/>
          </a:prstGeom>
          <a:noFill/>
        </p:spPr>
        <p:txBody>
          <a:bodyPr wrap="square" rtlCol="0">
            <a:spAutoFit/>
          </a:bodyPr>
          <a:lstStyle/>
          <a:p>
            <a:r>
              <a:rPr lang="fr-FR" dirty="0" smtClean="0"/>
              <a:t>S’intégrer </a:t>
            </a:r>
            <a:r>
              <a:rPr lang="fr-FR" dirty="0"/>
              <a:t>dans l'environnement d'entreprise.</a:t>
            </a:r>
          </a:p>
          <a:p>
            <a:endParaRPr lang="fr-FR" dirty="0" smtClean="0"/>
          </a:p>
        </p:txBody>
      </p:sp>
      <p:sp>
        <p:nvSpPr>
          <p:cNvPr id="30" name="Rectangle 29"/>
          <p:cNvSpPr/>
          <p:nvPr/>
        </p:nvSpPr>
        <p:spPr>
          <a:xfrm rot="264622">
            <a:off x="3014340" y="4094067"/>
            <a:ext cx="2664296" cy="2031325"/>
          </a:xfrm>
          <a:prstGeom prst="rect">
            <a:avLst/>
          </a:prstGeom>
        </p:spPr>
        <p:txBody>
          <a:bodyPr wrap="square">
            <a:spAutoFit/>
          </a:bodyPr>
          <a:lstStyle/>
          <a:p>
            <a:pPr marL="285750" indent="-285750">
              <a:buFont typeface="Arial" panose="020B0604020202020204" pitchFamily="34" charset="0"/>
              <a:buChar char="•"/>
            </a:pPr>
            <a:r>
              <a:rPr lang="fr-FR" dirty="0"/>
              <a:t>Appliquer ses connaissances et avoir la chance de toucher aux nouveaux outils utilisés dans le </a:t>
            </a:r>
            <a:r>
              <a:rPr lang="fr-FR" dirty="0" smtClean="0"/>
              <a:t>domaine.</a:t>
            </a:r>
            <a:endParaRPr lang="fr-FR" dirty="0"/>
          </a:p>
        </p:txBody>
      </p:sp>
      <p:sp>
        <p:nvSpPr>
          <p:cNvPr id="31" name="ZoneTexte 30"/>
          <p:cNvSpPr txBox="1"/>
          <p:nvPr/>
        </p:nvSpPr>
        <p:spPr>
          <a:xfrm rot="20887947">
            <a:off x="8331746" y="4368563"/>
            <a:ext cx="2360947"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Mettre en place un mini-chat</a:t>
            </a:r>
          </a:p>
          <a:p>
            <a:endParaRPr lang="fr-FR" dirty="0" smtClean="0"/>
          </a:p>
          <a:p>
            <a:pPr marL="285750" indent="-285750">
              <a:buFont typeface="Arial" panose="020B0604020202020204" pitchFamily="34" charset="0"/>
              <a:buChar char="•"/>
            </a:pPr>
            <a:r>
              <a:rPr lang="fr-FR" dirty="0" smtClean="0"/>
              <a:t>Possibilité de sélectionner les </a:t>
            </a:r>
            <a:r>
              <a:rPr lang="fr-FR" dirty="0" err="1" smtClean="0"/>
              <a:t>features</a:t>
            </a:r>
            <a:r>
              <a:rPr lang="fr-FR" dirty="0" smtClean="0"/>
              <a:t>.</a:t>
            </a:r>
            <a:endParaRPr lang="fr-FR" dirty="0"/>
          </a:p>
        </p:txBody>
      </p:sp>
      <p:sp>
        <p:nvSpPr>
          <p:cNvPr id="32" name="Titre 1"/>
          <p:cNvSpPr txBox="1">
            <a:spLocks/>
          </p:cNvSpPr>
          <p:nvPr/>
        </p:nvSpPr>
        <p:spPr>
          <a:xfrm>
            <a:off x="2611190" y="304313"/>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mtClean="0"/>
              <a:t>Conclusion &amp; Perspectives</a:t>
            </a:r>
            <a:endParaRPr lang="fr-FR" dirty="0"/>
          </a:p>
        </p:txBody>
      </p:sp>
      <p:sp>
        <p:nvSpPr>
          <p:cNvPr id="33" name="ZoneTexte 32"/>
          <p:cNvSpPr txBox="1"/>
          <p:nvPr/>
        </p:nvSpPr>
        <p:spPr>
          <a:xfrm>
            <a:off x="21977" y="652371"/>
            <a:ext cx="2589213" cy="584775"/>
          </a:xfrm>
          <a:prstGeom prst="rect">
            <a:avLst/>
          </a:prstGeom>
          <a:noFill/>
        </p:spPr>
        <p:txBody>
          <a:bodyPr wrap="square" rtlCol="0">
            <a:spAutoFit/>
          </a:bodyPr>
          <a:lstStyle/>
          <a:p>
            <a:r>
              <a:rPr lang="fr-FR" sz="3200" dirty="0">
                <a:solidFill>
                  <a:schemeClr val="bg1"/>
                </a:solidFill>
              </a:rPr>
              <a:t>Conclu</a:t>
            </a:r>
            <a:r>
              <a:rPr lang="fr-FR" sz="3200" dirty="0">
                <a:solidFill>
                  <a:schemeClr val="accent1"/>
                </a:solidFill>
              </a:rPr>
              <a:t>sion</a:t>
            </a:r>
            <a:endParaRPr lang="fr-FR" sz="3600" dirty="0">
              <a:solidFill>
                <a:schemeClr val="accent1"/>
              </a:solidFill>
            </a:endParaRPr>
          </a:p>
        </p:txBody>
      </p:sp>
      <p:sp>
        <p:nvSpPr>
          <p:cNvPr id="34"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27</a:t>
            </a:r>
            <a:endParaRPr lang="fr-FR" sz="2800" b="1" dirty="0">
              <a:solidFill>
                <a:schemeClr val="bg1"/>
              </a:solidFill>
            </a:endParaRPr>
          </a:p>
        </p:txBody>
      </p:sp>
      <p:sp>
        <p:nvSpPr>
          <p:cNvPr id="35" name="Étoile à 8 branches 34"/>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space réservé du numéro de diapositive 2"/>
          <p:cNvSpPr txBox="1">
            <a:spLocks/>
          </p:cNvSpPr>
          <p:nvPr/>
        </p:nvSpPr>
        <p:spPr bwMode="gray">
          <a:xfrm>
            <a:off x="11457552" y="6076416"/>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17</a:t>
            </a:r>
            <a:endParaRPr lang="fr-FR" sz="2800" b="1" dirty="0">
              <a:solidFill>
                <a:schemeClr val="bg1"/>
              </a:solidFill>
            </a:endParaRPr>
          </a:p>
        </p:txBody>
      </p:sp>
    </p:spTree>
    <p:extLst>
      <p:ext uri="{BB962C8B-B14F-4D97-AF65-F5344CB8AC3E}">
        <p14:creationId xmlns:p14="http://schemas.microsoft.com/office/powerpoint/2010/main" val="174296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ppt_x"/>
                                          </p:val>
                                        </p:tav>
                                        <p:tav tm="100000">
                                          <p:val>
                                            <p:strVal val="#ppt_x"/>
                                          </p:val>
                                        </p:tav>
                                      </p:tavLst>
                                    </p:anim>
                                    <p:anim calcmode="lin" valueType="num">
                                      <p:cBhvr additive="base">
                                        <p:cTn id="66" dur="500" fill="hold"/>
                                        <p:tgtEl>
                                          <p:spTgt spid="3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18" grpId="0" animBg="1"/>
      <p:bldP spid="24" grpId="0" animBg="1"/>
      <p:bldP spid="25" grpId="0" animBg="1"/>
      <p:bldP spid="26" grpId="0"/>
      <p:bldP spid="28"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235242" y="978568"/>
            <a:ext cx="10202779" cy="1569660"/>
          </a:xfrm>
          <a:prstGeom prst="rect">
            <a:avLst/>
          </a:prstGeom>
          <a:noFill/>
        </p:spPr>
        <p:txBody>
          <a:bodyPr wrap="square" rtlCol="0">
            <a:spAutoFit/>
          </a:bodyPr>
          <a:lstStyle/>
          <a:p>
            <a:pPr algn="ctr"/>
            <a:r>
              <a:rPr lang="fr-FR" sz="9600" dirty="0" smtClean="0"/>
              <a:t>Merci de Votre</a:t>
            </a:r>
            <a:endParaRPr lang="fr-FR" sz="9600" dirty="0"/>
          </a:p>
        </p:txBody>
      </p:sp>
      <p:sp>
        <p:nvSpPr>
          <p:cNvPr id="8" name="ZoneTexte 7"/>
          <p:cNvSpPr txBox="1"/>
          <p:nvPr/>
        </p:nvSpPr>
        <p:spPr>
          <a:xfrm>
            <a:off x="3408947" y="2903620"/>
            <a:ext cx="5855368" cy="1846659"/>
          </a:xfrm>
          <a:prstGeom prst="rect">
            <a:avLst/>
          </a:prstGeom>
          <a:noFill/>
        </p:spPr>
        <p:txBody>
          <a:bodyPr wrap="square" rtlCol="0">
            <a:spAutoFit/>
          </a:bodyPr>
          <a:lstStyle/>
          <a:p>
            <a:r>
              <a:rPr lang="fr-FR" sz="9600" dirty="0"/>
              <a:t>Attention</a:t>
            </a:r>
            <a:endParaRPr lang="fr-FR" dirty="0"/>
          </a:p>
          <a:p>
            <a:endParaRPr lang="fr-FR" dirty="0"/>
          </a:p>
        </p:txBody>
      </p:sp>
      <p:sp>
        <p:nvSpPr>
          <p:cNvPr id="9" name="Étoile à 8 branches 8"/>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numéro de diapositive 2"/>
          <p:cNvSpPr txBox="1">
            <a:spLocks/>
          </p:cNvSpPr>
          <p:nvPr/>
        </p:nvSpPr>
        <p:spPr bwMode="gray">
          <a:xfrm>
            <a:off x="11457552" y="6126589"/>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18</a:t>
            </a:r>
            <a:endParaRPr lang="fr-FR" sz="2800" b="1" dirty="0">
              <a:solidFill>
                <a:schemeClr val="bg1"/>
              </a:solidFill>
            </a:endParaRPr>
          </a:p>
        </p:txBody>
      </p:sp>
    </p:spTree>
    <p:extLst>
      <p:ext uri="{BB962C8B-B14F-4D97-AF65-F5344CB8AC3E}">
        <p14:creationId xmlns:p14="http://schemas.microsoft.com/office/powerpoint/2010/main" val="11858379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555" y="149928"/>
            <a:ext cx="4440835" cy="1201918"/>
          </a:xfrm>
          <a:prstGeom prst="rect">
            <a:avLst/>
          </a:prstGeom>
          <a:effectLst>
            <a:glow rad="101600">
              <a:schemeClr val="bg1">
                <a:lumMod val="85000"/>
                <a:alpha val="60000"/>
              </a:schemeClr>
            </a:glow>
          </a:effectLst>
        </p:spPr>
      </p:pic>
      <p:sp>
        <p:nvSpPr>
          <p:cNvPr id="5" name="Rectangle 4"/>
          <p:cNvSpPr/>
          <p:nvPr/>
        </p:nvSpPr>
        <p:spPr>
          <a:xfrm>
            <a:off x="3883557" y="416281"/>
            <a:ext cx="1976823" cy="461665"/>
          </a:xfrm>
          <a:prstGeom prst="rect">
            <a:avLst/>
          </a:prstGeom>
        </p:spPr>
        <p:txBody>
          <a:bodyPr wrap="none">
            <a:spAutoFit/>
          </a:bodyPr>
          <a:lstStyle/>
          <a:p>
            <a:pPr algn="ctr"/>
            <a:r>
              <a:rPr lang="fr-FR" sz="2400" b="1" dirty="0" smtClean="0">
                <a:solidFill>
                  <a:schemeClr val="bg1"/>
                </a:solidFill>
              </a:rPr>
              <a:t>Introduction</a:t>
            </a:r>
            <a:endParaRPr lang="fr-FR" sz="2400" b="1" dirty="0">
              <a:solidFill>
                <a:schemeClr val="bg1"/>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493" y="1214676"/>
            <a:ext cx="4276023" cy="1157311"/>
          </a:xfrm>
          <a:prstGeom prst="rect">
            <a:avLst/>
          </a:prstGeom>
          <a:effectLst>
            <a:glow rad="101600">
              <a:schemeClr val="bg1">
                <a:lumMod val="85000"/>
                <a:alpha val="60000"/>
              </a:schemeClr>
            </a:glow>
          </a:effectLst>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670" y="5614884"/>
            <a:ext cx="4382451" cy="1186116"/>
          </a:xfrm>
          <a:prstGeom prst="rect">
            <a:avLst/>
          </a:prstGeom>
          <a:effectLst>
            <a:glow rad="101600">
              <a:schemeClr val="bg1">
                <a:lumMod val="85000"/>
                <a:alpha val="60000"/>
              </a:schemeClr>
            </a:glow>
          </a:effectLst>
        </p:spPr>
      </p:pic>
      <p:sp>
        <p:nvSpPr>
          <p:cNvPr id="9" name="ZoneTexte 8"/>
          <p:cNvSpPr txBox="1"/>
          <p:nvPr/>
        </p:nvSpPr>
        <p:spPr>
          <a:xfrm>
            <a:off x="3795930" y="1423999"/>
            <a:ext cx="3154185" cy="738664"/>
          </a:xfrm>
          <a:prstGeom prst="rect">
            <a:avLst/>
          </a:prstGeom>
          <a:noFill/>
        </p:spPr>
        <p:txBody>
          <a:bodyPr wrap="square" rtlCol="0">
            <a:spAutoFit/>
          </a:bodyPr>
          <a:lstStyle/>
          <a:p>
            <a:pPr marL="0" lvl="1" algn="ctr"/>
            <a:r>
              <a:rPr lang="fr-FR" sz="2400" b="1" dirty="0" smtClean="0">
                <a:solidFill>
                  <a:schemeClr val="bg1"/>
                </a:solidFill>
              </a:rPr>
              <a:t>Contexte du projet</a:t>
            </a:r>
            <a:endParaRPr lang="fr-FR" sz="2400" b="1" dirty="0">
              <a:solidFill>
                <a:schemeClr val="bg1"/>
              </a:solidFill>
            </a:endParaRPr>
          </a:p>
          <a:p>
            <a:endParaRPr lang="fr-FR" dirty="0"/>
          </a:p>
        </p:txBody>
      </p:sp>
      <p:sp>
        <p:nvSpPr>
          <p:cNvPr id="11" name="ZoneTexte 10"/>
          <p:cNvSpPr txBox="1"/>
          <p:nvPr/>
        </p:nvSpPr>
        <p:spPr>
          <a:xfrm>
            <a:off x="5067445" y="5891734"/>
            <a:ext cx="4128900" cy="738664"/>
          </a:xfrm>
          <a:prstGeom prst="rect">
            <a:avLst/>
          </a:prstGeom>
          <a:noFill/>
        </p:spPr>
        <p:txBody>
          <a:bodyPr wrap="square" rtlCol="0">
            <a:spAutoFit/>
          </a:bodyPr>
          <a:lstStyle/>
          <a:p>
            <a:pPr marL="0" lvl="3" algn="ctr"/>
            <a:r>
              <a:rPr lang="fr-FR" sz="2400" b="1" dirty="0">
                <a:solidFill>
                  <a:schemeClr val="bg1"/>
                </a:solidFill>
              </a:rPr>
              <a:t>Conclusion &amp; Perspectives</a:t>
            </a:r>
          </a:p>
          <a:p>
            <a:endParaRPr lang="fr-FR" dirty="0"/>
          </a:p>
        </p:txBody>
      </p:sp>
      <p:sp>
        <p:nvSpPr>
          <p:cNvPr id="12" name="Étoile à 8 branches 11"/>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numéro de diapositive 2"/>
          <p:cNvSpPr txBox="1">
            <a:spLocks/>
          </p:cNvSpPr>
          <p:nvPr/>
        </p:nvSpPr>
        <p:spPr bwMode="gray">
          <a:xfrm>
            <a:off x="11434723" y="6069801"/>
            <a:ext cx="515168"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B6F781-7298-437B-A411-A95C316FFE84}" type="slidenum">
              <a:rPr lang="fr-FR" sz="2800" b="1" smtClean="0">
                <a:solidFill>
                  <a:schemeClr val="bg1"/>
                </a:solidFill>
              </a:rPr>
              <a:pPr/>
              <a:t>2</a:t>
            </a:fld>
            <a:endParaRPr lang="fr-FR" sz="2800" b="1" dirty="0">
              <a:solidFill>
                <a:schemeClr val="bg1"/>
              </a:solidFill>
            </a:endParaRPr>
          </a:p>
        </p:txBody>
      </p:sp>
      <p:sp>
        <p:nvSpPr>
          <p:cNvPr id="14" name="Rectangle 13"/>
          <p:cNvSpPr/>
          <p:nvPr/>
        </p:nvSpPr>
        <p:spPr>
          <a:xfrm>
            <a:off x="196947" y="647114"/>
            <a:ext cx="1842868" cy="633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smtClean="0"/>
              <a:t>PLAN</a:t>
            </a:r>
            <a:endParaRPr lang="fr-FR" sz="3200" dirty="0"/>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051" y="2264320"/>
            <a:ext cx="4688684" cy="1268999"/>
          </a:xfrm>
          <a:prstGeom prst="rect">
            <a:avLst/>
          </a:prstGeom>
          <a:effectLst>
            <a:glow rad="101600">
              <a:schemeClr val="bg1">
                <a:lumMod val="85000"/>
                <a:alpha val="60000"/>
              </a:schemeClr>
            </a:glow>
          </a:effectLst>
        </p:spPr>
      </p:pic>
      <p:sp>
        <p:nvSpPr>
          <p:cNvPr id="19" name="ZoneTexte 18"/>
          <p:cNvSpPr txBox="1"/>
          <p:nvPr/>
        </p:nvSpPr>
        <p:spPr>
          <a:xfrm>
            <a:off x="3795930" y="2431581"/>
            <a:ext cx="4128900" cy="1107996"/>
          </a:xfrm>
          <a:prstGeom prst="rect">
            <a:avLst/>
          </a:prstGeom>
          <a:noFill/>
        </p:spPr>
        <p:txBody>
          <a:bodyPr wrap="square" rtlCol="0">
            <a:spAutoFit/>
          </a:bodyPr>
          <a:lstStyle/>
          <a:p>
            <a:pPr marL="0" lvl="3" algn="ctr"/>
            <a:r>
              <a:rPr lang="fr-FR" sz="2400" b="1" dirty="0" smtClean="0">
                <a:solidFill>
                  <a:schemeClr val="bg1"/>
                </a:solidFill>
              </a:rPr>
              <a:t>Analyse &amp; spécification des besoins</a:t>
            </a:r>
            <a:endParaRPr lang="fr-FR" sz="2400" b="1" dirty="0">
              <a:solidFill>
                <a:schemeClr val="bg1"/>
              </a:solidFill>
            </a:endParaRPr>
          </a:p>
          <a:p>
            <a:endParaRPr lang="fr-FR" dirty="0"/>
          </a:p>
        </p:txBody>
      </p:sp>
      <p:pic>
        <p:nvPicPr>
          <p:cNvPr id="21" name="Imag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41" y="3349702"/>
            <a:ext cx="4602721" cy="1245733"/>
          </a:xfrm>
          <a:prstGeom prst="rect">
            <a:avLst/>
          </a:prstGeom>
          <a:effectLst>
            <a:glow rad="101600">
              <a:schemeClr val="bg1">
                <a:lumMod val="85000"/>
                <a:alpha val="60000"/>
              </a:schemeClr>
            </a:glow>
          </a:effectLst>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06" y="4520640"/>
            <a:ext cx="4608436" cy="1247279"/>
          </a:xfrm>
          <a:prstGeom prst="rect">
            <a:avLst/>
          </a:prstGeom>
          <a:effectLst>
            <a:glow rad="101600">
              <a:schemeClr val="bg1">
                <a:lumMod val="85000"/>
                <a:alpha val="60000"/>
              </a:schemeClr>
            </a:glow>
          </a:effectLst>
        </p:spPr>
      </p:pic>
      <p:sp>
        <p:nvSpPr>
          <p:cNvPr id="24" name="ZoneTexte 23"/>
          <p:cNvSpPr txBox="1"/>
          <p:nvPr/>
        </p:nvSpPr>
        <p:spPr>
          <a:xfrm>
            <a:off x="4709545" y="3524077"/>
            <a:ext cx="3154185" cy="1107996"/>
          </a:xfrm>
          <a:prstGeom prst="rect">
            <a:avLst/>
          </a:prstGeom>
          <a:noFill/>
        </p:spPr>
        <p:txBody>
          <a:bodyPr wrap="square" rtlCol="0">
            <a:spAutoFit/>
          </a:bodyPr>
          <a:lstStyle/>
          <a:p>
            <a:pPr marL="0" lvl="1" algn="ctr"/>
            <a:r>
              <a:rPr lang="fr-FR" sz="2400" b="1" dirty="0" smtClean="0">
                <a:solidFill>
                  <a:schemeClr val="bg1"/>
                </a:solidFill>
              </a:rPr>
              <a:t>Modèle de prédiction</a:t>
            </a:r>
            <a:endParaRPr lang="fr-FR" sz="2400" b="1" dirty="0">
              <a:solidFill>
                <a:schemeClr val="bg1"/>
              </a:solidFill>
            </a:endParaRPr>
          </a:p>
          <a:p>
            <a:endParaRPr lang="fr-FR" dirty="0"/>
          </a:p>
        </p:txBody>
      </p:sp>
      <p:sp>
        <p:nvSpPr>
          <p:cNvPr id="25" name="ZoneTexte 24"/>
          <p:cNvSpPr txBox="1"/>
          <p:nvPr/>
        </p:nvSpPr>
        <p:spPr>
          <a:xfrm>
            <a:off x="5233032" y="4829229"/>
            <a:ext cx="3154185" cy="738664"/>
          </a:xfrm>
          <a:prstGeom prst="rect">
            <a:avLst/>
          </a:prstGeom>
          <a:noFill/>
        </p:spPr>
        <p:txBody>
          <a:bodyPr wrap="square" rtlCol="0">
            <a:spAutoFit/>
          </a:bodyPr>
          <a:lstStyle/>
          <a:p>
            <a:pPr marL="0" lvl="1" algn="ctr"/>
            <a:r>
              <a:rPr lang="fr-FR" sz="2400" b="1" dirty="0" smtClean="0">
                <a:solidFill>
                  <a:schemeClr val="bg1"/>
                </a:solidFill>
              </a:rPr>
              <a:t>Réalisation</a:t>
            </a:r>
            <a:endParaRPr lang="fr-FR" sz="2400" b="1" dirty="0">
              <a:solidFill>
                <a:schemeClr val="bg1"/>
              </a:solidFill>
            </a:endParaRPr>
          </a:p>
          <a:p>
            <a:endParaRPr lang="fr-FR" dirty="0"/>
          </a:p>
        </p:txBody>
      </p:sp>
    </p:spTree>
    <p:extLst>
      <p:ext uri="{BB962C8B-B14F-4D97-AF65-F5344CB8AC3E}">
        <p14:creationId xmlns:p14="http://schemas.microsoft.com/office/powerpoint/2010/main" val="337565670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4394" y="667293"/>
            <a:ext cx="2589213" cy="584775"/>
          </a:xfrm>
          <a:prstGeom prst="rect">
            <a:avLst/>
          </a:prstGeom>
          <a:noFill/>
        </p:spPr>
        <p:txBody>
          <a:bodyPr wrap="square" rtlCol="0">
            <a:spAutoFit/>
          </a:bodyPr>
          <a:lstStyle/>
          <a:p>
            <a:r>
              <a:rPr lang="fr-FR" sz="3200" dirty="0">
                <a:solidFill>
                  <a:schemeClr val="bg1"/>
                </a:solidFill>
              </a:rPr>
              <a:t>introdu</a:t>
            </a:r>
            <a:r>
              <a:rPr lang="fr-FR" sz="3200" dirty="0">
                <a:solidFill>
                  <a:schemeClr val="accent1"/>
                </a:solidFill>
              </a:rPr>
              <a:t>ction</a:t>
            </a:r>
            <a:endParaRPr lang="fr-FR" sz="3600" dirty="0">
              <a:solidFill>
                <a:schemeClr val="accent1"/>
              </a:solidFill>
            </a:endParaRPr>
          </a:p>
        </p:txBody>
      </p:sp>
      <p:sp>
        <p:nvSpPr>
          <p:cNvPr id="4" name="Étoile à 8 branches 3"/>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2"/>
          <p:cNvSpPr txBox="1">
            <a:spLocks/>
          </p:cNvSpPr>
          <p:nvPr/>
        </p:nvSpPr>
        <p:spPr bwMode="gray">
          <a:xfrm>
            <a:off x="11434723" y="6069801"/>
            <a:ext cx="515168"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3</a:t>
            </a:r>
            <a:endParaRPr lang="fr-FR" sz="2800" b="1" dirty="0">
              <a:solidFill>
                <a:schemeClr val="bg1"/>
              </a:solidFill>
            </a:endParaRPr>
          </a:p>
        </p:txBody>
      </p:sp>
      <p:grpSp>
        <p:nvGrpSpPr>
          <p:cNvPr id="13" name="Group 12"/>
          <p:cNvGrpSpPr/>
          <p:nvPr/>
        </p:nvGrpSpPr>
        <p:grpSpPr>
          <a:xfrm rot="21347082">
            <a:off x="893450" y="4235704"/>
            <a:ext cx="2378705" cy="1806792"/>
            <a:chOff x="1066800" y="2693267"/>
            <a:chExt cx="6781800" cy="3777314"/>
          </a:xfrm>
        </p:grpSpPr>
        <p:sp>
          <p:nvSpPr>
            <p:cNvPr id="28" name="Ellipse 27"/>
            <p:cNvSpPr/>
            <p:nvPr/>
          </p:nvSpPr>
          <p:spPr bwMode="auto">
            <a:xfrm>
              <a:off x="1066800" y="4572000"/>
              <a:ext cx="6781800" cy="1447800"/>
            </a:xfrm>
            <a:prstGeom prst="ellipse">
              <a:avLst/>
            </a:prstGeom>
            <a:gradFill flip="none" rotWithShape="1">
              <a:gsLst>
                <a:gs pos="100000">
                  <a:srgbClr val="FFFFFF">
                    <a:alpha val="0"/>
                  </a:srgbClr>
                </a:gs>
                <a:gs pos="0">
                  <a:schemeClr val="tx1">
                    <a:lumMod val="50000"/>
                    <a:lumOff val="50000"/>
                  </a:schemeClr>
                </a:gs>
              </a:gsLst>
              <a:path path="shape">
                <a:fillToRect l="50000" t="50000" r="50000" b="50000"/>
              </a:path>
              <a:tileRect/>
            </a:gradFill>
            <a:ln w="9525" cap="flat" cmpd="sng" algn="ctr">
              <a:noFill/>
              <a:prstDash val="solid"/>
            </a:ln>
            <a:effec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defRPr/>
              </a:pPr>
              <a:endParaRPr lang="fr-FR" sz="1800" dirty="0">
                <a:solidFill>
                  <a:srgbClr val="FFFFFF"/>
                </a:solidFill>
                <a:latin typeface="Calibri" charset="0"/>
              </a:endParaRPr>
            </a:p>
          </p:txBody>
        </p:sp>
        <p:grpSp>
          <p:nvGrpSpPr>
            <p:cNvPr id="29" name="Group 14"/>
            <p:cNvGrpSpPr/>
            <p:nvPr/>
          </p:nvGrpSpPr>
          <p:grpSpPr>
            <a:xfrm rot="120000">
              <a:off x="2045651" y="2693267"/>
              <a:ext cx="4800600" cy="3777314"/>
              <a:chOff x="2286000" y="1785286"/>
              <a:chExt cx="4800600" cy="3777314"/>
            </a:xfrm>
          </p:grpSpPr>
          <p:sp>
            <p:nvSpPr>
              <p:cNvPr id="30" name="Oval 15"/>
              <p:cNvSpPr/>
              <p:nvPr/>
            </p:nvSpPr>
            <p:spPr>
              <a:xfrm>
                <a:off x="2286000" y="1785286"/>
                <a:ext cx="4800600" cy="3777314"/>
              </a:xfrm>
              <a:prstGeom prst="ellipse">
                <a:avLst/>
              </a:prstGeom>
              <a:effectLst>
                <a:outerShdw blurRad="50800" dist="38100" dir="5400000" algn="t" rotWithShape="0">
                  <a:prstClr val="black">
                    <a:alpha val="40000"/>
                  </a:prstClr>
                </a:outerShdw>
              </a:effectLst>
              <a:scene3d>
                <a:camera prst="isometricOffAxis1Top"/>
                <a:lightRig rig="threePt" dir="t"/>
              </a:scene3d>
              <a:sp3d>
                <a:bevelT w="19050" h="196850"/>
              </a:sp3d>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31" name="Oval 16"/>
              <p:cNvSpPr/>
              <p:nvPr/>
            </p:nvSpPr>
            <p:spPr>
              <a:xfrm>
                <a:off x="2733792" y="1980025"/>
                <a:ext cx="3776871" cy="2971801"/>
              </a:xfrm>
              <a:prstGeom prst="ellipse">
                <a:avLst/>
              </a:prstGeom>
              <a:effectLst>
                <a:outerShdw blurRad="63500" sx="102000" sy="102000" algn="ctr" rotWithShape="0">
                  <a:prstClr val="black">
                    <a:alpha val="40000"/>
                  </a:prstClr>
                </a:outerShdw>
              </a:effectLst>
              <a:scene3d>
                <a:camera prst="isometricOffAxis1Top"/>
                <a:lightRig rig="threePt" dir="t"/>
              </a:scene3d>
              <a:sp3d>
                <a:bevelT w="19050" h="101600"/>
              </a:sp3d>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grpSp>
        <p:nvGrpSpPr>
          <p:cNvPr id="14" name="Group 3"/>
          <p:cNvGrpSpPr/>
          <p:nvPr/>
        </p:nvGrpSpPr>
        <p:grpSpPr>
          <a:xfrm rot="21343204">
            <a:off x="4982605" y="2936365"/>
            <a:ext cx="2378705" cy="1806792"/>
            <a:chOff x="1066800" y="2693267"/>
            <a:chExt cx="6781800" cy="3777314"/>
          </a:xfrm>
        </p:grpSpPr>
        <p:sp>
          <p:nvSpPr>
            <p:cNvPr id="24" name="Ellipse 23"/>
            <p:cNvSpPr/>
            <p:nvPr/>
          </p:nvSpPr>
          <p:spPr bwMode="auto">
            <a:xfrm>
              <a:off x="1066800" y="4572000"/>
              <a:ext cx="6781800" cy="1447800"/>
            </a:xfrm>
            <a:prstGeom prst="ellipse">
              <a:avLst/>
            </a:prstGeom>
            <a:gradFill flip="none" rotWithShape="1">
              <a:gsLst>
                <a:gs pos="100000">
                  <a:srgbClr val="FFFFFF">
                    <a:alpha val="0"/>
                  </a:srgbClr>
                </a:gs>
                <a:gs pos="0">
                  <a:schemeClr val="tx1">
                    <a:lumMod val="50000"/>
                    <a:lumOff val="50000"/>
                  </a:schemeClr>
                </a:gs>
              </a:gsLst>
              <a:path path="shape">
                <a:fillToRect l="50000" t="50000" r="50000" b="50000"/>
              </a:path>
              <a:tileRect/>
            </a:gradFill>
            <a:ln w="9525" cap="flat" cmpd="sng" algn="ctr">
              <a:noFill/>
              <a:prstDash val="solid"/>
            </a:ln>
            <a:effec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defRPr/>
              </a:pPr>
              <a:endParaRPr lang="fr-FR" sz="1800" dirty="0">
                <a:solidFill>
                  <a:srgbClr val="FFFFFF"/>
                </a:solidFill>
                <a:latin typeface="Calibri" charset="0"/>
              </a:endParaRPr>
            </a:p>
          </p:txBody>
        </p:sp>
        <p:grpSp>
          <p:nvGrpSpPr>
            <p:cNvPr id="25" name="Group 30"/>
            <p:cNvGrpSpPr/>
            <p:nvPr/>
          </p:nvGrpSpPr>
          <p:grpSpPr>
            <a:xfrm rot="120000">
              <a:off x="2045651" y="2693267"/>
              <a:ext cx="4800600" cy="3777314"/>
              <a:chOff x="2286000" y="1785286"/>
              <a:chExt cx="4800600" cy="3777314"/>
            </a:xfrm>
          </p:grpSpPr>
          <p:sp>
            <p:nvSpPr>
              <p:cNvPr id="26" name="Oval 31"/>
              <p:cNvSpPr/>
              <p:nvPr/>
            </p:nvSpPr>
            <p:spPr>
              <a:xfrm>
                <a:off x="2286000" y="1785286"/>
                <a:ext cx="4800600" cy="3777314"/>
              </a:xfrm>
              <a:prstGeom prst="ellipse">
                <a:avLst/>
              </a:prstGeom>
              <a:effectLst>
                <a:outerShdw blurRad="50800" dist="38100" dir="5400000" algn="t" rotWithShape="0">
                  <a:prstClr val="black">
                    <a:alpha val="40000"/>
                  </a:prstClr>
                </a:outerShdw>
              </a:effectLst>
              <a:scene3d>
                <a:camera prst="isometricOffAxis1Top"/>
                <a:lightRig rig="threePt" dir="t"/>
              </a:scene3d>
              <a:sp3d>
                <a:bevelT w="19050" h="196850"/>
              </a:sp3d>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7" name="Oval 32"/>
              <p:cNvSpPr/>
              <p:nvPr/>
            </p:nvSpPr>
            <p:spPr>
              <a:xfrm>
                <a:off x="2733793" y="1980024"/>
                <a:ext cx="3776870" cy="2971801"/>
              </a:xfrm>
              <a:prstGeom prst="ellipse">
                <a:avLst/>
              </a:prstGeom>
              <a:effectLst>
                <a:outerShdw blurRad="63500" sx="102000" sy="102000" algn="ctr" rotWithShape="0">
                  <a:prstClr val="black">
                    <a:alpha val="40000"/>
                  </a:prstClr>
                </a:outerShdw>
              </a:effectLst>
              <a:scene3d>
                <a:camera prst="isometricOffAxis1Top"/>
                <a:lightRig rig="threePt" dir="t"/>
              </a:scene3d>
              <a:sp3d>
                <a:bevelT w="19050" h="101600"/>
              </a:sp3d>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grpSp>
        <p:nvGrpSpPr>
          <p:cNvPr id="15" name="Group 12"/>
          <p:cNvGrpSpPr/>
          <p:nvPr/>
        </p:nvGrpSpPr>
        <p:grpSpPr>
          <a:xfrm rot="21368442">
            <a:off x="2954765" y="3655603"/>
            <a:ext cx="2378705" cy="1806792"/>
            <a:chOff x="1066800" y="2693267"/>
            <a:chExt cx="6781800" cy="3777314"/>
          </a:xfrm>
        </p:grpSpPr>
        <p:sp>
          <p:nvSpPr>
            <p:cNvPr id="20" name="Ellipse 19"/>
            <p:cNvSpPr/>
            <p:nvPr/>
          </p:nvSpPr>
          <p:spPr bwMode="auto">
            <a:xfrm>
              <a:off x="1066800" y="4572000"/>
              <a:ext cx="6781800" cy="1447800"/>
            </a:xfrm>
            <a:prstGeom prst="ellipse">
              <a:avLst/>
            </a:prstGeom>
            <a:gradFill flip="none" rotWithShape="1">
              <a:gsLst>
                <a:gs pos="100000">
                  <a:srgbClr val="FFFFFF">
                    <a:alpha val="0"/>
                  </a:srgbClr>
                </a:gs>
                <a:gs pos="0">
                  <a:schemeClr val="tx1">
                    <a:lumMod val="50000"/>
                    <a:lumOff val="50000"/>
                  </a:schemeClr>
                </a:gs>
              </a:gsLst>
              <a:path path="shape">
                <a:fillToRect l="50000" t="50000" r="50000" b="50000"/>
              </a:path>
              <a:tileRect/>
            </a:gradFill>
            <a:ln w="9525" cap="flat" cmpd="sng" algn="ctr">
              <a:noFill/>
              <a:prstDash val="solid"/>
            </a:ln>
            <a:effec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defRPr/>
              </a:pPr>
              <a:endParaRPr lang="fr-FR" sz="1800" dirty="0">
                <a:solidFill>
                  <a:srgbClr val="FFFFFF"/>
                </a:solidFill>
                <a:latin typeface="Calibri" charset="0"/>
              </a:endParaRPr>
            </a:p>
          </p:txBody>
        </p:sp>
        <p:grpSp>
          <p:nvGrpSpPr>
            <p:cNvPr id="21" name="Group 14"/>
            <p:cNvGrpSpPr/>
            <p:nvPr/>
          </p:nvGrpSpPr>
          <p:grpSpPr>
            <a:xfrm rot="120000">
              <a:off x="2045651" y="2693267"/>
              <a:ext cx="4800600" cy="3777314"/>
              <a:chOff x="2286000" y="1785286"/>
              <a:chExt cx="4800600" cy="3777314"/>
            </a:xfrm>
          </p:grpSpPr>
          <p:sp>
            <p:nvSpPr>
              <p:cNvPr id="22" name="Oval 15"/>
              <p:cNvSpPr/>
              <p:nvPr/>
            </p:nvSpPr>
            <p:spPr>
              <a:xfrm>
                <a:off x="2286000" y="1785286"/>
                <a:ext cx="4800600" cy="3777314"/>
              </a:xfrm>
              <a:prstGeom prst="ellipse">
                <a:avLst/>
              </a:prstGeom>
              <a:effectLst>
                <a:outerShdw blurRad="50800" dist="38100" dir="5400000" algn="t" rotWithShape="0">
                  <a:prstClr val="black">
                    <a:alpha val="40000"/>
                  </a:prstClr>
                </a:outerShdw>
              </a:effectLst>
              <a:scene3d>
                <a:camera prst="isometricOffAxis1Top"/>
                <a:lightRig rig="threePt" dir="t"/>
              </a:scene3d>
              <a:sp3d>
                <a:bevelT w="19050" h="196850"/>
              </a:sp3d>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Oval 16"/>
              <p:cNvSpPr/>
              <p:nvPr/>
            </p:nvSpPr>
            <p:spPr>
              <a:xfrm>
                <a:off x="2733792" y="1980024"/>
                <a:ext cx="3776870" cy="2971801"/>
              </a:xfrm>
              <a:prstGeom prst="ellipse">
                <a:avLst/>
              </a:prstGeom>
              <a:effectLst>
                <a:outerShdw blurRad="63500" sx="102000" sy="102000" algn="ctr" rotWithShape="0">
                  <a:prstClr val="black">
                    <a:alpha val="40000"/>
                  </a:prstClr>
                </a:outerShdw>
              </a:effectLst>
              <a:scene3d>
                <a:camera prst="isometricOffAxis1Top"/>
                <a:lightRig rig="threePt" dir="t"/>
              </a:scene3d>
              <a:sp3d>
                <a:bevelT w="19050" h="101600"/>
              </a:sp3d>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pic>
        <p:nvPicPr>
          <p:cNvPr id="16" name="Picture 22"/>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flipH="1">
            <a:off x="1181044" y="3577599"/>
            <a:ext cx="1495230" cy="1561503"/>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1224" y="422886"/>
            <a:ext cx="3524250" cy="2952750"/>
          </a:xfrm>
          <a:prstGeom prst="rect">
            <a:avLst/>
          </a:prstGeom>
        </p:spPr>
      </p:pic>
      <p:sp>
        <p:nvSpPr>
          <p:cNvPr id="18" name="Rectangle 17"/>
          <p:cNvSpPr/>
          <p:nvPr/>
        </p:nvSpPr>
        <p:spPr>
          <a:xfrm>
            <a:off x="1653654" y="5800327"/>
            <a:ext cx="3973629" cy="634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smtClean="0">
                <a:solidFill>
                  <a:schemeClr val="accent6">
                    <a:lumMod val="50000"/>
                  </a:schemeClr>
                </a:solidFill>
                <a:effectLst>
                  <a:innerShdw blurRad="63500" dist="50800" dir="18900000">
                    <a:prstClr val="black">
                      <a:alpha val="50000"/>
                    </a:prstClr>
                  </a:innerShdw>
                </a:effectLst>
              </a:rPr>
              <a:t>Améliorer la situation des collaborateurs </a:t>
            </a:r>
            <a:endParaRPr lang="fr-FR" b="1" dirty="0">
              <a:solidFill>
                <a:schemeClr val="accent6">
                  <a:lumMod val="50000"/>
                </a:schemeClr>
              </a:solidFill>
              <a:effectLst>
                <a:innerShdw blurRad="63500" dist="50800" dir="18900000">
                  <a:prstClr val="black">
                    <a:alpha val="50000"/>
                  </a:prstClr>
                </a:innerShdw>
              </a:effectLst>
            </a:endParaRPr>
          </a:p>
        </p:txBody>
      </p:sp>
      <p:sp>
        <p:nvSpPr>
          <p:cNvPr id="19" name="Rectangle 18"/>
          <p:cNvSpPr/>
          <p:nvPr/>
        </p:nvSpPr>
        <p:spPr>
          <a:xfrm>
            <a:off x="7324921" y="3596933"/>
            <a:ext cx="3973629" cy="634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smtClean="0">
                <a:solidFill>
                  <a:schemeClr val="accent6">
                    <a:lumMod val="50000"/>
                  </a:schemeClr>
                </a:solidFill>
                <a:effectLst>
                  <a:innerShdw blurRad="63500" dist="50800" dir="18900000">
                    <a:prstClr val="black">
                      <a:alpha val="50000"/>
                    </a:prstClr>
                  </a:innerShdw>
                </a:effectLst>
              </a:rPr>
              <a:t>Améliorer le business</a:t>
            </a:r>
            <a:endParaRPr lang="fr-FR" b="1" dirty="0">
              <a:solidFill>
                <a:schemeClr val="accent6">
                  <a:lumMod val="50000"/>
                </a:schemeClr>
              </a:solidFill>
              <a:effectLst>
                <a:innerShdw blurRad="63500" dist="50800" dir="18900000">
                  <a:prstClr val="black">
                    <a:alpha val="50000"/>
                  </a:prstClr>
                </a:innerShdw>
              </a:effectLst>
            </a:endParaRPr>
          </a:p>
        </p:txBody>
      </p:sp>
    </p:spTree>
    <p:extLst>
      <p:ext uri="{BB962C8B-B14F-4D97-AF65-F5344CB8AC3E}">
        <p14:creationId xmlns:p14="http://schemas.microsoft.com/office/powerpoint/2010/main" val="44764310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Étoile à 8 branches 10"/>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2"/>
          <p:cNvSpPr txBox="1">
            <a:spLocks/>
          </p:cNvSpPr>
          <p:nvPr/>
        </p:nvSpPr>
        <p:spPr bwMode="gray">
          <a:xfrm>
            <a:off x="11434723" y="6069801"/>
            <a:ext cx="515168"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4</a:t>
            </a:r>
            <a:endParaRPr lang="fr-FR" sz="2800" b="1" dirty="0">
              <a:solidFill>
                <a:schemeClr val="bg1"/>
              </a:solidFill>
            </a:endParaRPr>
          </a:p>
        </p:txBody>
      </p:sp>
      <p:sp>
        <p:nvSpPr>
          <p:cNvPr id="13" name="ZoneTexte 12"/>
          <p:cNvSpPr txBox="1"/>
          <p:nvPr/>
        </p:nvSpPr>
        <p:spPr>
          <a:xfrm>
            <a:off x="64394" y="638303"/>
            <a:ext cx="3522741" cy="584775"/>
          </a:xfrm>
          <a:prstGeom prst="rect">
            <a:avLst/>
          </a:prstGeom>
          <a:noFill/>
        </p:spPr>
        <p:txBody>
          <a:bodyPr wrap="square" rtlCol="0">
            <a:spAutoFit/>
          </a:bodyPr>
          <a:lstStyle/>
          <a:p>
            <a:r>
              <a:rPr lang="fr-FR" sz="3200" dirty="0" smtClean="0">
                <a:solidFill>
                  <a:schemeClr val="bg1"/>
                </a:solidFill>
              </a:rPr>
              <a:t>Contex</a:t>
            </a:r>
            <a:r>
              <a:rPr lang="fr-FR" sz="3200" dirty="0" smtClean="0">
                <a:solidFill>
                  <a:schemeClr val="accent1"/>
                </a:solidFill>
              </a:rPr>
              <a:t>te</a:t>
            </a:r>
            <a:endParaRPr lang="fr-FR" sz="3600" dirty="0">
              <a:solidFill>
                <a:schemeClr val="accent1"/>
              </a:solidFill>
            </a:endParaRPr>
          </a:p>
        </p:txBody>
      </p:sp>
      <p:pic>
        <p:nvPicPr>
          <p:cNvPr id="7" name="Espace réservé du contenu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704418" y="2053552"/>
            <a:ext cx="4731702" cy="1952766"/>
          </a:xfrm>
          <a:prstGeom prst="rect">
            <a:avLst/>
          </a:prstGeom>
        </p:spPr>
      </p:pic>
      <p:sp>
        <p:nvSpPr>
          <p:cNvPr id="8" name="Flèche droite 7"/>
          <p:cNvSpPr/>
          <p:nvPr/>
        </p:nvSpPr>
        <p:spPr>
          <a:xfrm>
            <a:off x="6016391" y="2342015"/>
            <a:ext cx="1562793" cy="43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068" y="1663168"/>
            <a:ext cx="2857500" cy="2343150"/>
          </a:xfrm>
          <a:prstGeom prst="rect">
            <a:avLst/>
          </a:prstGeom>
        </p:spPr>
      </p:pic>
      <p:sp>
        <p:nvSpPr>
          <p:cNvPr id="10" name="Rectangle 9"/>
          <p:cNvSpPr/>
          <p:nvPr/>
        </p:nvSpPr>
        <p:spPr>
          <a:xfrm>
            <a:off x="1083454" y="4560045"/>
            <a:ext cx="3973629" cy="634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smtClean="0">
                <a:solidFill>
                  <a:schemeClr val="accent6">
                    <a:lumMod val="50000"/>
                  </a:schemeClr>
                </a:solidFill>
                <a:effectLst>
                  <a:innerShdw blurRad="63500" dist="50800" dir="18900000">
                    <a:prstClr val="black">
                      <a:alpha val="50000"/>
                    </a:prstClr>
                  </a:innerShdw>
                </a:effectLst>
              </a:rPr>
              <a:t>Prédire la situation des employés</a:t>
            </a:r>
            <a:endParaRPr lang="fr-FR" b="1" dirty="0">
              <a:solidFill>
                <a:schemeClr val="accent6">
                  <a:lumMod val="50000"/>
                </a:schemeClr>
              </a:solidFill>
              <a:effectLst>
                <a:innerShdw blurRad="63500" dist="50800" dir="18900000">
                  <a:prstClr val="black">
                    <a:alpha val="50000"/>
                  </a:prstClr>
                </a:innerShdw>
              </a:effectLst>
            </a:endParaRPr>
          </a:p>
        </p:txBody>
      </p:sp>
      <p:sp>
        <p:nvSpPr>
          <p:cNvPr id="15" name="Rectangle 14"/>
          <p:cNvSpPr/>
          <p:nvPr/>
        </p:nvSpPr>
        <p:spPr>
          <a:xfrm>
            <a:off x="7513954" y="4560044"/>
            <a:ext cx="3973629" cy="634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smtClean="0">
                <a:solidFill>
                  <a:schemeClr val="accent6">
                    <a:lumMod val="50000"/>
                  </a:schemeClr>
                </a:solidFill>
                <a:effectLst>
                  <a:innerShdw blurRad="63500" dist="50800" dir="18900000">
                    <a:prstClr val="black">
                      <a:alpha val="50000"/>
                    </a:prstClr>
                  </a:innerShdw>
                </a:effectLst>
              </a:rPr>
              <a:t>Améliorer la situation</a:t>
            </a:r>
            <a:endParaRPr lang="fr-FR" b="1" dirty="0">
              <a:solidFill>
                <a:schemeClr val="accent6">
                  <a:lumMod val="50000"/>
                </a:schemeClr>
              </a:solidFill>
              <a:effectLst>
                <a:innerShdw blurRad="63500" dist="50800" dir="18900000">
                  <a:prstClr val="black">
                    <a:alpha val="50000"/>
                  </a:prstClr>
                </a:innerShdw>
              </a:effectLst>
            </a:endParaRPr>
          </a:p>
        </p:txBody>
      </p:sp>
      <p:pic>
        <p:nvPicPr>
          <p:cNvPr id="16" name="Picture 2" descr="C:\Users\sami\Desktop\aler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897" y="3102206"/>
            <a:ext cx="1708232" cy="11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258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393" y="638303"/>
            <a:ext cx="6888497" cy="584775"/>
          </a:xfrm>
          <a:prstGeom prst="rect">
            <a:avLst/>
          </a:prstGeom>
          <a:noFill/>
        </p:spPr>
        <p:txBody>
          <a:bodyPr wrap="square" rtlCol="0">
            <a:spAutoFit/>
          </a:bodyPr>
          <a:lstStyle/>
          <a:p>
            <a:r>
              <a:rPr lang="fr-FR" sz="3200" dirty="0" smtClean="0">
                <a:solidFill>
                  <a:schemeClr val="bg1"/>
                </a:solidFill>
              </a:rPr>
              <a:t>Spécific</a:t>
            </a:r>
            <a:r>
              <a:rPr lang="fr-FR" sz="3200" dirty="0" smtClean="0">
                <a:solidFill>
                  <a:schemeClr val="accent1"/>
                </a:solidFill>
              </a:rPr>
              <a:t>ation</a:t>
            </a:r>
            <a:endParaRPr lang="fr-FR" sz="3600" dirty="0">
              <a:solidFill>
                <a:schemeClr val="accent1"/>
              </a:solidFill>
            </a:endParaRPr>
          </a:p>
        </p:txBody>
      </p:sp>
      <p:sp>
        <p:nvSpPr>
          <p:cNvPr id="3" name="Titre 1"/>
          <p:cNvSpPr txBox="1">
            <a:spLocks/>
          </p:cNvSpPr>
          <p:nvPr/>
        </p:nvSpPr>
        <p:spPr>
          <a:xfrm>
            <a:off x="2155451" y="291732"/>
            <a:ext cx="8478078"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t>Identification des acteurs</a:t>
            </a:r>
            <a:endParaRPr lang="fr-FR" dirty="0"/>
          </a:p>
        </p:txBody>
      </p:sp>
      <p:pic>
        <p:nvPicPr>
          <p:cNvPr id="6146" name="Picture 2" descr="C:\Users\sami\Desktop\téléchargement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757" y="1716505"/>
            <a:ext cx="2590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ami\Desktop\téléchargement (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6277" y="1716505"/>
            <a:ext cx="2374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à coins arrondis 3"/>
          <p:cNvSpPr/>
          <p:nvPr/>
        </p:nvSpPr>
        <p:spPr>
          <a:xfrm>
            <a:off x="2764404" y="4475747"/>
            <a:ext cx="3405506" cy="10266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rPr>
              <a:t>Utilisateurs_RH</a:t>
            </a:r>
            <a:r>
              <a:rPr lang="fr-FR" b="1" dirty="0" smtClean="0">
                <a:solidFill>
                  <a:schemeClr val="tx1"/>
                </a:solidFill>
              </a:rPr>
              <a:t> </a:t>
            </a:r>
            <a:endParaRPr lang="fr-FR" b="1" dirty="0">
              <a:solidFill>
                <a:schemeClr val="tx1"/>
              </a:solidFill>
            </a:endParaRPr>
          </a:p>
        </p:txBody>
      </p:sp>
      <p:sp>
        <p:nvSpPr>
          <p:cNvPr id="7" name="Rectangle à coins arrondis 6"/>
          <p:cNvSpPr/>
          <p:nvPr/>
        </p:nvSpPr>
        <p:spPr>
          <a:xfrm>
            <a:off x="7720974" y="4475747"/>
            <a:ext cx="3405506" cy="10266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Administrateur</a:t>
            </a:r>
            <a:endParaRPr lang="fr-FR" b="1" dirty="0">
              <a:solidFill>
                <a:schemeClr val="tx1"/>
              </a:solidFill>
            </a:endParaRPr>
          </a:p>
        </p:txBody>
      </p:sp>
      <p:sp>
        <p:nvSpPr>
          <p:cNvPr id="10" name="Étoile à 8 branches 9"/>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1" dirty="0"/>
          </a:p>
        </p:txBody>
      </p:sp>
      <p:sp>
        <p:nvSpPr>
          <p:cNvPr id="14"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6</a:t>
            </a:r>
            <a:endParaRPr lang="fr-FR" sz="2800" b="1" dirty="0">
              <a:solidFill>
                <a:schemeClr val="bg1"/>
              </a:solidFill>
            </a:endParaRPr>
          </a:p>
        </p:txBody>
      </p:sp>
    </p:spTree>
    <p:extLst>
      <p:ext uri="{BB962C8B-B14F-4D97-AF65-F5344CB8AC3E}">
        <p14:creationId xmlns:p14="http://schemas.microsoft.com/office/powerpoint/2010/main" val="63636732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53607" y="318381"/>
            <a:ext cx="8911687" cy="1280890"/>
          </a:xfrm>
        </p:spPr>
        <p:txBody>
          <a:bodyPr>
            <a:normAutofit/>
          </a:bodyPr>
          <a:lstStyle/>
          <a:p>
            <a:pPr algn="ctr"/>
            <a:r>
              <a:rPr lang="fr-FR" sz="3400" dirty="0" smtClean="0"/>
              <a:t>Diagramme des Cas d’Utilisation global</a:t>
            </a:r>
            <a:endParaRPr lang="fr-FR" sz="3400" dirty="0"/>
          </a:p>
        </p:txBody>
      </p:sp>
      <p:sp>
        <p:nvSpPr>
          <p:cNvPr id="6" name="Étoile à 8 branches 5"/>
          <p:cNvSpPr/>
          <p:nvPr/>
        </p:nvSpPr>
        <p:spPr>
          <a:xfrm>
            <a:off x="11457552" y="6060738"/>
            <a:ext cx="668360" cy="640123"/>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2"/>
          <p:cNvSpPr txBox="1">
            <a:spLocks/>
          </p:cNvSpPr>
          <p:nvPr/>
        </p:nvSpPr>
        <p:spPr bwMode="gray">
          <a:xfrm>
            <a:off x="11434722" y="6114065"/>
            <a:ext cx="69118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sz="2800" b="1" dirty="0">
              <a:solidFill>
                <a:schemeClr val="bg1"/>
              </a:solidFill>
            </a:endParaRPr>
          </a:p>
        </p:txBody>
      </p:sp>
      <p:sp>
        <p:nvSpPr>
          <p:cNvPr id="18" name="Rectangle 17"/>
          <p:cNvSpPr/>
          <p:nvPr/>
        </p:nvSpPr>
        <p:spPr>
          <a:xfrm>
            <a:off x="3996540" y="930689"/>
            <a:ext cx="7438182" cy="5770171"/>
          </a:xfrm>
          <a:prstGeom prst="rect">
            <a:avLst/>
          </a:prstGeom>
          <a:noFill/>
          <a:ln w="12700">
            <a:solidFill>
              <a:schemeClr val="accent5">
                <a:lumMod val="50000"/>
              </a:schemeClr>
            </a:solidFill>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endParaRPr lang="fr-FR" dirty="0">
              <a:solidFill>
                <a:schemeClr val="tx1"/>
              </a:solidFill>
            </a:endParaRPr>
          </a:p>
        </p:txBody>
      </p:sp>
      <p:pic>
        <p:nvPicPr>
          <p:cNvPr id="1036" name="Picture 12" descr="C:\Users\sami\Desktop\téléchargeme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404" y="2064734"/>
            <a:ext cx="1181102" cy="118110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1770173" y="3157562"/>
            <a:ext cx="1973179" cy="513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rPr>
              <a:t>Utilisateur_RH</a:t>
            </a:r>
            <a:endParaRPr lang="fr-FR" b="1" dirty="0">
              <a:solidFill>
                <a:schemeClr val="tx1"/>
              </a:solidFill>
            </a:endParaRPr>
          </a:p>
        </p:txBody>
      </p:sp>
      <p:sp>
        <p:nvSpPr>
          <p:cNvPr id="32" name="Ellipse 31"/>
          <p:cNvSpPr/>
          <p:nvPr/>
        </p:nvSpPr>
        <p:spPr>
          <a:xfrm>
            <a:off x="6199146" y="1065351"/>
            <a:ext cx="2344683" cy="792088"/>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S’authentifier</a:t>
            </a:r>
            <a:endParaRPr lang="fr-FR" dirty="0"/>
          </a:p>
        </p:txBody>
      </p:sp>
      <p:sp>
        <p:nvSpPr>
          <p:cNvPr id="33" name="Ellipse 32"/>
          <p:cNvSpPr/>
          <p:nvPr/>
        </p:nvSpPr>
        <p:spPr>
          <a:xfrm>
            <a:off x="4810663" y="1910918"/>
            <a:ext cx="2617397" cy="792088"/>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Gérer les employés</a:t>
            </a:r>
            <a:endParaRPr lang="fr-FR" dirty="0"/>
          </a:p>
        </p:txBody>
      </p:sp>
      <p:sp>
        <p:nvSpPr>
          <p:cNvPr id="34" name="Ellipse 33"/>
          <p:cNvSpPr/>
          <p:nvPr/>
        </p:nvSpPr>
        <p:spPr>
          <a:xfrm>
            <a:off x="4727032" y="2804883"/>
            <a:ext cx="2582779" cy="915546"/>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Gérer les prédictions</a:t>
            </a:r>
            <a:endParaRPr lang="fr-FR" dirty="0"/>
          </a:p>
        </p:txBody>
      </p:sp>
      <p:sp>
        <p:nvSpPr>
          <p:cNvPr id="35" name="Ellipse 34"/>
          <p:cNvSpPr/>
          <p:nvPr/>
        </p:nvSpPr>
        <p:spPr>
          <a:xfrm>
            <a:off x="4869628" y="3826074"/>
            <a:ext cx="2481041" cy="871960"/>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Consulter le tableau de bord</a:t>
            </a:r>
            <a:endParaRPr lang="fr-FR" dirty="0"/>
          </a:p>
        </p:txBody>
      </p:sp>
      <p:sp>
        <p:nvSpPr>
          <p:cNvPr id="36" name="Ellipse 35"/>
          <p:cNvSpPr/>
          <p:nvPr/>
        </p:nvSpPr>
        <p:spPr>
          <a:xfrm>
            <a:off x="7469359" y="5583609"/>
            <a:ext cx="2617397" cy="954259"/>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a:t>Gérer les </a:t>
            </a:r>
            <a:r>
              <a:rPr lang="fr-FR" dirty="0" smtClean="0"/>
              <a:t>utilisateurs</a:t>
            </a:r>
            <a:endParaRPr lang="fr-FR" dirty="0"/>
          </a:p>
        </p:txBody>
      </p:sp>
      <p:cxnSp>
        <p:nvCxnSpPr>
          <p:cNvPr id="26" name="Connecteur droit 25"/>
          <p:cNvCxnSpPr/>
          <p:nvPr/>
        </p:nvCxnSpPr>
        <p:spPr>
          <a:xfrm>
            <a:off x="3539755" y="2306962"/>
            <a:ext cx="1302022"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V="1">
            <a:off x="3524375" y="1461395"/>
            <a:ext cx="2690505" cy="845566"/>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a:endCxn id="34" idx="2"/>
          </p:cNvCxnSpPr>
          <p:nvPr/>
        </p:nvCxnSpPr>
        <p:spPr>
          <a:xfrm>
            <a:off x="3539755" y="2306962"/>
            <a:ext cx="1187277" cy="95569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996540" y="939025"/>
            <a:ext cx="1297355" cy="335761"/>
          </a:xfrm>
          <a:prstGeom prst="rect">
            <a:avLst/>
          </a:prstGeom>
          <a:no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Système</a:t>
            </a:r>
            <a:endParaRPr lang="fr-FR" dirty="0">
              <a:solidFill>
                <a:schemeClr val="tx1"/>
              </a:solidFill>
            </a:endParaRPr>
          </a:p>
        </p:txBody>
      </p:sp>
      <p:sp>
        <p:nvSpPr>
          <p:cNvPr id="117" name="ZoneTexte 116"/>
          <p:cNvSpPr txBox="1"/>
          <p:nvPr/>
        </p:nvSpPr>
        <p:spPr>
          <a:xfrm>
            <a:off x="64393" y="638303"/>
            <a:ext cx="6888497" cy="584775"/>
          </a:xfrm>
          <a:prstGeom prst="rect">
            <a:avLst/>
          </a:prstGeom>
          <a:noFill/>
        </p:spPr>
        <p:txBody>
          <a:bodyPr wrap="square" rtlCol="0">
            <a:spAutoFit/>
          </a:bodyPr>
          <a:lstStyle/>
          <a:p>
            <a:r>
              <a:rPr lang="fr-FR" sz="3200" dirty="0" smtClean="0">
                <a:solidFill>
                  <a:schemeClr val="bg1"/>
                </a:solidFill>
              </a:rPr>
              <a:t>Spécific</a:t>
            </a:r>
            <a:r>
              <a:rPr lang="fr-FR" sz="3200" dirty="0" smtClean="0">
                <a:solidFill>
                  <a:schemeClr val="accent1"/>
                </a:solidFill>
              </a:rPr>
              <a:t>ation</a:t>
            </a:r>
            <a:endParaRPr lang="fr-FR" sz="3600" dirty="0">
              <a:solidFill>
                <a:schemeClr val="accent1"/>
              </a:solidFill>
            </a:endParaRPr>
          </a:p>
        </p:txBody>
      </p:sp>
      <p:sp>
        <p:nvSpPr>
          <p:cNvPr id="121" name="Espace réservé du numéro de diapositive 2"/>
          <p:cNvSpPr txBox="1">
            <a:spLocks/>
          </p:cNvSpPr>
          <p:nvPr/>
        </p:nvSpPr>
        <p:spPr bwMode="gray">
          <a:xfrm>
            <a:off x="11457552" y="6130816"/>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7</a:t>
            </a:r>
            <a:endParaRPr lang="fr-FR" sz="2800" b="1" dirty="0">
              <a:solidFill>
                <a:schemeClr val="bg1"/>
              </a:solidFill>
            </a:endParaRPr>
          </a:p>
        </p:txBody>
      </p:sp>
      <p:cxnSp>
        <p:nvCxnSpPr>
          <p:cNvPr id="52" name="Connecteur droit 51"/>
          <p:cNvCxnSpPr>
            <a:endCxn id="35" idx="2"/>
          </p:cNvCxnSpPr>
          <p:nvPr/>
        </p:nvCxnSpPr>
        <p:spPr>
          <a:xfrm>
            <a:off x="3508641" y="2306962"/>
            <a:ext cx="1360987" cy="1955092"/>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avec flèche 1047"/>
          <p:cNvCxnSpPr>
            <a:endCxn id="58" idx="2"/>
          </p:cNvCxnSpPr>
          <p:nvPr/>
        </p:nvCxnSpPr>
        <p:spPr>
          <a:xfrm flipV="1">
            <a:off x="7341094" y="3988747"/>
            <a:ext cx="1513346" cy="1145096"/>
          </a:xfrm>
          <a:prstGeom prst="bentConnector3">
            <a:avLst>
              <a:gd name="adj1" fmla="val 50000"/>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Ellipse 57"/>
          <p:cNvSpPr/>
          <p:nvPr/>
        </p:nvSpPr>
        <p:spPr>
          <a:xfrm>
            <a:off x="8854440" y="3535138"/>
            <a:ext cx="2464633" cy="907218"/>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Importer les données des employés</a:t>
            </a:r>
            <a:endParaRPr lang="fr-FR" dirty="0"/>
          </a:p>
        </p:txBody>
      </p:sp>
      <p:sp>
        <p:nvSpPr>
          <p:cNvPr id="60" name="Rectangle à coins arrondis 59"/>
          <p:cNvSpPr/>
          <p:nvPr/>
        </p:nvSpPr>
        <p:spPr>
          <a:xfrm>
            <a:off x="7386476" y="3597511"/>
            <a:ext cx="1667112" cy="2739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&lt;&lt;</a:t>
            </a:r>
            <a:r>
              <a:rPr lang="fr-FR" dirty="0" err="1" smtClean="0">
                <a:solidFill>
                  <a:schemeClr val="tx1"/>
                </a:solidFill>
              </a:rPr>
              <a:t>include</a:t>
            </a:r>
            <a:r>
              <a:rPr lang="fr-FR" dirty="0" smtClean="0">
                <a:solidFill>
                  <a:schemeClr val="tx1"/>
                </a:solidFill>
              </a:rPr>
              <a:t>&gt;&gt;</a:t>
            </a:r>
            <a:endParaRPr lang="fr-FR" dirty="0">
              <a:solidFill>
                <a:schemeClr val="tx1"/>
              </a:solidFill>
            </a:endParaRPr>
          </a:p>
        </p:txBody>
      </p:sp>
      <p:pic>
        <p:nvPicPr>
          <p:cNvPr id="27" name="Picture 3" descr="C:\Users\sami\Desktop\téléchargement (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065" y="5161086"/>
            <a:ext cx="1020600" cy="111338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p:cNvCxnSpPr/>
          <p:nvPr/>
        </p:nvCxnSpPr>
        <p:spPr>
          <a:xfrm flipV="1">
            <a:off x="2779901" y="4188009"/>
            <a:ext cx="1" cy="87378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813785" y="6187513"/>
            <a:ext cx="1973179" cy="513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Admin</a:t>
            </a:r>
            <a:endParaRPr lang="fr-FR" b="1" dirty="0">
              <a:solidFill>
                <a:schemeClr val="tx1"/>
              </a:solidFill>
            </a:endParaRPr>
          </a:p>
        </p:txBody>
      </p:sp>
      <p:sp>
        <p:nvSpPr>
          <p:cNvPr id="39" name="Triangle isocèle 38"/>
          <p:cNvSpPr/>
          <p:nvPr/>
        </p:nvSpPr>
        <p:spPr>
          <a:xfrm>
            <a:off x="2503912" y="3748955"/>
            <a:ext cx="530352" cy="400031"/>
          </a:xfrm>
          <a:prstGeom prst="triangle">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a:endCxn id="36" idx="2"/>
          </p:cNvCxnSpPr>
          <p:nvPr/>
        </p:nvCxnSpPr>
        <p:spPr>
          <a:xfrm>
            <a:off x="3276665" y="6060739"/>
            <a:ext cx="4192694"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4971546" y="4770504"/>
            <a:ext cx="2617397" cy="954259"/>
          </a:xfrm>
          <a:prstGeom prst="ellipse">
            <a:avLst/>
          </a:prstGeom>
          <a:solidFill>
            <a:schemeClr val="accent6">
              <a:lumMod val="20000"/>
              <a:lumOff val="80000"/>
            </a:schemeClr>
          </a:solidFill>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Créer un modèle de  prédiction</a:t>
            </a:r>
            <a:endParaRPr lang="fr-FR" dirty="0"/>
          </a:p>
        </p:txBody>
      </p:sp>
      <p:cxnSp>
        <p:nvCxnSpPr>
          <p:cNvPr id="81" name="Connecteur droit 80"/>
          <p:cNvCxnSpPr>
            <a:endCxn id="41" idx="2"/>
          </p:cNvCxnSpPr>
          <p:nvPr/>
        </p:nvCxnSpPr>
        <p:spPr>
          <a:xfrm flipV="1">
            <a:off x="3276665" y="5247634"/>
            <a:ext cx="1694881" cy="8131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47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393" y="638303"/>
            <a:ext cx="6888497" cy="584775"/>
          </a:xfrm>
          <a:prstGeom prst="rect">
            <a:avLst/>
          </a:prstGeom>
          <a:noFill/>
        </p:spPr>
        <p:txBody>
          <a:bodyPr wrap="square" rtlCol="0">
            <a:spAutoFit/>
          </a:bodyPr>
          <a:lstStyle/>
          <a:p>
            <a:r>
              <a:rPr lang="fr-FR" sz="3200" dirty="0" smtClean="0">
                <a:solidFill>
                  <a:schemeClr val="bg1"/>
                </a:solidFill>
              </a:rPr>
              <a:t>Spécific</a:t>
            </a:r>
            <a:r>
              <a:rPr lang="fr-FR" sz="3200" dirty="0" smtClean="0">
                <a:solidFill>
                  <a:schemeClr val="accent1"/>
                </a:solidFill>
              </a:rPr>
              <a:t>ation</a:t>
            </a:r>
            <a:endParaRPr lang="fr-FR" sz="3600" dirty="0">
              <a:solidFill>
                <a:schemeClr val="accent1"/>
              </a:solidFill>
            </a:endParaRPr>
          </a:p>
        </p:txBody>
      </p:sp>
      <p:sp>
        <p:nvSpPr>
          <p:cNvPr id="3" name="Titre 1"/>
          <p:cNvSpPr txBox="1">
            <a:spLocks/>
          </p:cNvSpPr>
          <p:nvPr/>
        </p:nvSpPr>
        <p:spPr>
          <a:xfrm>
            <a:off x="3214229" y="290245"/>
            <a:ext cx="8478078"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Besoins non fonctionnels</a:t>
            </a:r>
            <a:endParaRPr lang="fr-FR" dirty="0"/>
          </a:p>
        </p:txBody>
      </p:sp>
      <p:graphicFrame>
        <p:nvGraphicFramePr>
          <p:cNvPr id="139" name="Diagramme 138"/>
          <p:cNvGraphicFramePr/>
          <p:nvPr>
            <p:extLst>
              <p:ext uri="{D42A27DB-BD31-4B8C-83A1-F6EECF244321}">
                <p14:modId xmlns:p14="http://schemas.microsoft.com/office/powerpoint/2010/main" val="3933525659"/>
              </p:ext>
            </p:extLst>
          </p:nvPr>
        </p:nvGraphicFramePr>
        <p:xfrm>
          <a:off x="2563761" y="1681480"/>
          <a:ext cx="724812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0" name="Espace réservé du numéro de diapositive 2"/>
          <p:cNvSpPr txBox="1">
            <a:spLocks/>
          </p:cNvSpPr>
          <p:nvPr/>
        </p:nvSpPr>
        <p:spPr bwMode="gray">
          <a:xfrm>
            <a:off x="11434722" y="6114065"/>
            <a:ext cx="69118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sz="2800" b="1" dirty="0">
              <a:solidFill>
                <a:schemeClr val="bg1"/>
              </a:solidFill>
            </a:endParaRPr>
          </a:p>
        </p:txBody>
      </p:sp>
      <p:sp>
        <p:nvSpPr>
          <p:cNvPr id="141" name="Étoile à 8 branches 140"/>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8</a:t>
            </a:r>
            <a:endParaRPr lang="fr-FR" sz="2800" b="1" dirty="0">
              <a:solidFill>
                <a:schemeClr val="bg1"/>
              </a:solidFill>
            </a:endParaRPr>
          </a:p>
        </p:txBody>
      </p:sp>
    </p:spTree>
    <p:extLst>
      <p:ext uri="{BB962C8B-B14F-4D97-AF65-F5344CB8AC3E}">
        <p14:creationId xmlns:p14="http://schemas.microsoft.com/office/powerpoint/2010/main" val="23279971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9">
                                            <p:graphicEl>
                                              <a:dgm id="{897E8C92-377D-49C7-8895-6050F4AD4D04}"/>
                                            </p:graphicEl>
                                          </p:spTgt>
                                        </p:tgtEl>
                                        <p:attrNameLst>
                                          <p:attrName>style.visibility</p:attrName>
                                        </p:attrNameLst>
                                      </p:cBhvr>
                                      <p:to>
                                        <p:strVal val="visible"/>
                                      </p:to>
                                    </p:set>
                                    <p:anim calcmode="lin" valueType="num">
                                      <p:cBhvr>
                                        <p:cTn id="7" dur="1000" fill="hold"/>
                                        <p:tgtEl>
                                          <p:spTgt spid="139">
                                            <p:graphicEl>
                                              <a:dgm id="{897E8C92-377D-49C7-8895-6050F4AD4D04}"/>
                                            </p:graphicEl>
                                          </p:spTgt>
                                        </p:tgtEl>
                                        <p:attrNameLst>
                                          <p:attrName>ppt_w</p:attrName>
                                        </p:attrNameLst>
                                      </p:cBhvr>
                                      <p:tavLst>
                                        <p:tav tm="0">
                                          <p:val>
                                            <p:fltVal val="0"/>
                                          </p:val>
                                        </p:tav>
                                        <p:tav tm="100000">
                                          <p:val>
                                            <p:strVal val="#ppt_w"/>
                                          </p:val>
                                        </p:tav>
                                      </p:tavLst>
                                    </p:anim>
                                    <p:anim calcmode="lin" valueType="num">
                                      <p:cBhvr>
                                        <p:cTn id="8" dur="1000" fill="hold"/>
                                        <p:tgtEl>
                                          <p:spTgt spid="139">
                                            <p:graphicEl>
                                              <a:dgm id="{897E8C92-377D-49C7-8895-6050F4AD4D04}"/>
                                            </p:graphicEl>
                                          </p:spTgt>
                                        </p:tgtEl>
                                        <p:attrNameLst>
                                          <p:attrName>ppt_h</p:attrName>
                                        </p:attrNameLst>
                                      </p:cBhvr>
                                      <p:tavLst>
                                        <p:tav tm="0">
                                          <p:val>
                                            <p:fltVal val="0"/>
                                          </p:val>
                                        </p:tav>
                                        <p:tav tm="100000">
                                          <p:val>
                                            <p:strVal val="#ppt_h"/>
                                          </p:val>
                                        </p:tav>
                                      </p:tavLst>
                                    </p:anim>
                                    <p:anim calcmode="lin" valueType="num">
                                      <p:cBhvr>
                                        <p:cTn id="9" dur="1000" fill="hold"/>
                                        <p:tgtEl>
                                          <p:spTgt spid="139">
                                            <p:graphicEl>
                                              <a:dgm id="{897E8C92-377D-49C7-8895-6050F4AD4D04}"/>
                                            </p:graphicEl>
                                          </p:spTgt>
                                        </p:tgtEl>
                                        <p:attrNameLst>
                                          <p:attrName>style.rotation</p:attrName>
                                        </p:attrNameLst>
                                      </p:cBhvr>
                                      <p:tavLst>
                                        <p:tav tm="0">
                                          <p:val>
                                            <p:fltVal val="90"/>
                                          </p:val>
                                        </p:tav>
                                        <p:tav tm="100000">
                                          <p:val>
                                            <p:fltVal val="0"/>
                                          </p:val>
                                        </p:tav>
                                      </p:tavLst>
                                    </p:anim>
                                    <p:animEffect transition="in" filter="fade">
                                      <p:cBhvr>
                                        <p:cTn id="10" dur="1000"/>
                                        <p:tgtEl>
                                          <p:spTgt spid="139">
                                            <p:graphicEl>
                                              <a:dgm id="{897E8C92-377D-49C7-8895-6050F4AD4D0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9">
                                            <p:graphicEl>
                                              <a:dgm id="{523B7D4B-B1F4-4A38-973C-15EE017580FA}"/>
                                            </p:graphicEl>
                                          </p:spTgt>
                                        </p:tgtEl>
                                        <p:attrNameLst>
                                          <p:attrName>style.visibility</p:attrName>
                                        </p:attrNameLst>
                                      </p:cBhvr>
                                      <p:to>
                                        <p:strVal val="visible"/>
                                      </p:to>
                                    </p:set>
                                    <p:anim calcmode="lin" valueType="num">
                                      <p:cBhvr>
                                        <p:cTn id="13" dur="1000" fill="hold"/>
                                        <p:tgtEl>
                                          <p:spTgt spid="139">
                                            <p:graphicEl>
                                              <a:dgm id="{523B7D4B-B1F4-4A38-973C-15EE017580FA}"/>
                                            </p:graphicEl>
                                          </p:spTgt>
                                        </p:tgtEl>
                                        <p:attrNameLst>
                                          <p:attrName>ppt_w</p:attrName>
                                        </p:attrNameLst>
                                      </p:cBhvr>
                                      <p:tavLst>
                                        <p:tav tm="0">
                                          <p:val>
                                            <p:fltVal val="0"/>
                                          </p:val>
                                        </p:tav>
                                        <p:tav tm="100000">
                                          <p:val>
                                            <p:strVal val="#ppt_w"/>
                                          </p:val>
                                        </p:tav>
                                      </p:tavLst>
                                    </p:anim>
                                    <p:anim calcmode="lin" valueType="num">
                                      <p:cBhvr>
                                        <p:cTn id="14" dur="1000" fill="hold"/>
                                        <p:tgtEl>
                                          <p:spTgt spid="139">
                                            <p:graphicEl>
                                              <a:dgm id="{523B7D4B-B1F4-4A38-973C-15EE017580FA}"/>
                                            </p:graphicEl>
                                          </p:spTgt>
                                        </p:tgtEl>
                                        <p:attrNameLst>
                                          <p:attrName>ppt_h</p:attrName>
                                        </p:attrNameLst>
                                      </p:cBhvr>
                                      <p:tavLst>
                                        <p:tav tm="0">
                                          <p:val>
                                            <p:fltVal val="0"/>
                                          </p:val>
                                        </p:tav>
                                        <p:tav tm="100000">
                                          <p:val>
                                            <p:strVal val="#ppt_h"/>
                                          </p:val>
                                        </p:tav>
                                      </p:tavLst>
                                    </p:anim>
                                    <p:anim calcmode="lin" valueType="num">
                                      <p:cBhvr>
                                        <p:cTn id="15" dur="1000" fill="hold"/>
                                        <p:tgtEl>
                                          <p:spTgt spid="139">
                                            <p:graphicEl>
                                              <a:dgm id="{523B7D4B-B1F4-4A38-973C-15EE017580FA}"/>
                                            </p:graphicEl>
                                          </p:spTgt>
                                        </p:tgtEl>
                                        <p:attrNameLst>
                                          <p:attrName>style.rotation</p:attrName>
                                        </p:attrNameLst>
                                      </p:cBhvr>
                                      <p:tavLst>
                                        <p:tav tm="0">
                                          <p:val>
                                            <p:fltVal val="90"/>
                                          </p:val>
                                        </p:tav>
                                        <p:tav tm="100000">
                                          <p:val>
                                            <p:fltVal val="0"/>
                                          </p:val>
                                        </p:tav>
                                      </p:tavLst>
                                    </p:anim>
                                    <p:animEffect transition="in" filter="fade">
                                      <p:cBhvr>
                                        <p:cTn id="16" dur="1000"/>
                                        <p:tgtEl>
                                          <p:spTgt spid="139">
                                            <p:graphicEl>
                                              <a:dgm id="{523B7D4B-B1F4-4A38-973C-15EE017580FA}"/>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39">
                                            <p:graphicEl>
                                              <a:dgm id="{26C19E36-F911-434F-B5B0-A87C8D4402CF}"/>
                                            </p:graphicEl>
                                          </p:spTgt>
                                        </p:tgtEl>
                                        <p:attrNameLst>
                                          <p:attrName>style.visibility</p:attrName>
                                        </p:attrNameLst>
                                      </p:cBhvr>
                                      <p:to>
                                        <p:strVal val="visible"/>
                                      </p:to>
                                    </p:set>
                                    <p:anim calcmode="lin" valueType="num">
                                      <p:cBhvr>
                                        <p:cTn id="21" dur="1000" fill="hold"/>
                                        <p:tgtEl>
                                          <p:spTgt spid="139">
                                            <p:graphicEl>
                                              <a:dgm id="{26C19E36-F911-434F-B5B0-A87C8D4402CF}"/>
                                            </p:graphicEl>
                                          </p:spTgt>
                                        </p:tgtEl>
                                        <p:attrNameLst>
                                          <p:attrName>ppt_w</p:attrName>
                                        </p:attrNameLst>
                                      </p:cBhvr>
                                      <p:tavLst>
                                        <p:tav tm="0">
                                          <p:val>
                                            <p:fltVal val="0"/>
                                          </p:val>
                                        </p:tav>
                                        <p:tav tm="100000">
                                          <p:val>
                                            <p:strVal val="#ppt_w"/>
                                          </p:val>
                                        </p:tav>
                                      </p:tavLst>
                                    </p:anim>
                                    <p:anim calcmode="lin" valueType="num">
                                      <p:cBhvr>
                                        <p:cTn id="22" dur="1000" fill="hold"/>
                                        <p:tgtEl>
                                          <p:spTgt spid="139">
                                            <p:graphicEl>
                                              <a:dgm id="{26C19E36-F911-434F-B5B0-A87C8D4402CF}"/>
                                            </p:graphicEl>
                                          </p:spTgt>
                                        </p:tgtEl>
                                        <p:attrNameLst>
                                          <p:attrName>ppt_h</p:attrName>
                                        </p:attrNameLst>
                                      </p:cBhvr>
                                      <p:tavLst>
                                        <p:tav tm="0">
                                          <p:val>
                                            <p:fltVal val="0"/>
                                          </p:val>
                                        </p:tav>
                                        <p:tav tm="100000">
                                          <p:val>
                                            <p:strVal val="#ppt_h"/>
                                          </p:val>
                                        </p:tav>
                                      </p:tavLst>
                                    </p:anim>
                                    <p:anim calcmode="lin" valueType="num">
                                      <p:cBhvr>
                                        <p:cTn id="23" dur="1000" fill="hold"/>
                                        <p:tgtEl>
                                          <p:spTgt spid="139">
                                            <p:graphicEl>
                                              <a:dgm id="{26C19E36-F911-434F-B5B0-A87C8D4402CF}"/>
                                            </p:graphicEl>
                                          </p:spTgt>
                                        </p:tgtEl>
                                        <p:attrNameLst>
                                          <p:attrName>style.rotation</p:attrName>
                                        </p:attrNameLst>
                                      </p:cBhvr>
                                      <p:tavLst>
                                        <p:tav tm="0">
                                          <p:val>
                                            <p:fltVal val="90"/>
                                          </p:val>
                                        </p:tav>
                                        <p:tav tm="100000">
                                          <p:val>
                                            <p:fltVal val="0"/>
                                          </p:val>
                                        </p:tav>
                                      </p:tavLst>
                                    </p:anim>
                                    <p:animEffect transition="in" filter="fade">
                                      <p:cBhvr>
                                        <p:cTn id="24" dur="1000"/>
                                        <p:tgtEl>
                                          <p:spTgt spid="139">
                                            <p:graphicEl>
                                              <a:dgm id="{26C19E36-F911-434F-B5B0-A87C8D4402CF}"/>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39">
                                            <p:graphicEl>
                                              <a:dgm id="{C1CE5166-F06E-454B-A20B-3BD883D39AD3}"/>
                                            </p:graphicEl>
                                          </p:spTgt>
                                        </p:tgtEl>
                                        <p:attrNameLst>
                                          <p:attrName>style.visibility</p:attrName>
                                        </p:attrNameLst>
                                      </p:cBhvr>
                                      <p:to>
                                        <p:strVal val="visible"/>
                                      </p:to>
                                    </p:set>
                                    <p:anim calcmode="lin" valueType="num">
                                      <p:cBhvr>
                                        <p:cTn id="27" dur="1000" fill="hold"/>
                                        <p:tgtEl>
                                          <p:spTgt spid="139">
                                            <p:graphicEl>
                                              <a:dgm id="{C1CE5166-F06E-454B-A20B-3BD883D39AD3}"/>
                                            </p:graphicEl>
                                          </p:spTgt>
                                        </p:tgtEl>
                                        <p:attrNameLst>
                                          <p:attrName>ppt_w</p:attrName>
                                        </p:attrNameLst>
                                      </p:cBhvr>
                                      <p:tavLst>
                                        <p:tav tm="0">
                                          <p:val>
                                            <p:fltVal val="0"/>
                                          </p:val>
                                        </p:tav>
                                        <p:tav tm="100000">
                                          <p:val>
                                            <p:strVal val="#ppt_w"/>
                                          </p:val>
                                        </p:tav>
                                      </p:tavLst>
                                    </p:anim>
                                    <p:anim calcmode="lin" valueType="num">
                                      <p:cBhvr>
                                        <p:cTn id="28" dur="1000" fill="hold"/>
                                        <p:tgtEl>
                                          <p:spTgt spid="139">
                                            <p:graphicEl>
                                              <a:dgm id="{C1CE5166-F06E-454B-A20B-3BD883D39AD3}"/>
                                            </p:graphicEl>
                                          </p:spTgt>
                                        </p:tgtEl>
                                        <p:attrNameLst>
                                          <p:attrName>ppt_h</p:attrName>
                                        </p:attrNameLst>
                                      </p:cBhvr>
                                      <p:tavLst>
                                        <p:tav tm="0">
                                          <p:val>
                                            <p:fltVal val="0"/>
                                          </p:val>
                                        </p:tav>
                                        <p:tav tm="100000">
                                          <p:val>
                                            <p:strVal val="#ppt_h"/>
                                          </p:val>
                                        </p:tav>
                                      </p:tavLst>
                                    </p:anim>
                                    <p:anim calcmode="lin" valueType="num">
                                      <p:cBhvr>
                                        <p:cTn id="29" dur="1000" fill="hold"/>
                                        <p:tgtEl>
                                          <p:spTgt spid="139">
                                            <p:graphicEl>
                                              <a:dgm id="{C1CE5166-F06E-454B-A20B-3BD883D39AD3}"/>
                                            </p:graphicEl>
                                          </p:spTgt>
                                        </p:tgtEl>
                                        <p:attrNameLst>
                                          <p:attrName>style.rotation</p:attrName>
                                        </p:attrNameLst>
                                      </p:cBhvr>
                                      <p:tavLst>
                                        <p:tav tm="0">
                                          <p:val>
                                            <p:fltVal val="90"/>
                                          </p:val>
                                        </p:tav>
                                        <p:tav tm="100000">
                                          <p:val>
                                            <p:fltVal val="0"/>
                                          </p:val>
                                        </p:tav>
                                      </p:tavLst>
                                    </p:anim>
                                    <p:animEffect transition="in" filter="fade">
                                      <p:cBhvr>
                                        <p:cTn id="30" dur="1000"/>
                                        <p:tgtEl>
                                          <p:spTgt spid="139">
                                            <p:graphicEl>
                                              <a:dgm id="{C1CE5166-F06E-454B-A20B-3BD883D39AD3}"/>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39">
                                            <p:graphicEl>
                                              <a:dgm id="{1242235C-3B6E-4305-8967-4649091FACC9}"/>
                                            </p:graphicEl>
                                          </p:spTgt>
                                        </p:tgtEl>
                                        <p:attrNameLst>
                                          <p:attrName>style.visibility</p:attrName>
                                        </p:attrNameLst>
                                      </p:cBhvr>
                                      <p:to>
                                        <p:strVal val="visible"/>
                                      </p:to>
                                    </p:set>
                                    <p:anim calcmode="lin" valueType="num">
                                      <p:cBhvr>
                                        <p:cTn id="35" dur="1000" fill="hold"/>
                                        <p:tgtEl>
                                          <p:spTgt spid="139">
                                            <p:graphicEl>
                                              <a:dgm id="{1242235C-3B6E-4305-8967-4649091FACC9}"/>
                                            </p:graphicEl>
                                          </p:spTgt>
                                        </p:tgtEl>
                                        <p:attrNameLst>
                                          <p:attrName>ppt_w</p:attrName>
                                        </p:attrNameLst>
                                      </p:cBhvr>
                                      <p:tavLst>
                                        <p:tav tm="0">
                                          <p:val>
                                            <p:fltVal val="0"/>
                                          </p:val>
                                        </p:tav>
                                        <p:tav tm="100000">
                                          <p:val>
                                            <p:strVal val="#ppt_w"/>
                                          </p:val>
                                        </p:tav>
                                      </p:tavLst>
                                    </p:anim>
                                    <p:anim calcmode="lin" valueType="num">
                                      <p:cBhvr>
                                        <p:cTn id="36" dur="1000" fill="hold"/>
                                        <p:tgtEl>
                                          <p:spTgt spid="139">
                                            <p:graphicEl>
                                              <a:dgm id="{1242235C-3B6E-4305-8967-4649091FACC9}"/>
                                            </p:graphicEl>
                                          </p:spTgt>
                                        </p:tgtEl>
                                        <p:attrNameLst>
                                          <p:attrName>ppt_h</p:attrName>
                                        </p:attrNameLst>
                                      </p:cBhvr>
                                      <p:tavLst>
                                        <p:tav tm="0">
                                          <p:val>
                                            <p:fltVal val="0"/>
                                          </p:val>
                                        </p:tav>
                                        <p:tav tm="100000">
                                          <p:val>
                                            <p:strVal val="#ppt_h"/>
                                          </p:val>
                                        </p:tav>
                                      </p:tavLst>
                                    </p:anim>
                                    <p:anim calcmode="lin" valueType="num">
                                      <p:cBhvr>
                                        <p:cTn id="37" dur="1000" fill="hold"/>
                                        <p:tgtEl>
                                          <p:spTgt spid="139">
                                            <p:graphicEl>
                                              <a:dgm id="{1242235C-3B6E-4305-8967-4649091FACC9}"/>
                                            </p:graphicEl>
                                          </p:spTgt>
                                        </p:tgtEl>
                                        <p:attrNameLst>
                                          <p:attrName>style.rotation</p:attrName>
                                        </p:attrNameLst>
                                      </p:cBhvr>
                                      <p:tavLst>
                                        <p:tav tm="0">
                                          <p:val>
                                            <p:fltVal val="90"/>
                                          </p:val>
                                        </p:tav>
                                        <p:tav tm="100000">
                                          <p:val>
                                            <p:fltVal val="0"/>
                                          </p:val>
                                        </p:tav>
                                      </p:tavLst>
                                    </p:anim>
                                    <p:animEffect transition="in" filter="fade">
                                      <p:cBhvr>
                                        <p:cTn id="38" dur="1000"/>
                                        <p:tgtEl>
                                          <p:spTgt spid="139">
                                            <p:graphicEl>
                                              <a:dgm id="{1242235C-3B6E-4305-8967-4649091FACC9}"/>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39">
                                            <p:graphicEl>
                                              <a:dgm id="{2A044010-414B-4AB3-B05E-7E7A256C02B4}"/>
                                            </p:graphicEl>
                                          </p:spTgt>
                                        </p:tgtEl>
                                        <p:attrNameLst>
                                          <p:attrName>style.visibility</p:attrName>
                                        </p:attrNameLst>
                                      </p:cBhvr>
                                      <p:to>
                                        <p:strVal val="visible"/>
                                      </p:to>
                                    </p:set>
                                    <p:anim calcmode="lin" valueType="num">
                                      <p:cBhvr>
                                        <p:cTn id="41" dur="1000" fill="hold"/>
                                        <p:tgtEl>
                                          <p:spTgt spid="139">
                                            <p:graphicEl>
                                              <a:dgm id="{2A044010-414B-4AB3-B05E-7E7A256C02B4}"/>
                                            </p:graphicEl>
                                          </p:spTgt>
                                        </p:tgtEl>
                                        <p:attrNameLst>
                                          <p:attrName>ppt_w</p:attrName>
                                        </p:attrNameLst>
                                      </p:cBhvr>
                                      <p:tavLst>
                                        <p:tav tm="0">
                                          <p:val>
                                            <p:fltVal val="0"/>
                                          </p:val>
                                        </p:tav>
                                        <p:tav tm="100000">
                                          <p:val>
                                            <p:strVal val="#ppt_w"/>
                                          </p:val>
                                        </p:tav>
                                      </p:tavLst>
                                    </p:anim>
                                    <p:anim calcmode="lin" valueType="num">
                                      <p:cBhvr>
                                        <p:cTn id="42" dur="1000" fill="hold"/>
                                        <p:tgtEl>
                                          <p:spTgt spid="139">
                                            <p:graphicEl>
                                              <a:dgm id="{2A044010-414B-4AB3-B05E-7E7A256C02B4}"/>
                                            </p:graphicEl>
                                          </p:spTgt>
                                        </p:tgtEl>
                                        <p:attrNameLst>
                                          <p:attrName>ppt_h</p:attrName>
                                        </p:attrNameLst>
                                      </p:cBhvr>
                                      <p:tavLst>
                                        <p:tav tm="0">
                                          <p:val>
                                            <p:fltVal val="0"/>
                                          </p:val>
                                        </p:tav>
                                        <p:tav tm="100000">
                                          <p:val>
                                            <p:strVal val="#ppt_h"/>
                                          </p:val>
                                        </p:tav>
                                      </p:tavLst>
                                    </p:anim>
                                    <p:anim calcmode="lin" valueType="num">
                                      <p:cBhvr>
                                        <p:cTn id="43" dur="1000" fill="hold"/>
                                        <p:tgtEl>
                                          <p:spTgt spid="139">
                                            <p:graphicEl>
                                              <a:dgm id="{2A044010-414B-4AB3-B05E-7E7A256C02B4}"/>
                                            </p:graphicEl>
                                          </p:spTgt>
                                        </p:tgtEl>
                                        <p:attrNameLst>
                                          <p:attrName>style.rotation</p:attrName>
                                        </p:attrNameLst>
                                      </p:cBhvr>
                                      <p:tavLst>
                                        <p:tav tm="0">
                                          <p:val>
                                            <p:fltVal val="90"/>
                                          </p:val>
                                        </p:tav>
                                        <p:tav tm="100000">
                                          <p:val>
                                            <p:fltVal val="0"/>
                                          </p:val>
                                        </p:tav>
                                      </p:tavLst>
                                    </p:anim>
                                    <p:animEffect transition="in" filter="fade">
                                      <p:cBhvr>
                                        <p:cTn id="44" dur="1000"/>
                                        <p:tgtEl>
                                          <p:spTgt spid="139">
                                            <p:graphicEl>
                                              <a:dgm id="{2A044010-414B-4AB3-B05E-7E7A256C02B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9"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393" y="638303"/>
            <a:ext cx="6888497" cy="584775"/>
          </a:xfrm>
          <a:prstGeom prst="rect">
            <a:avLst/>
          </a:prstGeom>
          <a:noFill/>
        </p:spPr>
        <p:txBody>
          <a:bodyPr wrap="square" rtlCol="0">
            <a:spAutoFit/>
          </a:bodyPr>
          <a:lstStyle/>
          <a:p>
            <a:r>
              <a:rPr lang="fr-FR" sz="3200" dirty="0" smtClean="0">
                <a:solidFill>
                  <a:schemeClr val="bg1"/>
                </a:solidFill>
              </a:rPr>
              <a:t>Spécific</a:t>
            </a:r>
            <a:r>
              <a:rPr lang="fr-FR" sz="3200" dirty="0" smtClean="0">
                <a:solidFill>
                  <a:schemeClr val="accent1"/>
                </a:solidFill>
              </a:rPr>
              <a:t>ation</a:t>
            </a:r>
            <a:endParaRPr lang="fr-FR" sz="3600" dirty="0">
              <a:solidFill>
                <a:schemeClr val="accent1"/>
              </a:solidFill>
            </a:endParaRPr>
          </a:p>
        </p:txBody>
      </p:sp>
      <p:sp>
        <p:nvSpPr>
          <p:cNvPr id="3" name="Titre 1"/>
          <p:cNvSpPr txBox="1">
            <a:spLocks/>
          </p:cNvSpPr>
          <p:nvPr/>
        </p:nvSpPr>
        <p:spPr>
          <a:xfrm>
            <a:off x="3508641" y="290245"/>
            <a:ext cx="8478078"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Méthodologie : SCRUM</a:t>
            </a:r>
            <a:endParaRPr lang="fr-FR" dirty="0"/>
          </a:p>
        </p:txBody>
      </p:sp>
      <p:sp>
        <p:nvSpPr>
          <p:cNvPr id="140" name="Espace réservé du numéro de diapositive 2"/>
          <p:cNvSpPr txBox="1">
            <a:spLocks/>
          </p:cNvSpPr>
          <p:nvPr/>
        </p:nvSpPr>
        <p:spPr bwMode="gray">
          <a:xfrm>
            <a:off x="11434722" y="6114065"/>
            <a:ext cx="69118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sz="2800" b="1" dirty="0">
              <a:solidFill>
                <a:schemeClr val="bg1"/>
              </a:solidFill>
            </a:endParaRPr>
          </a:p>
        </p:txBody>
      </p:sp>
      <p:sp>
        <p:nvSpPr>
          <p:cNvPr id="141" name="Étoile à 8 branches 140"/>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space réservé du numéro de diapositive 2"/>
          <p:cNvSpPr txBox="1">
            <a:spLocks/>
          </p:cNvSpPr>
          <p:nvPr/>
        </p:nvSpPr>
        <p:spPr bwMode="gray">
          <a:xfrm>
            <a:off x="11411107" y="6097511"/>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9</a:t>
            </a:r>
            <a:endParaRPr lang="fr-FR" sz="2800" b="1" dirty="0">
              <a:solidFill>
                <a:schemeClr val="bg1"/>
              </a:solidFill>
            </a:endParaRPr>
          </a:p>
        </p:txBody>
      </p:sp>
      <p:pic>
        <p:nvPicPr>
          <p:cNvPr id="1026" name="Picture 2" descr="C:\Users\s.ghorbel\Desktop\Smart-RH-master\Smart-RH-master\Rapport\Rapport de stage de fin d'études 2018_Final4 (Copy) (Copy) (2)\img\plannification_sprints_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892" y="1223078"/>
            <a:ext cx="7485425" cy="5435030"/>
          </a:xfrm>
          <a:prstGeom prst="rect">
            <a:avLst/>
          </a:prstGeom>
          <a:solidFill>
            <a:srgbClr val="F1C00D"/>
          </a:solidFill>
          <a:ln>
            <a:solidFill>
              <a:srgbClr val="99CB38"/>
            </a:solidFill>
          </a:ln>
        </p:spPr>
      </p:pic>
    </p:spTree>
    <p:extLst>
      <p:ext uri="{BB962C8B-B14F-4D97-AF65-F5344CB8AC3E}">
        <p14:creationId xmlns:p14="http://schemas.microsoft.com/office/powerpoint/2010/main" val="11079159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3"/>
          <p:cNvSpPr txBox="1">
            <a:spLocks/>
          </p:cNvSpPr>
          <p:nvPr/>
        </p:nvSpPr>
        <p:spPr>
          <a:xfrm>
            <a:off x="2362701" y="598922"/>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Apprentissage Automatique</a:t>
            </a:r>
            <a:br>
              <a:rPr lang="fr-FR" b="1" dirty="0" smtClean="0"/>
            </a:br>
            <a:endParaRPr lang="fr-FR" dirty="0"/>
          </a:p>
        </p:txBody>
      </p:sp>
      <p:sp>
        <p:nvSpPr>
          <p:cNvPr id="24" name="Étoile à 8 branches 23"/>
          <p:cNvSpPr/>
          <p:nvPr/>
        </p:nvSpPr>
        <p:spPr>
          <a:xfrm>
            <a:off x="11369542" y="6027482"/>
            <a:ext cx="756370" cy="673379"/>
          </a:xfrm>
          <a:prstGeom prst="star8">
            <a:avLst>
              <a:gd name="adj" fmla="val 46311"/>
            </a:avLst>
          </a:prstGeom>
          <a:solidFill>
            <a:schemeClr val="bg1">
              <a:lumMod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0" y="666439"/>
            <a:ext cx="2589213" cy="584775"/>
          </a:xfrm>
          <a:prstGeom prst="rect">
            <a:avLst/>
          </a:prstGeom>
          <a:noFill/>
        </p:spPr>
        <p:txBody>
          <a:bodyPr wrap="square" rtlCol="0">
            <a:spAutoFit/>
          </a:bodyPr>
          <a:lstStyle/>
          <a:p>
            <a:r>
              <a:rPr lang="fr-FR" sz="3200" dirty="0" smtClean="0">
                <a:solidFill>
                  <a:schemeClr val="bg1"/>
                </a:solidFill>
              </a:rPr>
              <a:t>Modèle</a:t>
            </a:r>
            <a:endParaRPr lang="fr-FR" sz="3600" dirty="0">
              <a:solidFill>
                <a:schemeClr val="bg1"/>
              </a:solidFill>
            </a:endParaRPr>
          </a:p>
        </p:txBody>
      </p:sp>
      <p:sp>
        <p:nvSpPr>
          <p:cNvPr id="9" name="Espace réservé du numéro de diapositive 2"/>
          <p:cNvSpPr txBox="1">
            <a:spLocks/>
          </p:cNvSpPr>
          <p:nvPr/>
        </p:nvSpPr>
        <p:spPr bwMode="gray">
          <a:xfrm>
            <a:off x="11439163" y="6131128"/>
            <a:ext cx="580349" cy="560597"/>
          </a:xfrm>
          <a:prstGeom prst="rect">
            <a:avLst/>
          </a:prstGeom>
        </p:spPr>
        <p:txBody>
          <a:bodyPr vert="horz" lIns="91440" tIns="45720" rIns="91440" bIns="45720" rtlCol="0" anchor="ctr"/>
          <a:lstStyle>
            <a:defPPr>
              <a:defRPr lang="fr-F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smtClean="0">
                <a:solidFill>
                  <a:schemeClr val="bg1"/>
                </a:solidFill>
              </a:rPr>
              <a:t>10</a:t>
            </a:r>
            <a:endParaRPr lang="fr-FR" sz="2800" b="1" dirty="0">
              <a:solidFill>
                <a:schemeClr val="bg1"/>
              </a:solidFill>
            </a:endParaRPr>
          </a:p>
        </p:txBody>
      </p:sp>
      <p:sp>
        <p:nvSpPr>
          <p:cNvPr id="11" name="Ellipse 10"/>
          <p:cNvSpPr/>
          <p:nvPr/>
        </p:nvSpPr>
        <p:spPr>
          <a:xfrm>
            <a:off x="1919218" y="2400086"/>
            <a:ext cx="1933301" cy="238393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smtClean="0">
                <a:solidFill>
                  <a:srgbClr val="000000"/>
                </a:solidFill>
              </a:rPr>
              <a:t>Volume de données</a:t>
            </a:r>
          </a:p>
          <a:p>
            <a:pPr algn="ctr"/>
            <a:r>
              <a:rPr lang="fr-FR" dirty="0" smtClean="0">
                <a:solidFill>
                  <a:srgbClr val="000000"/>
                </a:solidFill>
              </a:rPr>
              <a:t>Très élevé</a:t>
            </a:r>
          </a:p>
          <a:p>
            <a:pPr algn="ctr"/>
            <a:r>
              <a:rPr lang="fr-FR" dirty="0" smtClean="0">
                <a:solidFill>
                  <a:srgbClr val="000000"/>
                </a:solidFill>
              </a:rPr>
              <a:t>Et en croissance continue</a:t>
            </a:r>
            <a:endParaRPr lang="fr-FR" dirty="0">
              <a:solidFill>
                <a:srgbClr val="000000"/>
              </a:solidFill>
            </a:endParaRPr>
          </a:p>
        </p:txBody>
      </p:sp>
      <p:cxnSp>
        <p:nvCxnSpPr>
          <p:cNvPr id="12" name="Connecteur droit 11"/>
          <p:cNvCxnSpPr/>
          <p:nvPr/>
        </p:nvCxnSpPr>
        <p:spPr>
          <a:xfrm flipV="1">
            <a:off x="2380718" y="5068919"/>
            <a:ext cx="457200" cy="498764"/>
          </a:xfrm>
          <a:prstGeom prst="line">
            <a:avLst/>
          </a:prstGeom>
          <a:ln>
            <a:solidFill>
              <a:srgbClr val="C00000"/>
            </a:solidFill>
          </a:ln>
        </p:spPr>
        <p:style>
          <a:lnRef idx="2">
            <a:schemeClr val="accent6"/>
          </a:lnRef>
          <a:fillRef idx="0">
            <a:schemeClr val="accent6"/>
          </a:fillRef>
          <a:effectRef idx="1">
            <a:schemeClr val="accent6"/>
          </a:effectRef>
          <a:fontRef idx="minor">
            <a:schemeClr val="tx1"/>
          </a:fontRef>
        </p:style>
      </p:cxnSp>
      <p:cxnSp>
        <p:nvCxnSpPr>
          <p:cNvPr id="13" name="Connecteur droit 12"/>
          <p:cNvCxnSpPr/>
          <p:nvPr/>
        </p:nvCxnSpPr>
        <p:spPr>
          <a:xfrm>
            <a:off x="2837918" y="5068919"/>
            <a:ext cx="110836" cy="249382"/>
          </a:xfrm>
          <a:prstGeom prst="line">
            <a:avLst/>
          </a:prstGeom>
          <a:ln>
            <a:solidFill>
              <a:srgbClr val="C00000"/>
            </a:solidFill>
          </a:ln>
        </p:spPr>
        <p:style>
          <a:lnRef idx="2">
            <a:schemeClr val="accent6"/>
          </a:lnRef>
          <a:fillRef idx="0">
            <a:schemeClr val="accent6"/>
          </a:fillRef>
          <a:effectRef idx="1">
            <a:schemeClr val="accent6"/>
          </a:effectRef>
          <a:fontRef idx="minor">
            <a:schemeClr val="tx1"/>
          </a:fontRef>
        </p:style>
      </p:cxnSp>
      <p:cxnSp>
        <p:nvCxnSpPr>
          <p:cNvPr id="14" name="Connecteur droit avec flèche 13"/>
          <p:cNvCxnSpPr/>
          <p:nvPr/>
        </p:nvCxnSpPr>
        <p:spPr>
          <a:xfrm flipV="1">
            <a:off x="2948754" y="4639428"/>
            <a:ext cx="651164" cy="678873"/>
          </a:xfrm>
          <a:prstGeom prst="straightConnector1">
            <a:avLst/>
          </a:prstGeom>
          <a:ln>
            <a:solidFill>
              <a:srgbClr val="C00000"/>
            </a:solidFill>
            <a:tailEnd type="arrow"/>
          </a:ln>
        </p:spPr>
        <p:style>
          <a:lnRef idx="2">
            <a:schemeClr val="accent6"/>
          </a:lnRef>
          <a:fillRef idx="0">
            <a:schemeClr val="accent6"/>
          </a:fillRef>
          <a:effectRef idx="1">
            <a:schemeClr val="accent6"/>
          </a:effectRef>
          <a:fontRef idx="minor">
            <a:schemeClr val="tx1"/>
          </a:fontRef>
        </p:style>
      </p:cxnSp>
      <p:sp>
        <p:nvSpPr>
          <p:cNvPr id="18" name="Accolade ouvrante 17"/>
          <p:cNvSpPr/>
          <p:nvPr/>
        </p:nvSpPr>
        <p:spPr>
          <a:xfrm>
            <a:off x="4107190" y="1463982"/>
            <a:ext cx="831273" cy="4731505"/>
          </a:xfrm>
          <a:prstGeom prst="leftBrace">
            <a:avLst/>
          </a:prstGeom>
          <a:ln>
            <a:solidFill>
              <a:srgbClr val="A4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20" name="Flèche droite 19"/>
          <p:cNvSpPr/>
          <p:nvPr/>
        </p:nvSpPr>
        <p:spPr>
          <a:xfrm>
            <a:off x="4055929" y="3278040"/>
            <a:ext cx="599593" cy="50659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solidFill>
            </a:endParaRPr>
          </a:p>
        </p:txBody>
      </p:sp>
      <p:pic>
        <p:nvPicPr>
          <p:cNvPr id="26" name="Imag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9222" y="2488979"/>
            <a:ext cx="1526444" cy="1973782"/>
          </a:xfrm>
          <a:prstGeom prst="rect">
            <a:avLst/>
          </a:prstGeom>
          <a:ln>
            <a:noFill/>
          </a:ln>
          <a:effectLst>
            <a:softEdge rad="112500"/>
          </a:effectLst>
        </p:spPr>
      </p:pic>
      <p:sp>
        <p:nvSpPr>
          <p:cNvPr id="27" name="Flèche droite 26"/>
          <p:cNvSpPr/>
          <p:nvPr/>
        </p:nvSpPr>
        <p:spPr>
          <a:xfrm>
            <a:off x="6792166" y="3300493"/>
            <a:ext cx="491648" cy="51895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solidFill>
            </a:endParaRPr>
          </a:p>
        </p:txBody>
      </p:sp>
      <p:sp>
        <p:nvSpPr>
          <p:cNvPr id="28" name="Accolade ouvrante 27"/>
          <p:cNvSpPr/>
          <p:nvPr/>
        </p:nvSpPr>
        <p:spPr>
          <a:xfrm rot="5400000">
            <a:off x="9020282" y="3401561"/>
            <a:ext cx="450273" cy="2805708"/>
          </a:xfrm>
          <a:prstGeom prst="leftBrace">
            <a:avLst/>
          </a:prstGeom>
          <a:ln>
            <a:solidFill>
              <a:srgbClr val="A4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fr-FR"/>
          </a:p>
        </p:txBody>
      </p:sp>
      <p:sp>
        <p:nvSpPr>
          <p:cNvPr id="29" name="ZoneTexte 28"/>
          <p:cNvSpPr txBox="1"/>
          <p:nvPr/>
        </p:nvSpPr>
        <p:spPr>
          <a:xfrm>
            <a:off x="7973151" y="4969401"/>
            <a:ext cx="2544534" cy="1477328"/>
          </a:xfrm>
          <a:prstGeom prst="rect">
            <a:avLst/>
          </a:prstGeom>
          <a:noFill/>
        </p:spPr>
        <p:txBody>
          <a:bodyPr wrap="square" rtlCol="0">
            <a:spAutoFit/>
          </a:bodyPr>
          <a:lstStyle/>
          <a:p>
            <a:pPr algn="ctr"/>
            <a:r>
              <a:rPr lang="fr-FR" dirty="0" smtClean="0">
                <a:solidFill>
                  <a:srgbClr val="000000"/>
                </a:solidFill>
              </a:rPr>
              <a:t>Apprendre à partir des données </a:t>
            </a:r>
          </a:p>
          <a:p>
            <a:pPr algn="ctr"/>
            <a:r>
              <a:rPr lang="fr-FR" dirty="0" smtClean="0">
                <a:solidFill>
                  <a:srgbClr val="000000"/>
                </a:solidFill>
              </a:rPr>
              <a:t>+ </a:t>
            </a:r>
          </a:p>
          <a:p>
            <a:pPr algn="ctr"/>
            <a:r>
              <a:rPr lang="fr-FR" dirty="0" smtClean="0">
                <a:solidFill>
                  <a:srgbClr val="000000"/>
                </a:solidFill>
              </a:rPr>
              <a:t>S’adapter aux changements</a:t>
            </a:r>
            <a:endParaRPr lang="fr-FR" dirty="0">
              <a:solidFill>
                <a:srgbClr val="000000"/>
              </a:solidFill>
            </a:endParaRPr>
          </a:p>
        </p:txBody>
      </p:sp>
      <p:pic>
        <p:nvPicPr>
          <p:cNvPr id="30" name="Imag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8927" y="2229434"/>
            <a:ext cx="2508923" cy="2492872"/>
          </a:xfrm>
          <a:prstGeom prst="rect">
            <a:avLst/>
          </a:prstGeom>
        </p:spPr>
      </p:pic>
      <p:sp>
        <p:nvSpPr>
          <p:cNvPr id="31" name="Multiplier 30"/>
          <p:cNvSpPr/>
          <p:nvPr/>
        </p:nvSpPr>
        <p:spPr>
          <a:xfrm>
            <a:off x="4967240" y="2488979"/>
            <a:ext cx="1565562" cy="235938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1" name="Picture 3" descr="C:\Users\s.ghorbel\Desktop\Sans tit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5987" y="1919368"/>
            <a:ext cx="42195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84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rin">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9576</TotalTime>
  <Words>1120</Words>
  <Application>Microsoft Office PowerPoint</Application>
  <PresentationFormat>Personnalisé</PresentationFormat>
  <Paragraphs>209</Paragraphs>
  <Slides>19</Slides>
  <Notes>18</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Brin</vt:lpstr>
      <vt:lpstr>Stage d’été pour l'obtention de Diplôme National d’Ingénieur en Sciences Appliquées et Technologiques Spécialité : Génie Logiciel et Systèmes d’Information  </vt:lpstr>
      <vt:lpstr>Présentation PowerPoint</vt:lpstr>
      <vt:lpstr>Présentation PowerPoint</vt:lpstr>
      <vt:lpstr>Présentation PowerPoint</vt:lpstr>
      <vt:lpstr>Présentation PowerPoint</vt:lpstr>
      <vt:lpstr>Diagramme des Cas d’Utilisation global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Choix Techniques</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 Fin d'étude pour l'obtention de La Licence Appliquée en Informatique Parcours Systèmes Informatiques et Logiciels</dc:title>
  <dc:creator>Mariem</dc:creator>
  <cp:lastModifiedBy>Sami GHORBEL</cp:lastModifiedBy>
  <cp:revision>329</cp:revision>
  <dcterms:created xsi:type="dcterms:W3CDTF">2014-05-19T08:32:05Z</dcterms:created>
  <dcterms:modified xsi:type="dcterms:W3CDTF">2018-06-08T10:00:24Z</dcterms:modified>
</cp:coreProperties>
</file>