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8"/>
  </p:notesMasterIdLst>
  <p:sldIdLst>
    <p:sldId id="256" r:id="rId2"/>
    <p:sldId id="266" r:id="rId3"/>
    <p:sldId id="271" r:id="rId4"/>
    <p:sldId id="260" r:id="rId5"/>
    <p:sldId id="272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C1E924-4154-4CF5-BC2C-1CAD36382BA2}">
          <p14:sldIdLst>
            <p14:sldId id="256"/>
            <p14:sldId id="266"/>
            <p14:sldId id="271"/>
          </p14:sldIdLst>
        </p14:section>
        <p14:section name="Untitled Section" id="{F30A84F8-7703-4490-BA35-44B1147D8862}">
          <p14:sldIdLst/>
        </p14:section>
        <p14:section name="Untitled Section" id="{FF745485-3F82-48FE-9783-9AECCF59EE14}">
          <p14:sldIdLst>
            <p14:sldId id="260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22A"/>
    <a:srgbClr val="153523"/>
    <a:srgbClr val="D3D3D3"/>
    <a:srgbClr val="E6E6E6"/>
    <a:srgbClr val="DF552F"/>
    <a:srgbClr val="DC3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82" d="100"/>
          <a:sy n="82" d="100"/>
        </p:scale>
        <p:origin x="917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B657B-DA53-4790-85C7-935BB8E43C7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D7911-2933-48BD-AC92-BCB6829C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DDBB-423A-4A3A-B25E-B7FC8B8E32F5}" type="datetime3">
              <a:rPr lang="en-US" smtClean="0"/>
              <a:t>20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4BB9-7686-4AEF-995C-3C64113A8E29}" type="datetime3">
              <a:rPr lang="en-US" smtClean="0"/>
              <a:t>20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4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535-DEC5-4C09-B3E6-A58028C5860F}" type="datetime3">
              <a:rPr lang="en-US" smtClean="0"/>
              <a:t>20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7C64-3DB7-4BEF-B6E6-3F3D07BFEFEF}" type="datetime3">
              <a:rPr lang="en-US" smtClean="0"/>
              <a:t>20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22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27B1-3142-477A-A963-7D591EFBCD5C}" type="datetime3">
              <a:rPr lang="en-US" smtClean="0"/>
              <a:t>20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8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CCE4-66D1-469F-8AEB-5CE9E27A2815}" type="datetime3">
              <a:rPr lang="en-US" smtClean="0"/>
              <a:t>20 May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79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9A89-D5C5-405F-8816-357DE1D58D86}" type="datetime3">
              <a:rPr lang="en-US" smtClean="0"/>
              <a:t>20 May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541-5A62-4123-BF04-9E804B89AF67}" type="datetime3">
              <a:rPr lang="en-US" smtClean="0"/>
              <a:t>20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0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27FF-60D8-4E17-80F6-7915A8C8D800}" type="datetime3">
              <a:rPr lang="en-US" smtClean="0"/>
              <a:t>20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E9ED-C032-45A3-8343-CA64EB1F03EB}" type="datetime3">
              <a:rPr lang="en-US" smtClean="0"/>
              <a:t>20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C4C5-30C7-4972-B8A1-6DF631113AE5}" type="datetime3">
              <a:rPr lang="en-US" smtClean="0"/>
              <a:t>20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03E-2049-4087-872F-896DFBEBE68A}" type="datetime3">
              <a:rPr lang="en-US" smtClean="0"/>
              <a:t>20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FF01-AE62-4674-AAD6-9428548E4615}" type="datetime3">
              <a:rPr lang="en-US" smtClean="0"/>
              <a:t>20 May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A522-1883-465E-93F5-320145C967AF}" type="datetime3">
              <a:rPr lang="en-US" smtClean="0"/>
              <a:t>20 May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93C3-E239-48D4-B70F-BAD696BBD88C}" type="datetime3">
              <a:rPr lang="en-US" smtClean="0"/>
              <a:t>20 May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463-C9EF-4285-A7A5-ACA3D133A2E5}" type="datetime3">
              <a:rPr lang="en-US" smtClean="0"/>
              <a:t>20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E244-37C2-4D84-B2C4-C57BDB6575B8}" type="datetime3">
              <a:rPr lang="en-US" smtClean="0"/>
              <a:t>20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F9B51A-592A-4FD9-A708-16C528FCDB36}" type="datetime3">
              <a:rPr lang="en-US" smtClean="0"/>
              <a:t>20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C6F97A-96D0-4496-A59E-3D78E52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600" y="1"/>
            <a:ext cx="1371600" cy="4800599"/>
            <a:chOff x="381000" y="0"/>
            <a:chExt cx="1371600" cy="4323735"/>
          </a:xfrm>
        </p:grpSpPr>
        <p:sp>
          <p:nvSpPr>
            <p:cNvPr id="4" name="TextBox 3"/>
            <p:cNvSpPr txBox="1"/>
            <p:nvPr/>
          </p:nvSpPr>
          <p:spPr>
            <a:xfrm>
              <a:off x="381000" y="3123406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W</a:t>
              </a:r>
              <a:endParaRPr lang="en-US" sz="72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28800" y="0"/>
            <a:ext cx="1371600" cy="4095135"/>
            <a:chOff x="381000" y="0"/>
            <a:chExt cx="1371600" cy="4323735"/>
          </a:xfrm>
        </p:grpSpPr>
        <p:sp>
          <p:nvSpPr>
            <p:cNvPr id="45" name="TextBox 44"/>
            <p:cNvSpPr txBox="1"/>
            <p:nvPr/>
          </p:nvSpPr>
          <p:spPr>
            <a:xfrm>
              <a:off x="381000" y="3123406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E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95600" y="1"/>
            <a:ext cx="1371600" cy="4952999"/>
            <a:chOff x="381000" y="0"/>
            <a:chExt cx="1371600" cy="4323735"/>
          </a:xfrm>
        </p:grpSpPr>
        <p:sp>
          <p:nvSpPr>
            <p:cNvPr id="50" name="TextBox 49"/>
            <p:cNvSpPr txBox="1"/>
            <p:nvPr/>
          </p:nvSpPr>
          <p:spPr>
            <a:xfrm>
              <a:off x="381000" y="3123406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L</a:t>
              </a:r>
              <a:endParaRPr lang="en-US" sz="7200" dirty="0">
                <a:solidFill>
                  <a:schemeClr val="accent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91000" y="0"/>
            <a:ext cx="1371600" cy="4114800"/>
            <a:chOff x="381000" y="0"/>
            <a:chExt cx="1371600" cy="4267200"/>
          </a:xfrm>
        </p:grpSpPr>
        <p:sp>
          <p:nvSpPr>
            <p:cNvPr id="55" name="TextBox 54"/>
            <p:cNvSpPr txBox="1"/>
            <p:nvPr/>
          </p:nvSpPr>
          <p:spPr>
            <a:xfrm>
              <a:off x="381000" y="3066871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C</a:t>
              </a:r>
              <a:endParaRPr lang="en-US" sz="72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10200" y="0"/>
            <a:ext cx="1371600" cy="5105400"/>
            <a:chOff x="381000" y="-533400"/>
            <a:chExt cx="1371600" cy="4781729"/>
          </a:xfrm>
        </p:grpSpPr>
        <p:sp>
          <p:nvSpPr>
            <p:cNvPr id="60" name="TextBox 59"/>
            <p:cNvSpPr txBox="1"/>
            <p:nvPr/>
          </p:nvSpPr>
          <p:spPr>
            <a:xfrm>
              <a:off x="381000" y="3048000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O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 flipH="1" flipV="1">
              <a:off x="-1257697" y="1409303"/>
              <a:ext cx="3886200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29400" y="0"/>
            <a:ext cx="1371600" cy="4095930"/>
            <a:chOff x="304800" y="0"/>
            <a:chExt cx="1371600" cy="4324529"/>
          </a:xfrm>
        </p:grpSpPr>
        <p:sp>
          <p:nvSpPr>
            <p:cNvPr id="67" name="TextBox 66"/>
            <p:cNvSpPr txBox="1"/>
            <p:nvPr/>
          </p:nvSpPr>
          <p:spPr>
            <a:xfrm>
              <a:off x="304800" y="3124200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M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24800" y="0"/>
            <a:ext cx="1371600" cy="4705530"/>
            <a:chOff x="304800" y="-381000"/>
            <a:chExt cx="1371600" cy="4705529"/>
          </a:xfrm>
        </p:grpSpPr>
        <p:sp>
          <p:nvSpPr>
            <p:cNvPr id="72" name="TextBox 71"/>
            <p:cNvSpPr txBox="1"/>
            <p:nvPr/>
          </p:nvSpPr>
          <p:spPr>
            <a:xfrm>
              <a:off x="304800" y="3124200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E</a:t>
              </a:r>
              <a:endParaRPr lang="en-US" sz="72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 flipH="1" flipV="1">
              <a:off x="-1181497" y="1485503"/>
              <a:ext cx="3733800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 74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1143000" y="6556635"/>
            <a:ext cx="2057400" cy="365125"/>
          </a:xfrm>
        </p:spPr>
        <p:txBody>
          <a:bodyPr/>
          <a:lstStyle/>
          <a:p>
            <a:fld id="{B5B69FFC-BE9C-44F1-8500-0B297379914C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 advTm="4218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995" y="2117995"/>
            <a:ext cx="3672418" cy="2889991"/>
            <a:chOff x="-1054297" y="1958678"/>
            <a:chExt cx="2286599" cy="3026679"/>
          </a:xfrm>
        </p:grpSpPr>
        <p:grpSp>
          <p:nvGrpSpPr>
            <p:cNvPr id="3" name="Group 68"/>
            <p:cNvGrpSpPr/>
            <p:nvPr/>
          </p:nvGrpSpPr>
          <p:grpSpPr>
            <a:xfrm>
              <a:off x="-1054297" y="1958678"/>
              <a:ext cx="2281757" cy="3026679"/>
              <a:chOff x="-1054297" y="1958678"/>
              <a:chExt cx="2281757" cy="3026679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-951858" y="2032607"/>
                <a:ext cx="2179318" cy="295275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  <a:effectLst>
                <a:outerShdw blurRad="431800" dist="38100" dir="13500000" sx="99000" sy="99000" algn="b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4"/>
              <p:cNvGrpSpPr/>
              <p:nvPr/>
            </p:nvGrpSpPr>
            <p:grpSpPr>
              <a:xfrm>
                <a:off x="-1054297" y="1958678"/>
                <a:ext cx="1582039" cy="790307"/>
                <a:chOff x="-1054297" y="1425277"/>
                <a:chExt cx="1582039" cy="790307"/>
              </a:xfrm>
            </p:grpSpPr>
            <p:sp>
              <p:nvSpPr>
                <p:cNvPr id="7" name="Flowchart: Process 6"/>
                <p:cNvSpPr/>
                <p:nvPr/>
              </p:nvSpPr>
              <p:spPr>
                <a:xfrm>
                  <a:off x="-1054297" y="1425277"/>
                  <a:ext cx="838199" cy="281214"/>
                </a:xfrm>
                <a:prstGeom prst="flowChartProcess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ight Triangle 7"/>
                <p:cNvSpPr/>
                <p:nvPr/>
              </p:nvSpPr>
              <p:spPr>
                <a:xfrm rot="10800000">
                  <a:off x="-1054297" y="1706491"/>
                  <a:ext cx="251460" cy="210911"/>
                </a:xfrm>
                <a:prstGeom prst="rt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8100" dist="38100" dir="8100000" sx="107000" sy="107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-81858" y="1878535"/>
                  <a:ext cx="609600" cy="337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000" b="1" dirty="0"/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-1020485" y="2411716"/>
              <a:ext cx="2252787" cy="2127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resented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/>
              <a:endPara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Nowshin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Sharmin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ecturer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Computer Science and  Engineering 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Metropolitan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40862" y="593385"/>
            <a:ext cx="6934200" cy="1295401"/>
            <a:chOff x="1600200" y="685800"/>
            <a:chExt cx="6934200" cy="1295401"/>
          </a:xfrm>
        </p:grpSpPr>
        <p:grpSp>
          <p:nvGrpSpPr>
            <p:cNvPr id="19" name="Group 18"/>
            <p:cNvGrpSpPr/>
            <p:nvPr/>
          </p:nvGrpSpPr>
          <p:grpSpPr>
            <a:xfrm>
              <a:off x="1828800" y="685800"/>
              <a:ext cx="6705600" cy="1295401"/>
              <a:chOff x="302559" y="2662031"/>
              <a:chExt cx="2440641" cy="3092801"/>
            </a:xfrm>
          </p:grpSpPr>
          <p:grpSp>
            <p:nvGrpSpPr>
              <p:cNvPr id="20" name="Group 68"/>
              <p:cNvGrpSpPr/>
              <p:nvPr/>
            </p:nvGrpSpPr>
            <p:grpSpPr>
              <a:xfrm>
                <a:off x="302559" y="2662031"/>
                <a:ext cx="2179318" cy="3092801"/>
                <a:chOff x="302559" y="2662031"/>
                <a:chExt cx="2179318" cy="3092801"/>
              </a:xfrm>
            </p:grpSpPr>
            <p:sp>
              <p:nvSpPr>
                <p:cNvPr id="22" name="Flowchart: Process 21"/>
                <p:cNvSpPr/>
                <p:nvPr/>
              </p:nvSpPr>
              <p:spPr>
                <a:xfrm>
                  <a:off x="302559" y="2802082"/>
                  <a:ext cx="2179318" cy="2952750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bg1"/>
                  </a:solidFill>
                </a:ln>
                <a:effectLst>
                  <a:outerShdw blurRad="431800" dist="38100" dir="13500000" sx="99000" sy="99000" algn="br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601133" y="2662031"/>
                  <a:ext cx="609600" cy="791338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000" b="1" dirty="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457200" y="3429001"/>
                <a:ext cx="2286000" cy="60872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600200" y="889381"/>
              <a:ext cx="579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19837"/>
              </p:ext>
            </p:extLst>
          </p:nvPr>
        </p:nvGraphicFramePr>
        <p:xfrm>
          <a:off x="1363836" y="932726"/>
          <a:ext cx="6001623" cy="1188720"/>
        </p:xfrm>
        <a:graphic>
          <a:graphicData uri="http://schemas.openxmlformats.org/drawingml/2006/table">
            <a:tbl>
              <a:tblPr/>
              <a:tblGrid>
                <a:gridCol w="557113">
                  <a:extLst>
                    <a:ext uri="{9D8B030D-6E8A-4147-A177-3AD203B41FA5}">
                      <a16:colId xmlns:a16="http://schemas.microsoft.com/office/drawing/2014/main" val="1916824271"/>
                    </a:ext>
                  </a:extLst>
                </a:gridCol>
                <a:gridCol w="5444510">
                  <a:extLst>
                    <a:ext uri="{9D8B030D-6E8A-4147-A177-3AD203B41FA5}">
                      <a16:colId xmlns:a16="http://schemas.microsoft.com/office/drawing/2014/main" val="4234973329"/>
                    </a:ext>
                  </a:extLst>
                </a:gridCol>
              </a:tblGrid>
              <a:tr h="705107"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121920" marR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Title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Database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Manangement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Course Code: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 223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251571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4553922" y="3233999"/>
            <a:ext cx="3671455" cy="2889991"/>
            <a:chOff x="-1058540" y="1958678"/>
            <a:chExt cx="2286000" cy="3026679"/>
          </a:xfrm>
        </p:grpSpPr>
        <p:grpSp>
          <p:nvGrpSpPr>
            <p:cNvPr id="24" name="Group 68"/>
            <p:cNvGrpSpPr/>
            <p:nvPr/>
          </p:nvGrpSpPr>
          <p:grpSpPr>
            <a:xfrm>
              <a:off x="-1054297" y="1958678"/>
              <a:ext cx="2281757" cy="3026679"/>
              <a:chOff x="-1054297" y="1958678"/>
              <a:chExt cx="2281757" cy="3026679"/>
            </a:xfrm>
          </p:grpSpPr>
          <p:sp>
            <p:nvSpPr>
              <p:cNvPr id="28" name="Flowchart: Process 27"/>
              <p:cNvSpPr/>
              <p:nvPr/>
            </p:nvSpPr>
            <p:spPr>
              <a:xfrm>
                <a:off x="-951858" y="2032607"/>
                <a:ext cx="2179318" cy="295275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  <a:effectLst>
                <a:outerShdw blurRad="431800" dist="38100" dir="13500000" sx="99000" sy="99000" algn="b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54"/>
              <p:cNvGrpSpPr/>
              <p:nvPr/>
            </p:nvGrpSpPr>
            <p:grpSpPr>
              <a:xfrm>
                <a:off x="-1054297" y="1958678"/>
                <a:ext cx="1582039" cy="790307"/>
                <a:chOff x="-1054297" y="1425277"/>
                <a:chExt cx="1582039" cy="790307"/>
              </a:xfrm>
            </p:grpSpPr>
            <p:sp>
              <p:nvSpPr>
                <p:cNvPr id="30" name="Flowchart: Process 29"/>
                <p:cNvSpPr/>
                <p:nvPr/>
              </p:nvSpPr>
              <p:spPr>
                <a:xfrm>
                  <a:off x="-1054297" y="1425277"/>
                  <a:ext cx="838199" cy="281214"/>
                </a:xfrm>
                <a:prstGeom prst="flowChartProcess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ight Triangle 30"/>
                <p:cNvSpPr/>
                <p:nvPr/>
              </p:nvSpPr>
              <p:spPr>
                <a:xfrm rot="10800000">
                  <a:off x="-1054297" y="1706491"/>
                  <a:ext cx="251460" cy="210911"/>
                </a:xfrm>
                <a:prstGeom prst="rt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8100" dist="38100" dir="8100000" sx="107000" sy="107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-81858" y="1878535"/>
                  <a:ext cx="609600" cy="337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000" b="1" dirty="0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-1058540" y="2215387"/>
              <a:ext cx="2286000" cy="2417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Presented by:</a:t>
              </a:r>
            </a:p>
            <a:p>
              <a:pPr algn="ctr"/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Sabira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Jannat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222-115-007</a:t>
              </a:r>
            </a:p>
            <a:p>
              <a:pPr algn="ctr"/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amia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Begum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ID: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222-115-045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Batch:57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Metropolitan University 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-810306" y="6258666"/>
            <a:ext cx="2057400" cy="365125"/>
          </a:xfrm>
        </p:spPr>
        <p:txBody>
          <a:bodyPr/>
          <a:lstStyle/>
          <a:p>
            <a:fld id="{49F32312-AA2A-462B-8758-D787340CC660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96152" y="5975410"/>
            <a:ext cx="5004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93C3-E239-48D4-B70F-BAD696BBD88C}" type="datetime3">
              <a:rPr lang="en-US" smtClean="0"/>
              <a:t>20 May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3400" y="1098552"/>
            <a:ext cx="8839200" cy="457200"/>
          </a:xfrm>
        </p:spPr>
        <p:txBody>
          <a:bodyPr/>
          <a:lstStyle/>
          <a:p>
            <a:r>
              <a:rPr lang="en-US" sz="5400" dirty="0" smtClean="0">
                <a:latin typeface="Berlin Sans FB" panose="020E0602020502020306" pitchFamily="34" charset="0"/>
              </a:rPr>
              <a:t>CAR DEALERSHIP </a:t>
            </a:r>
            <a:r>
              <a:rPr lang="en-US" sz="5400" dirty="0">
                <a:latin typeface="Berlin Sans FB" panose="020E0602020502020306" pitchFamily="34" charset="0"/>
              </a:rPr>
              <a:t>ANALYSIS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ow to Draw a C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20877"/>
            <a:ext cx="5723465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7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910318" y="655166"/>
            <a:ext cx="3891908" cy="2821882"/>
            <a:chOff x="228600" y="1981200"/>
            <a:chExt cx="2773680" cy="2667000"/>
          </a:xfrm>
        </p:grpSpPr>
        <p:sp>
          <p:nvSpPr>
            <p:cNvPr id="11" name="Arc 10"/>
            <p:cNvSpPr/>
            <p:nvPr/>
          </p:nvSpPr>
          <p:spPr>
            <a:xfrm>
              <a:off x="228600" y="1981200"/>
              <a:ext cx="2773680" cy="2667000"/>
            </a:xfrm>
            <a:prstGeom prst="arc">
              <a:avLst>
                <a:gd name="adj1" fmla="val 15832636"/>
                <a:gd name="adj2" fmla="val 57917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 flipV="1">
              <a:off x="1402080" y="1981200"/>
              <a:ext cx="85344" cy="8534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 flipV="1">
              <a:off x="1402080" y="4562856"/>
              <a:ext cx="85344" cy="8534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2943132" y="1711494"/>
            <a:ext cx="1228365" cy="5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769831" y="2357383"/>
            <a:ext cx="1046499" cy="152400"/>
            <a:chOff x="2900891" y="3693909"/>
            <a:chExt cx="1046499" cy="152400"/>
          </a:xfrm>
        </p:grpSpPr>
        <p:sp>
          <p:nvSpPr>
            <p:cNvPr id="16" name="Flowchart: Connector 15"/>
            <p:cNvSpPr/>
            <p:nvPr/>
          </p:nvSpPr>
          <p:spPr>
            <a:xfrm>
              <a:off x="2900891" y="3693909"/>
              <a:ext cx="152400" cy="152400"/>
            </a:xfrm>
            <a:prstGeom prst="flowChartConnector">
              <a:avLst/>
            </a:prstGeom>
            <a:solidFill>
              <a:srgbClr val="DC305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6" idx="6"/>
            </p:cNvCxnSpPr>
            <p:nvPr/>
          </p:nvCxnSpPr>
          <p:spPr>
            <a:xfrm flipV="1">
              <a:off x="3053291" y="3766194"/>
              <a:ext cx="894099" cy="3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54335" y="1032611"/>
            <a:ext cx="1860074" cy="2064952"/>
            <a:chOff x="685800" y="2362199"/>
            <a:chExt cx="1828800" cy="2030233"/>
          </a:xfrm>
        </p:grpSpPr>
        <p:sp>
          <p:nvSpPr>
            <p:cNvPr id="7" name="Moon 6"/>
            <p:cNvSpPr/>
            <p:nvPr/>
          </p:nvSpPr>
          <p:spPr>
            <a:xfrm>
              <a:off x="685800" y="2438400"/>
              <a:ext cx="990600" cy="1905000"/>
            </a:xfrm>
            <a:prstGeom prst="moon">
              <a:avLst>
                <a:gd name="adj" fmla="val 81681"/>
              </a:avLst>
            </a:prstGeom>
            <a:solidFill>
              <a:srgbClr val="DC305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oon 7"/>
            <p:cNvSpPr/>
            <p:nvPr/>
          </p:nvSpPr>
          <p:spPr>
            <a:xfrm rot="10800000">
              <a:off x="1447800" y="2362199"/>
              <a:ext cx="1066800" cy="2030233"/>
            </a:xfrm>
            <a:prstGeom prst="moon">
              <a:avLst>
                <a:gd name="adj" fmla="val 81681"/>
              </a:avLst>
            </a:prstGeom>
            <a:solidFill>
              <a:srgbClr val="DF552F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62000" y="251460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143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Arial Black" panose="020B0A04020102020204" pitchFamily="34" charset="0"/>
                </a:rPr>
                <a:t>Objectives</a:t>
              </a:r>
              <a:r>
                <a:rPr lang="en-US" b="1" dirty="0">
                  <a:latin typeface="Arial Black" panose="020B0A04020102020204" pitchFamily="34" charset="0"/>
                </a:rPr>
                <a:t>: </a:t>
              </a:r>
              <a:endParaRPr lang="en-US" b="1" dirty="0"/>
            </a:p>
            <a:p>
              <a:pPr algn="ctr"/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flipV="1">
            <a:off x="3369280" y="2176849"/>
            <a:ext cx="5706770" cy="694310"/>
            <a:chOff x="3557173" y="939451"/>
            <a:chExt cx="5408065" cy="990600"/>
          </a:xfrm>
        </p:grpSpPr>
        <p:sp>
          <p:nvSpPr>
            <p:cNvPr id="3" name="Flowchart: Terminator 2"/>
            <p:cNvSpPr/>
            <p:nvPr/>
          </p:nvSpPr>
          <p:spPr>
            <a:xfrm>
              <a:off x="3783638" y="939451"/>
              <a:ext cx="5181600" cy="990600"/>
            </a:xfrm>
            <a:prstGeom prst="flowChartTerminator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557173" y="1329263"/>
              <a:ext cx="316528" cy="315698"/>
            </a:xfrm>
            <a:prstGeom prst="flowChartConnector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cxnSp>
        <p:nvCxnSpPr>
          <p:cNvPr id="55" name="Straight Connector 54"/>
          <p:cNvCxnSpPr>
            <a:endCxn id="68" idx="6"/>
          </p:cNvCxnSpPr>
          <p:nvPr/>
        </p:nvCxnSpPr>
        <p:spPr>
          <a:xfrm flipV="1">
            <a:off x="2617677" y="674564"/>
            <a:ext cx="1107438" cy="449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/>
          <p:cNvSpPr/>
          <p:nvPr/>
        </p:nvSpPr>
        <p:spPr>
          <a:xfrm>
            <a:off x="2417942" y="1057508"/>
            <a:ext cx="146538" cy="155007"/>
          </a:xfrm>
          <a:prstGeom prst="flowChartConnector">
            <a:avLst/>
          </a:prstGeom>
          <a:solidFill>
            <a:srgbClr val="DC305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flipV="1">
            <a:off x="3369280" y="308793"/>
            <a:ext cx="5397499" cy="761935"/>
            <a:chOff x="3429001" y="1981200"/>
            <a:chExt cx="5410199" cy="990600"/>
          </a:xfrm>
        </p:grpSpPr>
        <p:sp>
          <p:nvSpPr>
            <p:cNvPr id="67" name="Flowchart: Terminator 66"/>
            <p:cNvSpPr/>
            <p:nvPr/>
          </p:nvSpPr>
          <p:spPr>
            <a:xfrm>
              <a:off x="3657600" y="1981200"/>
              <a:ext cx="5181600" cy="990600"/>
            </a:xfrm>
            <a:prstGeom prst="flowChartTerminato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3429001" y="2325512"/>
              <a:ext cx="356672" cy="341489"/>
            </a:xfrm>
            <a:prstGeom prst="flowChartConnector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4076762" y="512180"/>
            <a:ext cx="320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Sales Performance evaluation </a:t>
            </a:r>
            <a:endParaRPr lang="en-US" dirty="0"/>
          </a:p>
        </p:txBody>
      </p:sp>
      <p:sp>
        <p:nvSpPr>
          <p:cNvPr id="83" name="Flowchart: Connector 82"/>
          <p:cNvSpPr/>
          <p:nvPr/>
        </p:nvSpPr>
        <p:spPr>
          <a:xfrm flipH="1" flipV="1">
            <a:off x="2851416" y="1642864"/>
            <a:ext cx="161642" cy="226554"/>
          </a:xfrm>
          <a:prstGeom prst="flowChartConnector">
            <a:avLst/>
          </a:prstGeom>
          <a:solidFill>
            <a:srgbClr val="DC305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2447935" y="2865183"/>
            <a:ext cx="1487819" cy="517590"/>
            <a:chOff x="2285996" y="4419599"/>
            <a:chExt cx="2408519" cy="1642886"/>
          </a:xfrm>
        </p:grpSpPr>
        <p:sp>
          <p:nvSpPr>
            <p:cNvPr id="85" name="Flowchart: Connector 84"/>
            <p:cNvSpPr/>
            <p:nvPr/>
          </p:nvSpPr>
          <p:spPr>
            <a:xfrm>
              <a:off x="2285996" y="4419599"/>
              <a:ext cx="235191" cy="339858"/>
            </a:xfrm>
            <a:prstGeom prst="flowChartConnector">
              <a:avLst/>
            </a:prstGeom>
            <a:solidFill>
              <a:srgbClr val="DF552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5"/>
            </p:cNvCxnSpPr>
            <p:nvPr/>
          </p:nvCxnSpPr>
          <p:spPr>
            <a:xfrm>
              <a:off x="2486745" y="4709687"/>
              <a:ext cx="2207770" cy="1352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4876800" y="2327318"/>
            <a:ext cx="276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Marketiong</a:t>
            </a:r>
            <a:r>
              <a:rPr lang="en-US" dirty="0" smtClean="0"/>
              <a:t> Effectiveness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3669836" y="2983768"/>
            <a:ext cx="4745859" cy="616539"/>
            <a:chOff x="2750044" y="914400"/>
            <a:chExt cx="5784356" cy="914400"/>
          </a:xfrm>
        </p:grpSpPr>
        <p:sp>
          <p:nvSpPr>
            <p:cNvPr id="96" name="Flowchart: Terminator 95"/>
            <p:cNvSpPr/>
            <p:nvPr/>
          </p:nvSpPr>
          <p:spPr>
            <a:xfrm>
              <a:off x="2895600" y="914400"/>
              <a:ext cx="5638800" cy="914400"/>
            </a:xfrm>
            <a:prstGeom prst="flowChartTermina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/>
            <p:cNvSpPr/>
            <p:nvPr/>
          </p:nvSpPr>
          <p:spPr>
            <a:xfrm>
              <a:off x="2750044" y="1238383"/>
              <a:ext cx="457200" cy="457201"/>
            </a:xfrm>
            <a:prstGeom prst="flowChartConnecto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4513945" y="3072425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Customer Satisfaction and retention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9FF-8B77-431C-B1AB-157C7AA05414}" type="datetime3">
              <a:rPr lang="en-US" smtClean="0"/>
              <a:t>20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890007" y="3853929"/>
            <a:ext cx="4061341" cy="616539"/>
            <a:chOff x="2750044" y="914400"/>
            <a:chExt cx="5784356" cy="914400"/>
          </a:xfrm>
        </p:grpSpPr>
        <p:sp>
          <p:nvSpPr>
            <p:cNvPr id="42" name="Flowchart: Terminator 41"/>
            <p:cNvSpPr/>
            <p:nvPr/>
          </p:nvSpPr>
          <p:spPr>
            <a:xfrm>
              <a:off x="2895600" y="914400"/>
              <a:ext cx="5638800" cy="914400"/>
            </a:xfrm>
            <a:prstGeom prst="flowChartTerminator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5. Compliance and Risk management</a:t>
              </a:r>
              <a:endParaRPr lang="en-US" dirty="0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2750044" y="1238383"/>
              <a:ext cx="457200" cy="457201"/>
            </a:xfrm>
            <a:prstGeom prst="flowChartConnector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lowchart: Terminator 43"/>
          <p:cNvSpPr/>
          <p:nvPr/>
        </p:nvSpPr>
        <p:spPr>
          <a:xfrm rot="10800000" flipV="1">
            <a:off x="3817680" y="1348408"/>
            <a:ext cx="5348311" cy="715831"/>
          </a:xfrm>
          <a:prstGeom prst="flowChartTerminator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Customer Insights</a:t>
            </a:r>
            <a:endParaRPr lang="en-US" dirty="0"/>
          </a:p>
        </p:txBody>
      </p:sp>
      <p:sp>
        <p:nvSpPr>
          <p:cNvPr id="49" name="Flowchart: Connector 48"/>
          <p:cNvSpPr/>
          <p:nvPr/>
        </p:nvSpPr>
        <p:spPr>
          <a:xfrm flipV="1">
            <a:off x="3703919" y="1489088"/>
            <a:ext cx="298083" cy="347643"/>
          </a:xfrm>
          <a:prstGeom prst="flowChartConnector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970853" y="3307027"/>
            <a:ext cx="1919154" cy="935181"/>
            <a:chOff x="2285996" y="4419599"/>
            <a:chExt cx="2408519" cy="1642886"/>
          </a:xfrm>
        </p:grpSpPr>
        <p:sp>
          <p:nvSpPr>
            <p:cNvPr id="52" name="Flowchart: Connector 51"/>
            <p:cNvSpPr/>
            <p:nvPr/>
          </p:nvSpPr>
          <p:spPr>
            <a:xfrm>
              <a:off x="2285996" y="4419599"/>
              <a:ext cx="235191" cy="339858"/>
            </a:xfrm>
            <a:prstGeom prst="flowChartConnector">
              <a:avLst/>
            </a:prstGeom>
            <a:solidFill>
              <a:srgbClr val="DF552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5"/>
            </p:cNvCxnSpPr>
            <p:nvPr/>
          </p:nvCxnSpPr>
          <p:spPr>
            <a:xfrm>
              <a:off x="2486745" y="4709687"/>
              <a:ext cx="2207770" cy="1352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22794" y="-1254607"/>
            <a:ext cx="6517482" cy="250921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Project deliverables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68027" y="1371600"/>
            <a:ext cx="6517482" cy="2362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A report summarizing the findings of the </a:t>
            </a:r>
            <a:r>
              <a:rPr lang="en-US" dirty="0" err="1" smtClean="0">
                <a:solidFill>
                  <a:srgbClr val="00B0F0"/>
                </a:solidFill>
              </a:rPr>
              <a:t>Sql</a:t>
            </a:r>
            <a:r>
              <a:rPr lang="en-US" dirty="0" smtClean="0">
                <a:solidFill>
                  <a:srgbClr val="00B0F0"/>
                </a:solidFill>
              </a:rPr>
              <a:t> queries.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sql</a:t>
            </a:r>
            <a:r>
              <a:rPr lang="en-US" dirty="0" smtClean="0">
                <a:solidFill>
                  <a:srgbClr val="00B0F0"/>
                </a:solidFill>
              </a:rPr>
              <a:t> code used to generate the result.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93C3-E239-48D4-B70F-BAD696BBD88C}" type="datetime3">
              <a:rPr lang="en-US" smtClean="0"/>
              <a:t>21 May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8027" y="4260850"/>
            <a:ext cx="5870973" cy="365125"/>
          </a:xfrm>
        </p:spPr>
        <p:txBody>
          <a:bodyPr/>
          <a:lstStyle/>
          <a:p>
            <a:r>
              <a:rPr lang="en-US" sz="4400" dirty="0" smtClean="0"/>
              <a:t>    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TECHNOLOGIES USED</a:t>
            </a:r>
          </a:p>
          <a:p>
            <a:r>
              <a:rPr lang="en-US" sz="3200" dirty="0" smtClean="0"/>
              <a:t>           </a:t>
            </a:r>
          </a:p>
          <a:p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          *</a:t>
            </a:r>
            <a:r>
              <a:rPr lang="en-US" sz="3200" dirty="0" err="1" smtClean="0">
                <a:solidFill>
                  <a:srgbClr val="00B0F0"/>
                </a:solidFill>
              </a:rPr>
              <a:t>Database:MySQL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228600" y="0"/>
            <a:ext cx="1371600" cy="4629329"/>
            <a:chOff x="0" y="0"/>
            <a:chExt cx="1371600" cy="4629329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429000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T</a:t>
              </a:r>
              <a:endParaRPr lang="en-US" sz="72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1000" y="3657600"/>
              <a:ext cx="152400" cy="169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81000" y="0"/>
              <a:ext cx="85332" cy="3722580"/>
              <a:chOff x="511302" y="0"/>
              <a:chExt cx="85332" cy="372258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-1327890" y="1860496"/>
                <a:ext cx="372258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511302" y="3600080"/>
                <a:ext cx="85332" cy="121618"/>
              </a:xfrm>
              <a:custGeom>
                <a:avLst/>
                <a:gdLst>
                  <a:gd name="connsiteX0" fmla="*/ 26861 w 85332"/>
                  <a:gd name="connsiteY0" fmla="*/ 109537 h 109537"/>
                  <a:gd name="connsiteX1" fmla="*/ 12573 w 85332"/>
                  <a:gd name="connsiteY1" fmla="*/ 66675 h 109537"/>
                  <a:gd name="connsiteX2" fmla="*/ 26861 w 85332"/>
                  <a:gd name="connsiteY2" fmla="*/ 52387 h 109537"/>
                  <a:gd name="connsiteX3" fmla="*/ 41148 w 85332"/>
                  <a:gd name="connsiteY3" fmla="*/ 23812 h 109537"/>
                  <a:gd name="connsiteX4" fmla="*/ 55436 w 85332"/>
                  <a:gd name="connsiteY4" fmla="*/ 19050 h 109537"/>
                  <a:gd name="connsiteX5" fmla="*/ 69723 w 85332"/>
                  <a:gd name="connsiteY5" fmla="*/ 9525 h 109537"/>
                  <a:gd name="connsiteX6" fmla="*/ 84011 w 85332"/>
                  <a:gd name="connsiteY6" fmla="*/ 4762 h 109537"/>
                  <a:gd name="connsiteX7" fmla="*/ 84011 w 85332"/>
                  <a:gd name="connsiteY7" fmla="*/ 0 h 109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332" h="109537">
                    <a:moveTo>
                      <a:pt x="26861" y="109537"/>
                    </a:moveTo>
                    <a:cubicBezTo>
                      <a:pt x="14585" y="91123"/>
                      <a:pt x="0" y="85535"/>
                      <a:pt x="12573" y="66675"/>
                    </a:cubicBezTo>
                    <a:cubicBezTo>
                      <a:pt x="16309" y="61071"/>
                      <a:pt x="22098" y="57150"/>
                      <a:pt x="26861" y="52387"/>
                    </a:cubicBezTo>
                    <a:cubicBezTo>
                      <a:pt x="29998" y="42975"/>
                      <a:pt x="32755" y="30526"/>
                      <a:pt x="41148" y="23812"/>
                    </a:cubicBezTo>
                    <a:cubicBezTo>
                      <a:pt x="45068" y="20676"/>
                      <a:pt x="50673" y="20637"/>
                      <a:pt x="55436" y="19050"/>
                    </a:cubicBezTo>
                    <a:cubicBezTo>
                      <a:pt x="60198" y="15875"/>
                      <a:pt x="64604" y="12085"/>
                      <a:pt x="69723" y="9525"/>
                    </a:cubicBezTo>
                    <a:cubicBezTo>
                      <a:pt x="74213" y="7280"/>
                      <a:pt x="79834" y="7547"/>
                      <a:pt x="84011" y="4762"/>
                    </a:cubicBezTo>
                    <a:cubicBezTo>
                      <a:pt x="85332" y="3882"/>
                      <a:pt x="84011" y="1587"/>
                      <a:pt x="84011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036073" y="-510131"/>
            <a:ext cx="1371600" cy="4158597"/>
            <a:chOff x="381000" y="0"/>
            <a:chExt cx="1371600" cy="4390740"/>
          </a:xfrm>
        </p:grpSpPr>
        <p:sp>
          <p:nvSpPr>
            <p:cNvPr id="18" name="TextBox 17"/>
            <p:cNvSpPr txBox="1"/>
            <p:nvPr/>
          </p:nvSpPr>
          <p:spPr>
            <a:xfrm>
              <a:off x="381000" y="3123406"/>
              <a:ext cx="1371600" cy="1267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FF000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H</a:t>
              </a:r>
              <a:endParaRPr lang="en-US" sz="7200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1200" y="-228599"/>
            <a:ext cx="990600" cy="4800599"/>
            <a:chOff x="123092" y="0"/>
            <a:chExt cx="1371600" cy="4174225"/>
          </a:xfrm>
        </p:grpSpPr>
        <p:sp>
          <p:nvSpPr>
            <p:cNvPr id="23" name="TextBox 22"/>
            <p:cNvSpPr txBox="1"/>
            <p:nvPr/>
          </p:nvSpPr>
          <p:spPr>
            <a:xfrm>
              <a:off x="123092" y="3126394"/>
              <a:ext cx="1371600" cy="104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A</a:t>
              </a:r>
              <a:endParaRPr lang="en-US" sz="7200" dirty="0">
                <a:solidFill>
                  <a:schemeClr val="accent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71800" y="-381000"/>
            <a:ext cx="1219200" cy="4275681"/>
            <a:chOff x="219075" y="0"/>
            <a:chExt cx="1371600" cy="4335253"/>
          </a:xfrm>
        </p:grpSpPr>
        <p:sp>
          <p:nvSpPr>
            <p:cNvPr id="28" name="TextBox 27"/>
            <p:cNvSpPr txBox="1"/>
            <p:nvPr/>
          </p:nvSpPr>
          <p:spPr>
            <a:xfrm>
              <a:off x="219075" y="3090467"/>
              <a:ext cx="1371600" cy="124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N</a:t>
              </a:r>
              <a:endParaRPr lang="en-US" sz="72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19600" y="-609600"/>
            <a:ext cx="1143000" cy="5105400"/>
            <a:chOff x="289560" y="-533400"/>
            <a:chExt cx="1371600" cy="4781729"/>
          </a:xfrm>
        </p:grpSpPr>
        <p:sp>
          <p:nvSpPr>
            <p:cNvPr id="33" name="TextBox 32"/>
            <p:cNvSpPr txBox="1"/>
            <p:nvPr/>
          </p:nvSpPr>
          <p:spPr>
            <a:xfrm>
              <a:off x="289560" y="3124098"/>
              <a:ext cx="1371600" cy="1124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K</a:t>
              </a:r>
              <a:endParaRPr lang="en-US" sz="72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 flipV="1">
              <a:off x="-1257697" y="1409303"/>
              <a:ext cx="3886199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43600" y="0"/>
            <a:ext cx="1219200" cy="4114800"/>
            <a:chOff x="381000" y="0"/>
            <a:chExt cx="1371600" cy="4344452"/>
          </a:xfrm>
        </p:grpSpPr>
        <p:sp>
          <p:nvSpPr>
            <p:cNvPr id="38" name="TextBox 37"/>
            <p:cNvSpPr txBox="1"/>
            <p:nvPr/>
          </p:nvSpPr>
          <p:spPr>
            <a:xfrm>
              <a:off x="381000" y="3077131"/>
              <a:ext cx="1371600" cy="126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Y</a:t>
              </a:r>
              <a:endParaRPr lang="en-US" sz="7200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34200" y="0"/>
            <a:ext cx="1066800" cy="4953000"/>
            <a:chOff x="283029" y="-381000"/>
            <a:chExt cx="1371600" cy="4648199"/>
          </a:xfrm>
        </p:grpSpPr>
        <p:sp>
          <p:nvSpPr>
            <p:cNvPr id="43" name="TextBox 42"/>
            <p:cNvSpPr txBox="1"/>
            <p:nvPr/>
          </p:nvSpPr>
          <p:spPr>
            <a:xfrm>
              <a:off x="283029" y="3066870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O</a:t>
              </a:r>
              <a:endParaRPr lang="en-US" sz="72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 flipH="1" flipV="1">
              <a:off x="-1181497" y="1485503"/>
              <a:ext cx="3733800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924800" y="-914400"/>
            <a:ext cx="1066800" cy="4705529"/>
            <a:chOff x="283029" y="-381000"/>
            <a:chExt cx="1371600" cy="4705528"/>
          </a:xfrm>
        </p:grpSpPr>
        <p:sp>
          <p:nvSpPr>
            <p:cNvPr id="49" name="TextBox 48"/>
            <p:cNvSpPr txBox="1"/>
            <p:nvPr/>
          </p:nvSpPr>
          <p:spPr>
            <a:xfrm>
              <a:off x="283029" y="3124199"/>
              <a:ext cx="137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U</a:t>
              </a:r>
              <a:endParaRPr lang="en-US" sz="72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 flipH="1" flipV="1">
              <a:off x="-1181497" y="1485503"/>
              <a:ext cx="3733800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590800" y="0"/>
            <a:ext cx="990600" cy="6629400"/>
            <a:chOff x="123092" y="0"/>
            <a:chExt cx="1371600" cy="3937053"/>
          </a:xfrm>
        </p:grpSpPr>
        <p:sp>
          <p:nvSpPr>
            <p:cNvPr id="85" name="TextBox 84"/>
            <p:cNvSpPr txBox="1"/>
            <p:nvPr/>
          </p:nvSpPr>
          <p:spPr>
            <a:xfrm>
              <a:off x="123092" y="3189850"/>
              <a:ext cx="1371600" cy="74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A</a:t>
              </a:r>
              <a:endPara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38600" y="0"/>
            <a:ext cx="990600" cy="6575426"/>
            <a:chOff x="228600" y="0"/>
            <a:chExt cx="1371600" cy="4173471"/>
          </a:xfrm>
        </p:grpSpPr>
        <p:sp>
          <p:nvSpPr>
            <p:cNvPr id="90" name="TextBox 89"/>
            <p:cNvSpPr txBox="1"/>
            <p:nvPr/>
          </p:nvSpPr>
          <p:spPr>
            <a:xfrm>
              <a:off x="228600" y="3192070"/>
              <a:ext cx="1371600" cy="98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L</a:t>
              </a:r>
              <a:endParaRPr lang="en-US" sz="7200" dirty="0">
                <a:solidFill>
                  <a:schemeClr val="accent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86400" y="0"/>
            <a:ext cx="990600" cy="6858000"/>
            <a:chOff x="228600" y="0"/>
            <a:chExt cx="1371600" cy="4184127"/>
          </a:xfrm>
        </p:grpSpPr>
        <p:sp>
          <p:nvSpPr>
            <p:cNvPr id="95" name="TextBox 94"/>
            <p:cNvSpPr txBox="1"/>
            <p:nvPr/>
          </p:nvSpPr>
          <p:spPr>
            <a:xfrm>
              <a:off x="228600" y="3202726"/>
              <a:ext cx="1371600" cy="98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Elephant" pitchFamily="18" charset="0"/>
                </a:rPr>
                <a:t>L</a:t>
              </a:r>
              <a:endParaRPr lang="en-US" sz="7200" dirty="0">
                <a:solidFill>
                  <a:schemeClr val="accent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09600" y="33520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5400000" flipH="1" flipV="1">
              <a:off x="-990600" y="1675606"/>
              <a:ext cx="33528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>
              <a:off x="663702" y="3242469"/>
              <a:ext cx="85332" cy="109537"/>
            </a:xfrm>
            <a:custGeom>
              <a:avLst/>
              <a:gdLst>
                <a:gd name="connsiteX0" fmla="*/ 26861 w 85332"/>
                <a:gd name="connsiteY0" fmla="*/ 109537 h 109537"/>
                <a:gd name="connsiteX1" fmla="*/ 12573 w 85332"/>
                <a:gd name="connsiteY1" fmla="*/ 66675 h 109537"/>
                <a:gd name="connsiteX2" fmla="*/ 26861 w 85332"/>
                <a:gd name="connsiteY2" fmla="*/ 52387 h 109537"/>
                <a:gd name="connsiteX3" fmla="*/ 41148 w 85332"/>
                <a:gd name="connsiteY3" fmla="*/ 23812 h 109537"/>
                <a:gd name="connsiteX4" fmla="*/ 55436 w 85332"/>
                <a:gd name="connsiteY4" fmla="*/ 19050 h 109537"/>
                <a:gd name="connsiteX5" fmla="*/ 69723 w 85332"/>
                <a:gd name="connsiteY5" fmla="*/ 9525 h 109537"/>
                <a:gd name="connsiteX6" fmla="*/ 84011 w 85332"/>
                <a:gd name="connsiteY6" fmla="*/ 4762 h 109537"/>
                <a:gd name="connsiteX7" fmla="*/ 84011 w 85332"/>
                <a:gd name="connsiteY7" fmla="*/ 0 h 1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332" h="109537">
                  <a:moveTo>
                    <a:pt x="26861" y="109537"/>
                  </a:moveTo>
                  <a:cubicBezTo>
                    <a:pt x="14585" y="91123"/>
                    <a:pt x="0" y="85535"/>
                    <a:pt x="12573" y="66675"/>
                  </a:cubicBezTo>
                  <a:cubicBezTo>
                    <a:pt x="16309" y="61071"/>
                    <a:pt x="22098" y="57150"/>
                    <a:pt x="26861" y="52387"/>
                  </a:cubicBezTo>
                  <a:cubicBezTo>
                    <a:pt x="29998" y="42975"/>
                    <a:pt x="32755" y="30526"/>
                    <a:pt x="41148" y="23812"/>
                  </a:cubicBezTo>
                  <a:cubicBezTo>
                    <a:pt x="45068" y="20676"/>
                    <a:pt x="50673" y="20637"/>
                    <a:pt x="55436" y="19050"/>
                  </a:cubicBezTo>
                  <a:cubicBezTo>
                    <a:pt x="60198" y="15875"/>
                    <a:pt x="64604" y="12085"/>
                    <a:pt x="69723" y="9525"/>
                  </a:cubicBezTo>
                  <a:cubicBezTo>
                    <a:pt x="74213" y="7280"/>
                    <a:pt x="79834" y="7547"/>
                    <a:pt x="84011" y="4762"/>
                  </a:cubicBezTo>
                  <a:cubicBezTo>
                    <a:pt x="85332" y="3882"/>
                    <a:pt x="84011" y="1587"/>
                    <a:pt x="84011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B67B-275A-4BF6-A4E2-40B483FEC603}" type="datetime3">
              <a:rPr lang="en-US" smtClean="0"/>
              <a:t>20 May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97A-96D0-4496-A59E-3D78E524BA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9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3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7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1355</TotalTime>
  <Words>134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Berlin Sans FB</vt:lpstr>
      <vt:lpstr>Calibri</vt:lpstr>
      <vt:lpstr>Elephant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Project 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ASUS</cp:lastModifiedBy>
  <cp:revision>128</cp:revision>
  <dcterms:created xsi:type="dcterms:W3CDTF">2023-05-18T15:54:50Z</dcterms:created>
  <dcterms:modified xsi:type="dcterms:W3CDTF">2024-05-21T00:16:05Z</dcterms:modified>
</cp:coreProperties>
</file>