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notesSlides/notesSlide24.xml" ContentType="application/vnd.openxmlformats-officedocument.presentationml.notesSlide+xml"/>
  <Override PartName="/ppt/tags/tag4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0" r:id="rId2"/>
    <p:sldId id="258" r:id="rId3"/>
    <p:sldId id="351" r:id="rId4"/>
    <p:sldId id="346" r:id="rId5"/>
    <p:sldId id="353" r:id="rId6"/>
    <p:sldId id="355" r:id="rId7"/>
    <p:sldId id="354" r:id="rId8"/>
    <p:sldId id="369" r:id="rId9"/>
    <p:sldId id="323" r:id="rId10"/>
    <p:sldId id="379" r:id="rId11"/>
    <p:sldId id="358" r:id="rId12"/>
    <p:sldId id="387" r:id="rId13"/>
    <p:sldId id="366" r:id="rId14"/>
    <p:sldId id="356" r:id="rId15"/>
    <p:sldId id="359" r:id="rId16"/>
    <p:sldId id="360" r:id="rId17"/>
    <p:sldId id="384" r:id="rId18"/>
    <p:sldId id="388" r:id="rId19"/>
    <p:sldId id="396" r:id="rId20"/>
    <p:sldId id="397" r:id="rId21"/>
    <p:sldId id="363" r:id="rId22"/>
    <p:sldId id="364" r:id="rId23"/>
    <p:sldId id="389" r:id="rId24"/>
    <p:sldId id="393" r:id="rId25"/>
    <p:sldId id="394" r:id="rId26"/>
    <p:sldId id="395" r:id="rId27"/>
    <p:sldId id="347" r:id="rId28"/>
    <p:sldId id="375" r:id="rId29"/>
    <p:sldId id="345" r:id="rId30"/>
    <p:sldId id="335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oussaoui@student.esi.dz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5D9CD5"/>
    <a:srgbClr val="FF3399"/>
    <a:srgbClr val="993366"/>
    <a:srgbClr val="00B050"/>
    <a:srgbClr val="FFBE00"/>
    <a:srgbClr val="595959"/>
    <a:srgbClr val="626262"/>
    <a:srgbClr val="2E73A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 autoAdjust="0"/>
    <p:restoredTop sz="90829" autoAdjust="0"/>
  </p:normalViewPr>
  <p:slideViewPr>
    <p:cSldViewPr snapToGrid="0">
      <p:cViewPr varScale="1">
        <p:scale>
          <a:sx n="36" d="100"/>
          <a:sy n="36" d="100"/>
        </p:scale>
        <p:origin x="11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F678C-4B41-4CC1-A665-AEAD9AE21211}" type="datetimeFigureOut">
              <a:rPr lang="fr-FR" smtClean="0"/>
              <a:pPr/>
              <a:t>13/07/2021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D334-A36B-47D0-8933-7D9949B001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654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aseline="0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1A1C-F8C4-47E4-A51D-3625C529B6F9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05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43D80-E441-4DE6-AD4D-A3326A9B767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D2B7FEB-9F81-42DC-A1BD-89DC02A0356F}" type="datetime1">
              <a:rPr lang="en-US" smtClean="0"/>
              <a:pPr/>
              <a:t>7/13/2021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0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880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Parmi les algorithmes de classification supervisée les plus populaires. on trouve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8805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None/>
            </a:pPr>
            <a:r>
              <a:rPr lang="fr-FR" sz="1200" dirty="0"/>
              <a:t>Méthode</a:t>
            </a:r>
            <a:r>
              <a:rPr lang="fr-FR" sz="1200" baseline="0" dirty="0"/>
              <a:t> supervisée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8805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principe de cet algorithme est très simple. On lui fournit :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ensemble de données d’apprentissage </a:t>
            </a:r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;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fonction de distance </a:t>
            </a:r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 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un entier </a:t>
            </a:r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k.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tout nouveau point de test </a:t>
            </a:r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lequel il doit prendre une décision, l’algorithme recherche dans </a:t>
            </a:r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les </a:t>
            </a:r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points les plus proches de </a:t>
            </a:r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 sens de la distance </a:t>
            </a:r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 attribue </a:t>
            </a:r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à la classe qui est la plus fréquente parmi ces </a:t>
            </a:r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voisins.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8805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5523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68248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11064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principe général des arbres de décision est de déterminer pour chaque variable d’entrée,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division optimale au sens d’un certain critère lié à la séparation de la population en deux groupes,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puis on choisit la variable qui induit la meilleure séparation.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procède de la même façon pour les deux populations filles et ainsi de suite jusqu’à l’obtention de populations suffisamment« pures »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8805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population est constituée d'un ensemble de patients. Il y a deux classes : malade et bien en forme. Les descriptions sont faites avec les deux attributs : Température qui est un attribut à valeurs décimales et gorge irritée qui est un attribut logique. </a:t>
            </a:r>
            <a:endParaRPr lang="fr-FR" sz="105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880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F5A64-E964-4D95-92B7-8B99DAF1C30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0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80526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63583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87847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01952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600" b="0" baseline="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8AF2-7AFF-4EB4-BD33-4DDB89D58DFD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57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8AF2-7AFF-4EB4-BD33-4DDB89D58DFD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4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D334-A36B-47D0-8933-7D9949B00167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Se présent travail traite comme problématique 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D334-A36B-47D0-8933-7D9949B00167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L’objectif de notre travail est de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D334-A36B-47D0-8933-7D9949B00167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elle est connue aussi sous noms variés .(classification, clustering, segmentation, . . .) selon les objets qu’elle traite et les objectifs qu’elle vise à atteindre</a:t>
            </a:r>
          </a:p>
        </p:txBody>
      </p:sp>
    </p:spTree>
    <p:extLst>
      <p:ext uri="{BB962C8B-B14F-4D97-AF65-F5344CB8AC3E}">
        <p14:creationId xmlns:p14="http://schemas.microsoft.com/office/powerpoint/2010/main" val="38880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processus de classification passe par plusieurs étapes qui sont:</a:t>
            </a:r>
          </a:p>
          <a:p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Choix des données :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faut sélectionner les individus à classer et les variables qui serviront pour critère de classification. </a:t>
            </a:r>
          </a:p>
          <a:p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 Calcul des similarités entre les n individus à partir des données initiales: 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choisit une distance ou un indice d'écart entre paires d'individus. </a:t>
            </a:r>
          </a:p>
          <a:p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Choix d’un algorithme de classification et exécution :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Choisir l’algorithme suivant les exigences (performances, représentation des résultants, types de données) et fixer les éventuels paramètres.</a:t>
            </a:r>
          </a:p>
          <a:p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L’interprétation des résultats : 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Évaluation de la qualité de la classification, 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des classes obtenues.</a:t>
            </a:r>
          </a:p>
          <a:p>
            <a:pPr marL="171450" indent="-171450">
              <a:buFont typeface="Arial" panose="020B0604020202020204" pitchFamily="34" charset="0"/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8805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La figure présente les différents types de méthodes regroupés sous forme d’une hiérarchie par Jain et Dubes.</a:t>
            </a:r>
          </a:p>
          <a:p>
            <a:pPr>
              <a:lnSpc>
                <a:spcPct val="150000"/>
              </a:lnSpc>
            </a:pPr>
            <a:r>
              <a:rPr lang="fr-FR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Les méthodes de classification peuvent être tout d’abord  exclusives c’est-à-dire qu’une </a:t>
            </a:r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donnée ne peut appartenir qu’à une et une seule classe, ou bien non exclusives.</a:t>
            </a:r>
          </a:p>
          <a:p>
            <a:pPr lvl="0">
              <a:lnSpc>
                <a:spcPct val="150000"/>
              </a:lnSpc>
            </a:pPr>
            <a:r>
              <a:rPr lang="fr-FR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Dans ce cas, une donnée peut appartenir à plusieurs classes </a:t>
            </a:r>
            <a:r>
              <a:rPr lang="fr-FR" sz="1200" kern="15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simultanément</a:t>
            </a:r>
            <a:r>
              <a:rPr lang="fr-FR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fr-FR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éventuellement avec des degrés d’appartenance. </a:t>
            </a:r>
          </a:p>
          <a:p>
            <a:pPr>
              <a:lnSpc>
                <a:spcPct val="150000"/>
              </a:lnSpc>
            </a:pPr>
            <a:r>
              <a:rPr lang="fr-FR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On distingue ensuite deux types de traitements : la classification supervisée  et non supervisés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8805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600" b="0" baseline="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88AF2-7AFF-4EB4-BD33-4DDB89D58DF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5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7C0-5FBA-4CD5-8B12-C3EEC5F812AA}" type="datetimeFigureOut">
              <a:rPr lang="fr-FR" smtClean="0"/>
              <a:pPr/>
              <a:t>13/07/2021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B78-D345-4433-957A-6F77C4E4A07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00996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7C0-5FBA-4CD5-8B12-C3EEC5F812AA}" type="datetimeFigureOut">
              <a:rPr lang="fr-FR" smtClean="0"/>
              <a:pPr/>
              <a:t>13/07/2021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B78-D345-4433-957A-6F77C4E4A07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83565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7C0-5FBA-4CD5-8B12-C3EEC5F812AA}" type="datetimeFigureOut">
              <a:rPr lang="fr-FR" smtClean="0"/>
              <a:pPr/>
              <a:t>13/07/2021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B78-D345-4433-957A-6F77C4E4A07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62275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1" y="228608"/>
            <a:ext cx="11151919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1" y="1447805"/>
            <a:ext cx="11151919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5280746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0"/>
            <a:ext cx="4206383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73"/>
            <a:ext cx="4206384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24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17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6600" b="0" i="0" u="none" strike="noStrike" kern="1200" cap="none" spc="-642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715394" y="2136047"/>
            <a:ext cx="3500039" cy="2114058"/>
            <a:chOff x="1411369" y="3975421"/>
            <a:chExt cx="1714604" cy="1035908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51180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7C0-5FBA-4CD5-8B12-C3EEC5F812AA}" type="datetimeFigureOut">
              <a:rPr lang="fr-FR" smtClean="0"/>
              <a:pPr/>
              <a:t>13/07/2021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B78-D345-4433-957A-6F77C4E4A07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599273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7C0-5FBA-4CD5-8B12-C3EEC5F812AA}" type="datetimeFigureOut">
              <a:rPr lang="fr-FR" smtClean="0"/>
              <a:pPr/>
              <a:t>13/07/2021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B78-D345-4433-957A-6F77C4E4A07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03093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7C0-5FBA-4CD5-8B12-C3EEC5F812AA}" type="datetimeFigureOut">
              <a:rPr lang="fr-FR" smtClean="0"/>
              <a:pPr/>
              <a:t>13/07/2021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B78-D345-4433-957A-6F77C4E4A07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7864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7C0-5FBA-4CD5-8B12-C3EEC5F812AA}" type="datetimeFigureOut">
              <a:rPr lang="fr-FR" smtClean="0"/>
              <a:pPr/>
              <a:t>13/07/2021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B78-D345-4433-957A-6F77C4E4A07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5224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7C0-5FBA-4CD5-8B12-C3EEC5F812AA}" type="datetimeFigureOut">
              <a:rPr lang="fr-FR" smtClean="0"/>
              <a:pPr/>
              <a:t>13/07/2021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B78-D345-4433-957A-6F77C4E4A07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86768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7C0-5FBA-4CD5-8B12-C3EEC5F812AA}" type="datetimeFigureOut">
              <a:rPr lang="fr-FR" smtClean="0"/>
              <a:pPr/>
              <a:t>13/07/2021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B78-D345-4433-957A-6F77C4E4A07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245784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7C0-5FBA-4CD5-8B12-C3EEC5F812AA}" type="datetimeFigureOut">
              <a:rPr lang="fr-FR" smtClean="0"/>
              <a:pPr/>
              <a:t>13/07/2021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B78-D345-4433-957A-6F77C4E4A07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2889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7C0-5FBA-4CD5-8B12-C3EEC5F812AA}" type="datetimeFigureOut">
              <a:rPr lang="fr-FR" smtClean="0"/>
              <a:pPr/>
              <a:t>13/07/2021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B78-D345-4433-957A-6F77C4E4A07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4599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B7C0-5FBA-4CD5-8B12-C3EEC5F812AA}" type="datetimeFigureOut">
              <a:rPr lang="fr-FR" smtClean="0"/>
              <a:pPr/>
              <a:t>13/07/2021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3B78-D345-4433-957A-6F77C4E4A07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6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48004" y="2262660"/>
            <a:ext cx="10166025" cy="175238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102565" y="2290014"/>
            <a:ext cx="10183055" cy="1056302"/>
          </a:xfrm>
        </p:spPr>
        <p:txBody>
          <a:bodyPr>
            <a:noAutofit/>
          </a:bodyPr>
          <a:lstStyle/>
          <a:p>
            <a:pPr algn="ctr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Mini-Project </a:t>
            </a:r>
            <a:r>
              <a:rPr lang="mr-IN" dirty="0"/>
              <a:t>–</a:t>
            </a:r>
            <a:r>
              <a:rPr lang="fr-FR" dirty="0"/>
              <a:t> 4MLSP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1148004" y="4394392"/>
            <a:ext cx="7151186" cy="1056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Présenté par : </a:t>
            </a:r>
          </a:p>
          <a:p>
            <a:pPr marL="0" indent="0">
              <a:buNone/>
            </a:pPr>
            <a:r>
              <a:rPr lang="fr-FR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Samia Lettat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71130" y="6134217"/>
            <a:ext cx="3997109" cy="4924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7000"/>
              </a:srgbClr>
            </a:outerShdw>
          </a:effectLst>
        </p:spPr>
        <p:txBody>
          <a:bodyPr wrap="square" lIns="121907" tIns="60953" rIns="121907" bIns="60953">
            <a:spAutoFit/>
          </a:bodyPr>
          <a:lstStyle/>
          <a:p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r>
              <a:rPr lang="fr-FR" sz="2400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2020 /2021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8004" y="29443"/>
            <a:ext cx="966069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Ecole supérieur SUPINFO Paris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5" y="131001"/>
            <a:ext cx="1811336" cy="13585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05" y="122767"/>
            <a:ext cx="1752515" cy="13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6820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89320"/>
            <a:ext cx="11813138" cy="7478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sz="4000" dirty="0">
                <a:latin typeface="Segoe UI" pitchFamily="34" charset="0"/>
                <a:ea typeface="Times New Roman" pitchFamily="18" charset="0"/>
                <a:cs typeface="Segoe UI" pitchFamily="34" charset="0"/>
              </a:rPr>
              <a:t>Les étapes d’une classification </a:t>
            </a:r>
          </a:p>
          <a:p>
            <a:endParaRPr lang="fr-FR" sz="4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r>
                    <a:rPr lang="fr-FR" kern="0" dirty="0">
                      <a:solidFill>
                        <a:sysClr val="windowText" lastClr="000000"/>
                      </a:solidFill>
                    </a:rPr>
                    <a:t>.</a:t>
                  </a: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71359" y="68558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" y="454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43" name="Pentagone 42"/>
          <p:cNvSpPr/>
          <p:nvPr/>
        </p:nvSpPr>
        <p:spPr>
          <a:xfrm>
            <a:off x="968050" y="1216062"/>
            <a:ext cx="6117020" cy="85133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Choix des données </a:t>
            </a:r>
          </a:p>
        </p:txBody>
      </p:sp>
      <p:sp>
        <p:nvSpPr>
          <p:cNvPr id="44" name="Pentagone 43"/>
          <p:cNvSpPr/>
          <p:nvPr/>
        </p:nvSpPr>
        <p:spPr>
          <a:xfrm>
            <a:off x="4855779" y="4960882"/>
            <a:ext cx="6038214" cy="9196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Interprétation des résultats</a:t>
            </a:r>
          </a:p>
        </p:txBody>
      </p:sp>
      <p:sp>
        <p:nvSpPr>
          <p:cNvPr id="45" name="Pentagone 44"/>
          <p:cNvSpPr/>
          <p:nvPr/>
        </p:nvSpPr>
        <p:spPr>
          <a:xfrm>
            <a:off x="2207172" y="2423732"/>
            <a:ext cx="6526925" cy="8933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 des similarités entre les individus</a:t>
            </a:r>
          </a:p>
        </p:txBody>
      </p:sp>
      <p:sp>
        <p:nvSpPr>
          <p:cNvPr id="46" name="Pentagone 45"/>
          <p:cNvSpPr/>
          <p:nvPr/>
        </p:nvSpPr>
        <p:spPr>
          <a:xfrm>
            <a:off x="3626069" y="3657599"/>
            <a:ext cx="6609752" cy="9616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Choix d’un algorithme de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3792284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24698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b="1" dirty="0"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fr-FR" sz="4800" b="1" dirty="0"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18890"/>
              <a:chOff x="1202" y="1702"/>
              <a:chExt cx="1270" cy="1143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143"/>
                <a:chOff x="204" y="709"/>
                <a:chExt cx="2132" cy="1920"/>
              </a:xfrm>
            </p:grpSpPr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71359" y="68558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" y="454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-832859" y="127428"/>
            <a:ext cx="115309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Segoe UI" pitchFamily="34" charset="0"/>
                <a:cs typeface="Segoe UI" pitchFamily="34" charset="0"/>
              </a:rPr>
              <a:t>Les différentes méthodes de classification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2133592" y="1763485"/>
            <a:ext cx="7676613" cy="4158346"/>
            <a:chOff x="3544381" y="1854925"/>
            <a:chExt cx="7676613" cy="4158346"/>
          </a:xfrm>
        </p:grpSpPr>
        <p:sp>
          <p:nvSpPr>
            <p:cNvPr id="29" name="Rectangle à coins arrondis 28"/>
            <p:cNvSpPr/>
            <p:nvPr/>
          </p:nvSpPr>
          <p:spPr>
            <a:xfrm>
              <a:off x="6479177" y="1854925"/>
              <a:ext cx="3030583" cy="600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>
                  <a:solidFill>
                    <a:schemeClr val="bg1"/>
                  </a:solidFill>
                  <a:latin typeface="Cambria" pitchFamily="18" charset="0"/>
                  <a:cs typeface="Arial" pitchFamily="34" charset="0"/>
                </a:rPr>
                <a:t>Méthodes de classification</a:t>
              </a:r>
              <a:endParaRPr lang="fr-F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6932022" y="5403672"/>
              <a:ext cx="2325189" cy="600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Classification non supervisée</a:t>
              </a:r>
            </a:p>
          </p:txBody>
        </p:sp>
        <p:sp>
          <p:nvSpPr>
            <p:cNvPr id="31" name="Rectangle à coins arrondis 30"/>
            <p:cNvSpPr/>
            <p:nvPr/>
          </p:nvSpPr>
          <p:spPr>
            <a:xfrm>
              <a:off x="3544381" y="5412379"/>
              <a:ext cx="2325189" cy="600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Classification supervisée</a:t>
              </a:r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8229599" y="3696788"/>
              <a:ext cx="2991395" cy="600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Méthodes non exclusives</a:t>
              </a:r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4820195" y="3692434"/>
              <a:ext cx="2769326" cy="600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Méthodes exclusives</a:t>
              </a:r>
            </a:p>
          </p:txBody>
        </p:sp>
        <p:grpSp>
          <p:nvGrpSpPr>
            <p:cNvPr id="34" name="Groupe 57"/>
            <p:cNvGrpSpPr/>
            <p:nvPr/>
          </p:nvGrpSpPr>
          <p:grpSpPr>
            <a:xfrm>
              <a:off x="6204858" y="2456610"/>
              <a:ext cx="3520439" cy="1240178"/>
              <a:chOff x="6204858" y="2456610"/>
              <a:chExt cx="3520439" cy="1240178"/>
            </a:xfrm>
          </p:grpSpPr>
          <p:cxnSp>
            <p:nvCxnSpPr>
              <p:cNvPr id="40" name="Connecteur droit 39"/>
              <p:cNvCxnSpPr>
                <a:endCxn id="32" idx="0"/>
              </p:cNvCxnSpPr>
              <p:nvPr/>
            </p:nvCxnSpPr>
            <p:spPr>
              <a:xfrm rot="16200000" flipH="1">
                <a:off x="9415055" y="3386546"/>
                <a:ext cx="613954" cy="65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Forme 40"/>
              <p:cNvCxnSpPr>
                <a:stCxn id="33" idx="0"/>
              </p:cNvCxnSpPr>
              <p:nvPr/>
            </p:nvCxnSpPr>
            <p:spPr>
              <a:xfrm rot="5400000" flipH="1" flipV="1">
                <a:off x="7657015" y="1643747"/>
                <a:ext cx="596531" cy="350084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>
                <a:stCxn id="29" idx="2"/>
              </p:cNvCxnSpPr>
              <p:nvPr/>
            </p:nvCxnSpPr>
            <p:spPr>
              <a:xfrm rot="5400000">
                <a:off x="7674428" y="2775858"/>
                <a:ext cx="640083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58"/>
            <p:cNvGrpSpPr/>
            <p:nvPr/>
          </p:nvGrpSpPr>
          <p:grpSpPr>
            <a:xfrm>
              <a:off x="4693921" y="4189616"/>
              <a:ext cx="3374570" cy="1240178"/>
              <a:chOff x="6344196" y="2456610"/>
              <a:chExt cx="3374570" cy="1240178"/>
            </a:xfrm>
          </p:grpSpPr>
          <p:cxnSp>
            <p:nvCxnSpPr>
              <p:cNvPr id="36" name="Connecteur droit 35"/>
              <p:cNvCxnSpPr/>
              <p:nvPr/>
            </p:nvCxnSpPr>
            <p:spPr>
              <a:xfrm rot="16200000" flipH="1">
                <a:off x="9411789" y="3389810"/>
                <a:ext cx="613954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Forme 37"/>
              <p:cNvCxnSpPr/>
              <p:nvPr/>
            </p:nvCxnSpPr>
            <p:spPr>
              <a:xfrm rot="5400000" flipH="1" flipV="1">
                <a:off x="7726681" y="1713413"/>
                <a:ext cx="596537" cy="3361507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rot="5400000">
                <a:off x="7674428" y="2775858"/>
                <a:ext cx="640083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2284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3764" y="263486"/>
            <a:ext cx="8954582" cy="747897"/>
          </a:xfrm>
        </p:spPr>
        <p:txBody>
          <a:bodyPr>
            <a:noAutofit/>
          </a:bodyPr>
          <a:lstStyle/>
          <a:p>
            <a:pPr lvl="0" algn="ctr"/>
            <a:r>
              <a:rPr lang="fr-FR" sz="4000">
                <a:latin typeface="Segoe UI" pitchFamily="34" charset="0"/>
                <a:ea typeface="Segoe UI" pitchFamily="34" charset="0"/>
                <a:cs typeface="Segoe UI" pitchFamily="34" charset="0"/>
              </a:rPr>
              <a:t>Algorithmes Supervisé </a:t>
            </a:r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vs Non-supervisé</a:t>
            </a:r>
            <a:r>
              <a:rPr lang="fr-FR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fr-FR" sz="4000" dirty="0"/>
            </a:br>
            <a:endParaRPr lang="fr-F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Forme libre 58"/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8" name="Groupe 110"/>
          <p:cNvGrpSpPr/>
          <p:nvPr/>
        </p:nvGrpSpPr>
        <p:grpSpPr>
          <a:xfrm>
            <a:off x="10978343" y="5978428"/>
            <a:ext cx="981900" cy="747116"/>
            <a:chOff x="8419321" y="4480714"/>
            <a:chExt cx="689183" cy="747116"/>
          </a:xfrm>
        </p:grpSpPr>
        <p:grpSp>
          <p:nvGrpSpPr>
            <p:cNvPr id="29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34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36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37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b="1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0" name="Espace réservé du numéro de diapositive 13"/>
            <p:cNvSpPr txBox="1">
              <a:spLocks/>
            </p:cNvSpPr>
            <p:nvPr/>
          </p:nvSpPr>
          <p:spPr>
            <a:xfrm>
              <a:off x="8517059" y="4985388"/>
              <a:ext cx="480683" cy="242442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</a:p>
          </p:txBody>
        </p:sp>
      </p:grpSp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b="1" dirty="0">
              <a:solidFill>
                <a:prstClr val="black"/>
              </a:solidFill>
            </a:endParaRPr>
          </a:p>
        </p:txBody>
      </p:sp>
      <p:pic>
        <p:nvPicPr>
          <p:cNvPr id="26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073764" y="1529255"/>
          <a:ext cx="10158344" cy="443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93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800" dirty="0">
                          <a:latin typeface="Times New Roman" pitchFamily="18" charset="0"/>
                          <a:cs typeface="Times New Roman" pitchFamily="18" charset="0"/>
                        </a:rPr>
                        <a:t>Supervisés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800" dirty="0">
                          <a:latin typeface="Times New Roman" pitchFamily="18" charset="0"/>
                          <a:cs typeface="Times New Roman" pitchFamily="18" charset="0"/>
                        </a:rPr>
                        <a:t>Non supervisés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7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fr-FR" sz="2800" dirty="0">
                          <a:latin typeface="Times New Roman" pitchFamily="18" charset="0"/>
                          <a:cs typeface="Times New Roman" pitchFamily="18" charset="0"/>
                        </a:rPr>
                        <a:t> Nombre de classes connues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fr-FR" sz="2800" dirty="0">
                          <a:latin typeface="Times New Roman" pitchFamily="18" charset="0"/>
                          <a:cs typeface="Times New Roman" pitchFamily="18" charset="0"/>
                        </a:rPr>
                        <a:t> Sur entrainement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fr-FR" sz="2800" dirty="0">
                          <a:latin typeface="Times New Roman" pitchFamily="18" charset="0"/>
                          <a:cs typeface="Times New Roman" pitchFamily="18" charset="0"/>
                        </a:rPr>
                        <a:t> Utilisée pour</a:t>
                      </a:r>
                      <a:r>
                        <a:rPr lang="fr-FR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 classifier des données futures</a:t>
                      </a:r>
                      <a:endParaRPr lang="fr-FR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Wingdings" pitchFamily="2" charset="2"/>
                        <a:buChar char="§"/>
                      </a:pPr>
                      <a:endParaRPr lang="fr-FR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fr-FR" sz="2800" dirty="0">
                          <a:latin typeface="Times New Roman" pitchFamily="18" charset="0"/>
                          <a:cs typeface="Times New Roman" pitchFamily="18" charset="0"/>
                        </a:rPr>
                        <a:t> Nombre</a:t>
                      </a:r>
                      <a:r>
                        <a:rPr lang="fr-FR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 de classe inconnues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fr-FR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 Pas de connaissances préalables 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fr-FR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 Utilisée pour  comprendre  et explorer les données</a:t>
                      </a:r>
                      <a:endParaRPr lang="fr-FR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8551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9C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rtlCol="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6441" y="2474431"/>
            <a:ext cx="6643509" cy="1359196"/>
          </a:xfrm>
        </p:spPr>
        <p:txBody>
          <a:bodyPr/>
          <a:lstStyle/>
          <a:p>
            <a:r>
              <a:rPr lang="fr-FR" sz="6000" b="1" spc="-1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supervisée</a:t>
            </a:r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95A8D42A-0A87-438C-8808-A9956C510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1" y="1478280"/>
            <a:ext cx="3108960" cy="328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714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24698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3"/>
            <a:ext cx="1105521" cy="811066"/>
            <a:chOff x="8419321" y="4480716"/>
            <a:chExt cx="689183" cy="68332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6"/>
              <a:ext cx="689183" cy="618890"/>
              <a:chOff x="1202" y="1702"/>
              <a:chExt cx="1270" cy="1143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143"/>
                <a:chOff x="204" y="709"/>
                <a:chExt cx="2132" cy="1920"/>
              </a:xfrm>
            </p:grpSpPr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71359" y="68558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" y="454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175658" y="169817"/>
            <a:ext cx="23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 </a:t>
            </a:r>
          </a:p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960046" y="100962"/>
            <a:ext cx="5247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Segoe UI" pitchFamily="34" charset="0"/>
                <a:cs typeface="Segoe UI" pitchFamily="34" charset="0"/>
              </a:rPr>
              <a:t>Classification supervisée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366077" y="2169994"/>
            <a:ext cx="313899" cy="313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7904328" y="2131326"/>
            <a:ext cx="313899" cy="313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7469880" y="1792401"/>
            <a:ext cx="313899" cy="313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7840645" y="1767386"/>
            <a:ext cx="313899" cy="313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7540392" y="2204109"/>
            <a:ext cx="313899" cy="313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Triangle isocèle 35"/>
          <p:cNvSpPr/>
          <p:nvPr/>
        </p:nvSpPr>
        <p:spPr>
          <a:xfrm>
            <a:off x="10331354" y="1910693"/>
            <a:ext cx="409433" cy="395785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Triangle isocèle 37"/>
          <p:cNvSpPr/>
          <p:nvPr/>
        </p:nvSpPr>
        <p:spPr>
          <a:xfrm>
            <a:off x="9583002" y="1571774"/>
            <a:ext cx="409433" cy="395785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Triangle isocèle 38"/>
          <p:cNvSpPr/>
          <p:nvPr/>
        </p:nvSpPr>
        <p:spPr>
          <a:xfrm>
            <a:off x="9953767" y="2106311"/>
            <a:ext cx="409433" cy="395785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Triangle isocèle 39"/>
          <p:cNvSpPr/>
          <p:nvPr/>
        </p:nvSpPr>
        <p:spPr>
          <a:xfrm>
            <a:off x="9956040" y="1671856"/>
            <a:ext cx="409433" cy="395785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8907437" y="4572001"/>
            <a:ext cx="413981" cy="3093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9360089" y="4519684"/>
            <a:ext cx="413981" cy="3093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9075760" y="4180764"/>
            <a:ext cx="413981" cy="3093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/>
          <p:cNvSpPr/>
          <p:nvPr/>
        </p:nvSpPr>
        <p:spPr>
          <a:xfrm>
            <a:off x="8614012" y="4196687"/>
            <a:ext cx="413981" cy="3093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Bouton d'action : Aide 44">
            <a:hlinkClick r:id="" action="ppaction://noaction" highlightClick="1"/>
          </p:cNvPr>
          <p:cNvSpPr/>
          <p:nvPr/>
        </p:nvSpPr>
        <p:spPr>
          <a:xfrm>
            <a:off x="8625385" y="2961564"/>
            <a:ext cx="641445" cy="518615"/>
          </a:xfrm>
          <a:prstGeom prst="actionButtonHel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 rot="16200000" flipH="1">
            <a:off x="8673156" y="3910087"/>
            <a:ext cx="491319" cy="136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rot="10800000">
            <a:off x="8024887" y="2538484"/>
            <a:ext cx="532261" cy="35484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rot="5400000" flipH="1" flipV="1">
            <a:off x="9406654" y="2639098"/>
            <a:ext cx="465757" cy="49199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riangle isocèle 80"/>
          <p:cNvSpPr/>
          <p:nvPr/>
        </p:nvSpPr>
        <p:spPr>
          <a:xfrm>
            <a:off x="10338179" y="2299654"/>
            <a:ext cx="409433" cy="395785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Triangle isocèle 84"/>
          <p:cNvSpPr/>
          <p:nvPr/>
        </p:nvSpPr>
        <p:spPr>
          <a:xfrm>
            <a:off x="10326807" y="1428465"/>
            <a:ext cx="409433" cy="395785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Triangle isocèle 85"/>
          <p:cNvSpPr/>
          <p:nvPr/>
        </p:nvSpPr>
        <p:spPr>
          <a:xfrm>
            <a:off x="10706669" y="1849278"/>
            <a:ext cx="409433" cy="395785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/>
          <p:cNvSpPr/>
          <p:nvPr/>
        </p:nvSpPr>
        <p:spPr>
          <a:xfrm>
            <a:off x="8277372" y="1726439"/>
            <a:ext cx="313899" cy="313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Triangle isocèle 88"/>
          <p:cNvSpPr/>
          <p:nvPr/>
        </p:nvSpPr>
        <p:spPr>
          <a:xfrm>
            <a:off x="10763534" y="2220042"/>
            <a:ext cx="409433" cy="395785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ZoneTexte 93"/>
          <p:cNvSpPr txBox="1"/>
          <p:nvPr/>
        </p:nvSpPr>
        <p:spPr>
          <a:xfrm>
            <a:off x="10495128" y="279778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</a:t>
            </a:r>
            <a:r>
              <a:rPr lang="fr-FR" sz="1600" b="1" dirty="0"/>
              <a:t>1</a:t>
            </a:r>
            <a:endParaRPr lang="fr-FR" b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7438030" y="2620371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</a:t>
            </a:r>
            <a:r>
              <a:rPr lang="fr-FR" sz="1400" b="1" dirty="0"/>
              <a:t>2</a:t>
            </a:r>
            <a:endParaRPr lang="fr-FR" b="1" dirty="0"/>
          </a:p>
        </p:txBody>
      </p:sp>
      <p:sp>
        <p:nvSpPr>
          <p:cNvPr id="96" name="ZoneTexte 95"/>
          <p:cNvSpPr txBox="1"/>
          <p:nvPr/>
        </p:nvSpPr>
        <p:spPr>
          <a:xfrm>
            <a:off x="9253182" y="494049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</a:t>
            </a:r>
            <a:r>
              <a:rPr lang="fr-FR" sz="1400" b="1" dirty="0"/>
              <a:t>3</a:t>
            </a:r>
            <a:endParaRPr lang="fr-FR" b="1" dirty="0"/>
          </a:p>
        </p:txBody>
      </p:sp>
      <p:sp>
        <p:nvSpPr>
          <p:cNvPr id="97" name="ZoneTexte 96"/>
          <p:cNvSpPr txBox="1"/>
          <p:nvPr/>
        </p:nvSpPr>
        <p:spPr>
          <a:xfrm>
            <a:off x="9212228" y="33709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32346" y="1614186"/>
            <a:ext cx="6096000" cy="32624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>
              <a:spcAft>
                <a:spcPts val="1200"/>
              </a:spcAft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Dans ce type de classification       Les classes sont prédéfinies avec une description des données. </a:t>
            </a:r>
          </a:p>
          <a:p>
            <a:pPr marL="171450" indent="-171450" algn="just"/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Lorsqu’une nouvelle donnée arrive, on la compare avec la description de chaque classe et on la met dans celle qui lui ressemble le plus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92284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24698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71359" y="68558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" y="454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1543085" y="1266080"/>
            <a:ext cx="819102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L’algorithme des K plus proches voisins (ou K-NN).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Machines à support de vecteurs (ou SVM). 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Analyse discriminante linéaire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L’arbre de décision. </a:t>
            </a:r>
            <a:endParaRPr lang="fr-FR" dirty="0"/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fr-FR" sz="2800" dirty="0">
                <a:latin typeface="Segoe UI" pitchFamily="34" charset="0"/>
                <a:cs typeface="Segoe UI" pitchFamily="34" charset="0"/>
              </a:rPr>
              <a:t>Forêts aléatoires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fr-FR" sz="2800" dirty="0" err="1">
                <a:latin typeface="Segoe UI" pitchFamily="34" charset="0"/>
                <a:cs typeface="Segoe UI" pitchFamily="34" charset="0"/>
              </a:rPr>
              <a:t>Boosting</a:t>
            </a:r>
            <a:r>
              <a:rPr lang="fr-FR" sz="280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-673785" y="75375"/>
            <a:ext cx="12106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Segoe UI" pitchFamily="34" charset="0"/>
                <a:cs typeface="Segoe UI" pitchFamily="34" charset="0"/>
              </a:rPr>
              <a:t>Quelques algorithmes de classification supervisée </a:t>
            </a:r>
          </a:p>
          <a:p>
            <a:pPr algn="ctr"/>
            <a:endParaRPr lang="fr-FR" sz="48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84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24698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71359" y="68558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" y="454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696106" y="187261"/>
            <a:ext cx="702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latin typeface="Segoe UI Light" pitchFamily="34" charset="0"/>
              </a:rPr>
              <a:t>Méthode des k plus proches voisins</a:t>
            </a:r>
            <a:endParaRPr lang="fr-FR" sz="3600" dirty="0">
              <a:latin typeface="Segoe UI Light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79565" y="2289930"/>
            <a:ext cx="104897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Son fonctionnement peut être assimilé à l’analogie suivante </a:t>
            </a:r>
            <a:r>
              <a:rPr lang="fr-FR" sz="2800" i="1" dirty="0">
                <a:latin typeface="Times New Roman" pitchFamily="18" charset="0"/>
                <a:cs typeface="Times New Roman" pitchFamily="18" charset="0"/>
              </a:rPr>
              <a:t>“dis-moi qui sont tes voisins, je te dirai qui tu es”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	- Nécessite de choisir une distance.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	- Et le nombre de voisins à prendre en compte.</a:t>
            </a:r>
          </a:p>
        </p:txBody>
      </p:sp>
    </p:spTree>
    <p:extLst>
      <p:ext uri="{BB962C8B-B14F-4D97-AF65-F5344CB8AC3E}">
        <p14:creationId xmlns:p14="http://schemas.microsoft.com/office/powerpoint/2010/main" val="3792284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24698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71359" y="68558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" y="454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2005677" y="197889"/>
            <a:ext cx="679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Segoe UI Light" pitchFamily="34" charset="0"/>
              </a:rPr>
              <a:t>Méthode de k plus proches voisins</a:t>
            </a:r>
            <a:endParaRPr lang="fr-FR" sz="3600" dirty="0">
              <a:latin typeface="Segoe UI Ligh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3143" y="1398111"/>
            <a:ext cx="5791200" cy="426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2600" y="2174047"/>
            <a:ext cx="4570081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ZoneTexte 31"/>
          <p:cNvSpPr txBox="1"/>
          <p:nvPr/>
        </p:nvSpPr>
        <p:spPr>
          <a:xfrm>
            <a:off x="290285" y="1117600"/>
            <a:ext cx="3715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K=3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Distance euclidienne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284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24698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17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-1070638" y="110477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" y="454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47109" y="135144"/>
            <a:ext cx="539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Segoe UI" pitchFamily="34" charset="0"/>
                <a:cs typeface="Segoe UI" pitchFamily="34" charset="0"/>
              </a:rPr>
              <a:t>Machine a vecteurs support</a:t>
            </a:r>
            <a:endParaRPr lang="fr-FR" sz="4000" dirty="0"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30" name="Google Shape;1013;p70"/>
          <p:cNvCxnSpPr/>
          <p:nvPr/>
        </p:nvCxnSpPr>
        <p:spPr>
          <a:xfrm>
            <a:off x="1574376" y="3381153"/>
            <a:ext cx="0" cy="3476847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31" name="Google Shape;1014;p70"/>
          <p:cNvCxnSpPr/>
          <p:nvPr/>
        </p:nvCxnSpPr>
        <p:spPr>
          <a:xfrm rot="10800000">
            <a:off x="947055" y="6422065"/>
            <a:ext cx="5890437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32" name="Google Shape;1015;p70"/>
          <p:cNvSpPr/>
          <p:nvPr/>
        </p:nvSpPr>
        <p:spPr>
          <a:xfrm>
            <a:off x="3445699" y="4890977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016;p70"/>
          <p:cNvSpPr/>
          <p:nvPr/>
        </p:nvSpPr>
        <p:spPr>
          <a:xfrm>
            <a:off x="4086652" y="6004401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17;p70"/>
          <p:cNvSpPr/>
          <p:nvPr/>
        </p:nvSpPr>
        <p:spPr>
          <a:xfrm>
            <a:off x="5211883" y="6014384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018;p70"/>
          <p:cNvSpPr/>
          <p:nvPr/>
        </p:nvSpPr>
        <p:spPr>
          <a:xfrm>
            <a:off x="4812830" y="5847910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019;p70"/>
          <p:cNvSpPr/>
          <p:nvPr/>
        </p:nvSpPr>
        <p:spPr>
          <a:xfrm>
            <a:off x="5094500" y="5253879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020;p70"/>
          <p:cNvSpPr/>
          <p:nvPr/>
        </p:nvSpPr>
        <p:spPr>
          <a:xfrm>
            <a:off x="5960760" y="4829609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021;p70"/>
          <p:cNvSpPr/>
          <p:nvPr/>
        </p:nvSpPr>
        <p:spPr>
          <a:xfrm>
            <a:off x="6389873" y="4379362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022;p70"/>
          <p:cNvSpPr/>
          <p:nvPr/>
        </p:nvSpPr>
        <p:spPr>
          <a:xfrm>
            <a:off x="5816760" y="5601097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023;p70"/>
          <p:cNvSpPr/>
          <p:nvPr/>
        </p:nvSpPr>
        <p:spPr>
          <a:xfrm>
            <a:off x="5486033" y="4647611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24;p70"/>
          <p:cNvSpPr/>
          <p:nvPr/>
        </p:nvSpPr>
        <p:spPr>
          <a:xfrm>
            <a:off x="5726760" y="5306288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25;p70"/>
          <p:cNvSpPr/>
          <p:nvPr/>
        </p:nvSpPr>
        <p:spPr>
          <a:xfrm>
            <a:off x="6292270" y="5257096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26;p70"/>
          <p:cNvSpPr/>
          <p:nvPr/>
        </p:nvSpPr>
        <p:spPr>
          <a:xfrm>
            <a:off x="4194276" y="5602398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7;p70"/>
          <p:cNvSpPr/>
          <p:nvPr/>
        </p:nvSpPr>
        <p:spPr>
          <a:xfrm>
            <a:off x="5202221" y="5710081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028;p70"/>
          <p:cNvSpPr/>
          <p:nvPr/>
        </p:nvSpPr>
        <p:spPr>
          <a:xfrm>
            <a:off x="2966627" y="4926133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029;p70"/>
          <p:cNvSpPr/>
          <p:nvPr/>
        </p:nvSpPr>
        <p:spPr>
          <a:xfrm>
            <a:off x="3807730" y="4726252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030;p70"/>
          <p:cNvSpPr/>
          <p:nvPr/>
        </p:nvSpPr>
        <p:spPr>
          <a:xfrm>
            <a:off x="4186866" y="4032953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031;p70"/>
          <p:cNvSpPr/>
          <p:nvPr/>
        </p:nvSpPr>
        <p:spPr>
          <a:xfrm>
            <a:off x="3490419" y="4197276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032;p70"/>
          <p:cNvSpPr/>
          <p:nvPr/>
        </p:nvSpPr>
        <p:spPr>
          <a:xfrm>
            <a:off x="4046062" y="4410607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033;p70"/>
          <p:cNvSpPr/>
          <p:nvPr/>
        </p:nvSpPr>
        <p:spPr>
          <a:xfrm>
            <a:off x="3667588" y="4554724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034;p70"/>
          <p:cNvSpPr/>
          <p:nvPr/>
        </p:nvSpPr>
        <p:spPr>
          <a:xfrm>
            <a:off x="4754899" y="4212530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035;p70"/>
          <p:cNvSpPr/>
          <p:nvPr/>
        </p:nvSpPr>
        <p:spPr>
          <a:xfrm>
            <a:off x="4377178" y="4188210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036;p70"/>
          <p:cNvSpPr/>
          <p:nvPr/>
        </p:nvSpPr>
        <p:spPr>
          <a:xfrm>
            <a:off x="3265483" y="5401035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037;p70"/>
          <p:cNvSpPr/>
          <p:nvPr/>
        </p:nvSpPr>
        <p:spPr>
          <a:xfrm>
            <a:off x="3420503" y="4614907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38;p70"/>
          <p:cNvSpPr/>
          <p:nvPr/>
        </p:nvSpPr>
        <p:spPr>
          <a:xfrm>
            <a:off x="4984630" y="3739493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039;p70"/>
          <p:cNvSpPr/>
          <p:nvPr/>
        </p:nvSpPr>
        <p:spPr>
          <a:xfrm>
            <a:off x="4546545" y="3766829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040;p70"/>
          <p:cNvSpPr/>
          <p:nvPr/>
        </p:nvSpPr>
        <p:spPr>
          <a:xfrm>
            <a:off x="4817969" y="3992641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041;p70"/>
          <p:cNvSpPr/>
          <p:nvPr/>
        </p:nvSpPr>
        <p:spPr>
          <a:xfrm>
            <a:off x="5860350" y="5097617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042;p70"/>
          <p:cNvSpPr/>
          <p:nvPr/>
        </p:nvSpPr>
        <p:spPr>
          <a:xfrm>
            <a:off x="3847588" y="4025941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043;p70"/>
          <p:cNvSpPr/>
          <p:nvPr/>
        </p:nvSpPr>
        <p:spPr>
          <a:xfrm>
            <a:off x="4358283" y="4614907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044;p70"/>
          <p:cNvSpPr/>
          <p:nvPr/>
        </p:nvSpPr>
        <p:spPr>
          <a:xfrm>
            <a:off x="3119691" y="4566796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1045;p70"/>
          <p:cNvSpPr/>
          <p:nvPr/>
        </p:nvSpPr>
        <p:spPr>
          <a:xfrm>
            <a:off x="5410630" y="5437159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1046;p70"/>
          <p:cNvSpPr/>
          <p:nvPr/>
        </p:nvSpPr>
        <p:spPr>
          <a:xfrm>
            <a:off x="5347740" y="4990779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1047;p70"/>
          <p:cNvSpPr/>
          <p:nvPr/>
        </p:nvSpPr>
        <p:spPr>
          <a:xfrm>
            <a:off x="6537759" y="4989563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1048;p70"/>
          <p:cNvSpPr/>
          <p:nvPr/>
        </p:nvSpPr>
        <p:spPr>
          <a:xfrm>
            <a:off x="5960760" y="4554607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1049;p70"/>
          <p:cNvCxnSpPr/>
          <p:nvPr/>
        </p:nvCxnSpPr>
        <p:spPr>
          <a:xfrm rot="10800000" flipH="1">
            <a:off x="3110627" y="3919854"/>
            <a:ext cx="2994133" cy="2175555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1050;p70"/>
          <p:cNvSpPr/>
          <p:nvPr/>
        </p:nvSpPr>
        <p:spPr>
          <a:xfrm>
            <a:off x="4693674" y="5517422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051;p70"/>
          <p:cNvSpPr/>
          <p:nvPr/>
        </p:nvSpPr>
        <p:spPr>
          <a:xfrm>
            <a:off x="4931166" y="4197506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052;p70"/>
          <p:cNvSpPr txBox="1"/>
          <p:nvPr/>
        </p:nvSpPr>
        <p:spPr>
          <a:xfrm>
            <a:off x="6461873" y="3257858"/>
            <a:ext cx="27628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Hyperplan séparateur</a:t>
            </a:r>
            <a:endParaRPr/>
          </a:p>
        </p:txBody>
      </p:sp>
      <p:sp>
        <p:nvSpPr>
          <p:cNvPr id="88" name="Google Shape;1053;p70"/>
          <p:cNvSpPr txBox="1"/>
          <p:nvPr/>
        </p:nvSpPr>
        <p:spPr>
          <a:xfrm>
            <a:off x="6861497" y="6222010"/>
            <a:ext cx="5097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054;p70"/>
          <p:cNvSpPr txBox="1"/>
          <p:nvPr/>
        </p:nvSpPr>
        <p:spPr>
          <a:xfrm>
            <a:off x="1319482" y="3006473"/>
            <a:ext cx="5097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055;p70"/>
          <p:cNvSpPr txBox="1"/>
          <p:nvPr/>
        </p:nvSpPr>
        <p:spPr>
          <a:xfrm>
            <a:off x="7357997" y="3699473"/>
            <a:ext cx="936731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999" r="-3999" b="-43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" name="Google Shape;1056;p70"/>
          <p:cNvSpPr txBox="1"/>
          <p:nvPr/>
        </p:nvSpPr>
        <p:spPr>
          <a:xfrm>
            <a:off x="6801679" y="5517422"/>
            <a:ext cx="936731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847" r="-5478" b="-43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2" name="Google Shape;1057;p70"/>
          <p:cNvSpPr txBox="1"/>
          <p:nvPr/>
        </p:nvSpPr>
        <p:spPr>
          <a:xfrm>
            <a:off x="2276088" y="3574201"/>
            <a:ext cx="936731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3999" r="-5332" b="-43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9" name="Google Shape;1095;p74"/>
          <p:cNvSpPr txBox="1"/>
          <p:nvPr/>
        </p:nvSpPr>
        <p:spPr>
          <a:xfrm>
            <a:off x="799295" y="1154792"/>
            <a:ext cx="1052553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à vecteurs supports : principe général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fr-FR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Hypothèse : le jeu de données est linéairement séparable.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cherche à maximiser la marge entre l’hyperplan séparateur et les « premières » données.</a:t>
            </a:r>
            <a:endParaRPr dirty="0"/>
          </a:p>
        </p:txBody>
      </p:sp>
      <p:sp>
        <p:nvSpPr>
          <p:cNvPr id="140" name="Google Shape;1143;p74"/>
          <p:cNvSpPr txBox="1"/>
          <p:nvPr/>
        </p:nvSpPr>
        <p:spPr>
          <a:xfrm>
            <a:off x="9795603" y="3135457"/>
            <a:ext cx="2078102" cy="19389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Ces donnés spécifiques sont appelées vecteurs supports.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2158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21265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24698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-1070638" y="110477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" y="454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47109" y="135144"/>
            <a:ext cx="588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Segoe UI" pitchFamily="34" charset="0"/>
                <a:cs typeface="Segoe UI" pitchFamily="34" charset="0"/>
              </a:rPr>
              <a:t>Analyse linéaire discriminante </a:t>
            </a:r>
            <a:endParaRPr lang="fr-FR" sz="4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Google Shape;1553;p90"/>
          <p:cNvSpPr txBox="1"/>
          <p:nvPr/>
        </p:nvSpPr>
        <p:spPr>
          <a:xfrm>
            <a:off x="544851" y="1475355"/>
            <a:ext cx="11240251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linéaire discriminante : principe général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Elle consiste à attribuer une classe ou catégorie à chaque objet à classer, en se basant sur des données statistiques.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sidérer simultanément deux critères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Maximiser l’écart entre les projections des deux centres de gravité. Cela reviendra à maximiser la variance </a:t>
            </a:r>
            <a:r>
              <a:rPr lang="fr-FR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inter-classes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projections.</a:t>
            </a:r>
            <a:endParaRPr dirty="0"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Minimiser les variances intra-classes des projections.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596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>
            <a:extLst>
              <a:ext uri="{FF2B5EF4-FFF2-40B4-BE49-F238E27FC236}">
                <a16:creationId xmlns:a16="http://schemas.microsoft.com/office/drawing/2014/main" id="{EA2EC41D-2AE2-45AF-9FBD-32E1E74E9796}"/>
              </a:ext>
            </a:extLst>
          </p:cNvPr>
          <p:cNvSpPr txBox="1">
            <a:spLocks/>
          </p:cNvSpPr>
          <p:nvPr/>
        </p:nvSpPr>
        <p:spPr>
          <a:xfrm>
            <a:off x="15365" y="110967"/>
            <a:ext cx="7982905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Sommaire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10A5696-9F69-4584-9622-BCF3B8A86A4F}"/>
              </a:ext>
            </a:extLst>
          </p:cNvPr>
          <p:cNvSpPr/>
          <p:nvPr/>
        </p:nvSpPr>
        <p:spPr bwMode="auto">
          <a:xfrm>
            <a:off x="4" y="887111"/>
            <a:ext cx="12191996" cy="118729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Picture 31">
            <a:extLst>
              <a:ext uri="{FF2B5EF4-FFF2-40B4-BE49-F238E27FC236}">
                <a16:creationId xmlns:a16="http://schemas.microsoft.com/office/drawing/2014/main" id="{6B76E366-BD5A-4657-B34F-984548EA9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57" y="6045754"/>
            <a:ext cx="720806" cy="7208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3957" y="2086159"/>
            <a:ext cx="10058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Problématique et objectifs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Généralités sur la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Classification supervisée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Expérimentations et résultats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0321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24698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-1070638" y="110477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" y="454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47109" y="135144"/>
            <a:ext cx="588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Segoe UI" pitchFamily="34" charset="0"/>
                <a:cs typeface="Segoe UI" pitchFamily="34" charset="0"/>
              </a:rPr>
              <a:t>Analyse linéaire discriminante </a:t>
            </a:r>
            <a:endParaRPr lang="fr-FR" sz="4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Google Shape;1053;p70"/>
          <p:cNvSpPr txBox="1"/>
          <p:nvPr/>
        </p:nvSpPr>
        <p:spPr>
          <a:xfrm>
            <a:off x="6861497" y="6222010"/>
            <a:ext cx="5097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1492;p89"/>
          <p:cNvCxnSpPr/>
          <p:nvPr/>
        </p:nvCxnSpPr>
        <p:spPr>
          <a:xfrm>
            <a:off x="4019113" y="2062725"/>
            <a:ext cx="0" cy="3476847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30" name="Google Shape;1493;p89"/>
          <p:cNvCxnSpPr/>
          <p:nvPr/>
        </p:nvCxnSpPr>
        <p:spPr>
          <a:xfrm rot="10800000">
            <a:off x="3391792" y="5103637"/>
            <a:ext cx="5890437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31" name="Google Shape;1494;p89"/>
          <p:cNvSpPr/>
          <p:nvPr/>
        </p:nvSpPr>
        <p:spPr>
          <a:xfrm>
            <a:off x="5776136" y="3389669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495;p89"/>
          <p:cNvSpPr/>
          <p:nvPr/>
        </p:nvSpPr>
        <p:spPr>
          <a:xfrm>
            <a:off x="6908579" y="4857423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496;p89"/>
          <p:cNvSpPr/>
          <p:nvPr/>
        </p:nvSpPr>
        <p:spPr>
          <a:xfrm>
            <a:off x="8033810" y="4867406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497;p89"/>
          <p:cNvSpPr/>
          <p:nvPr/>
        </p:nvSpPr>
        <p:spPr>
          <a:xfrm>
            <a:off x="7634757" y="4700932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498;p89"/>
          <p:cNvSpPr/>
          <p:nvPr/>
        </p:nvSpPr>
        <p:spPr>
          <a:xfrm>
            <a:off x="7916427" y="4106901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499;p89"/>
          <p:cNvSpPr/>
          <p:nvPr/>
        </p:nvSpPr>
        <p:spPr>
          <a:xfrm>
            <a:off x="8782687" y="3682631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500;p89"/>
          <p:cNvSpPr/>
          <p:nvPr/>
        </p:nvSpPr>
        <p:spPr>
          <a:xfrm>
            <a:off x="8834610" y="3060934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501;p89"/>
          <p:cNvSpPr/>
          <p:nvPr/>
        </p:nvSpPr>
        <p:spPr>
          <a:xfrm>
            <a:off x="8638687" y="4454119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502;p89"/>
          <p:cNvSpPr/>
          <p:nvPr/>
        </p:nvSpPr>
        <p:spPr>
          <a:xfrm>
            <a:off x="8307960" y="3500633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503;p89"/>
          <p:cNvSpPr/>
          <p:nvPr/>
        </p:nvSpPr>
        <p:spPr>
          <a:xfrm>
            <a:off x="8548687" y="4159310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504;p89"/>
          <p:cNvSpPr/>
          <p:nvPr/>
        </p:nvSpPr>
        <p:spPr>
          <a:xfrm>
            <a:off x="9114197" y="4110118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505;p89"/>
          <p:cNvSpPr/>
          <p:nvPr/>
        </p:nvSpPr>
        <p:spPr>
          <a:xfrm>
            <a:off x="7016203" y="4455420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506;p89"/>
          <p:cNvSpPr/>
          <p:nvPr/>
        </p:nvSpPr>
        <p:spPr>
          <a:xfrm>
            <a:off x="8024148" y="4563103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507;p89"/>
          <p:cNvSpPr/>
          <p:nvPr/>
        </p:nvSpPr>
        <p:spPr>
          <a:xfrm>
            <a:off x="5297064" y="3424825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508;p89"/>
          <p:cNvSpPr/>
          <p:nvPr/>
        </p:nvSpPr>
        <p:spPr>
          <a:xfrm>
            <a:off x="6138167" y="3224944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509;p89"/>
          <p:cNvSpPr/>
          <p:nvPr/>
        </p:nvSpPr>
        <p:spPr>
          <a:xfrm>
            <a:off x="6517303" y="2531645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510;p89"/>
          <p:cNvSpPr/>
          <p:nvPr/>
        </p:nvSpPr>
        <p:spPr>
          <a:xfrm>
            <a:off x="5820856" y="2695968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511;p89"/>
          <p:cNvSpPr/>
          <p:nvPr/>
        </p:nvSpPr>
        <p:spPr>
          <a:xfrm>
            <a:off x="6376499" y="2909299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512;p89"/>
          <p:cNvSpPr/>
          <p:nvPr/>
        </p:nvSpPr>
        <p:spPr>
          <a:xfrm>
            <a:off x="5998025" y="3053416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513;p89"/>
          <p:cNvSpPr/>
          <p:nvPr/>
        </p:nvSpPr>
        <p:spPr>
          <a:xfrm>
            <a:off x="7085336" y="2711222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514;p89"/>
          <p:cNvSpPr/>
          <p:nvPr/>
        </p:nvSpPr>
        <p:spPr>
          <a:xfrm>
            <a:off x="6707615" y="2686902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515;p89"/>
          <p:cNvSpPr/>
          <p:nvPr/>
        </p:nvSpPr>
        <p:spPr>
          <a:xfrm>
            <a:off x="5595920" y="3899727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516;p89"/>
          <p:cNvSpPr/>
          <p:nvPr/>
        </p:nvSpPr>
        <p:spPr>
          <a:xfrm>
            <a:off x="5750940" y="3113599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517;p89"/>
          <p:cNvSpPr/>
          <p:nvPr/>
        </p:nvSpPr>
        <p:spPr>
          <a:xfrm>
            <a:off x="7315067" y="2238185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518;p89"/>
          <p:cNvSpPr/>
          <p:nvPr/>
        </p:nvSpPr>
        <p:spPr>
          <a:xfrm>
            <a:off x="6876982" y="2265521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519;p89"/>
          <p:cNvSpPr/>
          <p:nvPr/>
        </p:nvSpPr>
        <p:spPr>
          <a:xfrm>
            <a:off x="7148406" y="2491333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520;p89"/>
          <p:cNvSpPr/>
          <p:nvPr/>
        </p:nvSpPr>
        <p:spPr>
          <a:xfrm>
            <a:off x="8682277" y="3950639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521;p89"/>
          <p:cNvSpPr/>
          <p:nvPr/>
        </p:nvSpPr>
        <p:spPr>
          <a:xfrm>
            <a:off x="6178025" y="2524633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522;p89"/>
          <p:cNvSpPr/>
          <p:nvPr/>
        </p:nvSpPr>
        <p:spPr>
          <a:xfrm>
            <a:off x="6764785" y="3103179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523;p89"/>
          <p:cNvSpPr/>
          <p:nvPr/>
        </p:nvSpPr>
        <p:spPr>
          <a:xfrm>
            <a:off x="5450128" y="3065488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524;p89"/>
          <p:cNvSpPr/>
          <p:nvPr/>
        </p:nvSpPr>
        <p:spPr>
          <a:xfrm>
            <a:off x="8232557" y="4290181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1525;p89"/>
          <p:cNvSpPr/>
          <p:nvPr/>
        </p:nvSpPr>
        <p:spPr>
          <a:xfrm>
            <a:off x="8169667" y="3843801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1526;p89"/>
          <p:cNvSpPr/>
          <p:nvPr/>
        </p:nvSpPr>
        <p:spPr>
          <a:xfrm>
            <a:off x="9359686" y="3842585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1527;p89"/>
          <p:cNvSpPr/>
          <p:nvPr/>
        </p:nvSpPr>
        <p:spPr>
          <a:xfrm>
            <a:off x="8782687" y="3407629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1528;p89"/>
          <p:cNvSpPr/>
          <p:nvPr/>
        </p:nvSpPr>
        <p:spPr>
          <a:xfrm>
            <a:off x="7515601" y="4370444"/>
            <a:ext cx="144000" cy="1440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1529;p89"/>
          <p:cNvSpPr/>
          <p:nvPr/>
        </p:nvSpPr>
        <p:spPr>
          <a:xfrm>
            <a:off x="7261603" y="2696198"/>
            <a:ext cx="144000" cy="144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530;p89"/>
          <p:cNvSpPr txBox="1"/>
          <p:nvPr/>
        </p:nvSpPr>
        <p:spPr>
          <a:xfrm>
            <a:off x="9306234" y="4903582"/>
            <a:ext cx="5097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531;p89"/>
          <p:cNvSpPr txBox="1"/>
          <p:nvPr/>
        </p:nvSpPr>
        <p:spPr>
          <a:xfrm>
            <a:off x="3870328" y="1668101"/>
            <a:ext cx="5097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1532;p89"/>
          <p:cNvCxnSpPr/>
          <p:nvPr/>
        </p:nvCxnSpPr>
        <p:spPr>
          <a:xfrm>
            <a:off x="5820856" y="2327439"/>
            <a:ext cx="2239571" cy="2776198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1533;p89"/>
          <p:cNvCxnSpPr/>
          <p:nvPr/>
        </p:nvCxnSpPr>
        <p:spPr>
          <a:xfrm>
            <a:off x="9572881" y="2180726"/>
            <a:ext cx="2239571" cy="2776198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1534;p89"/>
          <p:cNvSpPr/>
          <p:nvPr/>
        </p:nvSpPr>
        <p:spPr>
          <a:xfrm>
            <a:off x="5990403" y="2859009"/>
            <a:ext cx="125999" cy="12599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1535;p89"/>
          <p:cNvSpPr/>
          <p:nvPr/>
        </p:nvSpPr>
        <p:spPr>
          <a:xfrm>
            <a:off x="8304593" y="4070634"/>
            <a:ext cx="125999" cy="12599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1536;p89"/>
          <p:cNvCxnSpPr/>
          <p:nvPr/>
        </p:nvCxnSpPr>
        <p:spPr>
          <a:xfrm>
            <a:off x="9709483" y="2337521"/>
            <a:ext cx="375232" cy="480641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1537;p89"/>
          <p:cNvCxnSpPr/>
          <p:nvPr/>
        </p:nvCxnSpPr>
        <p:spPr>
          <a:xfrm>
            <a:off x="10674214" y="3551629"/>
            <a:ext cx="802476" cy="1011474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1538;p89"/>
          <p:cNvCxnSpPr/>
          <p:nvPr/>
        </p:nvCxnSpPr>
        <p:spPr>
          <a:xfrm rot="10800000" flipH="1">
            <a:off x="9737418" y="2474945"/>
            <a:ext cx="249502" cy="205791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1539;p89"/>
          <p:cNvCxnSpPr/>
          <p:nvPr/>
        </p:nvCxnSpPr>
        <p:spPr>
          <a:xfrm rot="10800000" flipH="1">
            <a:off x="10950701" y="3986585"/>
            <a:ext cx="249502" cy="2057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1540;p89"/>
          <p:cNvSpPr txBox="1"/>
          <p:nvPr/>
        </p:nvSpPr>
        <p:spPr>
          <a:xfrm>
            <a:off x="10014855" y="2174361"/>
            <a:ext cx="5097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fr-FR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541;p89"/>
          <p:cNvSpPr txBox="1"/>
          <p:nvPr/>
        </p:nvSpPr>
        <p:spPr>
          <a:xfrm>
            <a:off x="11243389" y="3601093"/>
            <a:ext cx="5097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fr-FR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542;p89"/>
          <p:cNvSpPr txBox="1"/>
          <p:nvPr/>
        </p:nvSpPr>
        <p:spPr>
          <a:xfrm>
            <a:off x="8294060" y="3662545"/>
            <a:ext cx="5097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fr-FR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543;p89"/>
          <p:cNvSpPr txBox="1"/>
          <p:nvPr/>
        </p:nvSpPr>
        <p:spPr>
          <a:xfrm>
            <a:off x="5640046" y="2689354"/>
            <a:ext cx="5097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fr-FR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545;p89"/>
          <p:cNvCxnSpPr/>
          <p:nvPr/>
        </p:nvCxnSpPr>
        <p:spPr>
          <a:xfrm rot="10800000">
            <a:off x="10667830" y="4627334"/>
            <a:ext cx="728213" cy="86608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546;p89"/>
          <p:cNvSpPr txBox="1"/>
          <p:nvPr/>
        </p:nvSpPr>
        <p:spPr>
          <a:xfrm>
            <a:off x="10667830" y="4934753"/>
            <a:ext cx="246285" cy="35234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60000" t="-31031" b="-413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" name="Rectangle à coins arrondis 4"/>
          <p:cNvSpPr/>
          <p:nvPr/>
        </p:nvSpPr>
        <p:spPr>
          <a:xfrm>
            <a:off x="447109" y="2342840"/>
            <a:ext cx="2753839" cy="2279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 cherche une droite qui va le mieux séparer les données après projection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35866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0" y="13662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2O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71359" y="68558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" y="454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618949" y="2158446"/>
            <a:ext cx="10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87688" y="1009803"/>
            <a:ext cx="108107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Un outil d’aide à la décision qui permet de classifier une population d’individus selon les valeurs de leurs attributs. 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C’est une représentation graphique de la procédure de classification où :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	 - Une feuille indique une classe.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	 - Un nœud spécifie un test que doit subir un certain attribut.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	 - Chaque branche sortant de ce nœud correspond à une valeur 		  possible de l’attribut en question.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917990" y="117879"/>
            <a:ext cx="4150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Segoe UI" pitchFamily="34" charset="0"/>
                <a:cs typeface="Segoe UI" pitchFamily="34" charset="0"/>
              </a:rPr>
              <a:t>Arbre de décision</a:t>
            </a:r>
          </a:p>
        </p:txBody>
      </p:sp>
    </p:spTree>
    <p:extLst>
      <p:ext uri="{BB962C8B-B14F-4D97-AF65-F5344CB8AC3E}">
        <p14:creationId xmlns:p14="http://schemas.microsoft.com/office/powerpoint/2010/main" val="3792284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24698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21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71359" y="68558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" y="454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618949" y="2158446"/>
            <a:ext cx="10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646065" y="179225"/>
            <a:ext cx="4150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Segoe UI" pitchFamily="34" charset="0"/>
                <a:cs typeface="Segoe UI" pitchFamily="34" charset="0"/>
              </a:rPr>
              <a:t>Arbre de décision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365" y="1228299"/>
            <a:ext cx="6741993" cy="465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4363" y="1965275"/>
            <a:ext cx="4926485" cy="350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2284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8288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24698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71359" y="68558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12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618949" y="2158446"/>
            <a:ext cx="10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654238" y="129660"/>
            <a:ext cx="3985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Segoe UI" pitchFamily="34" charset="0"/>
                <a:cs typeface="Segoe UI" pitchFamily="34" charset="0"/>
              </a:rPr>
              <a:t>Forêts aléatoires</a:t>
            </a:r>
            <a:endParaRPr lang="fr-FR" sz="4000" u="sng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Google Shape;2069;p146"/>
          <p:cNvSpPr txBox="1"/>
          <p:nvPr/>
        </p:nvSpPr>
        <p:spPr>
          <a:xfrm>
            <a:off x="752061" y="1371595"/>
            <a:ext cx="1052553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charset="2"/>
              <a:buChar char="ü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d’arbres de décision, dont les résultats sont agrégés selon la méthode </a:t>
            </a:r>
            <a:r>
              <a:rPr lang="fr-F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fr-FR" dirty="0"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charset="2"/>
              <a:buChar char="ü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charset="2"/>
              <a:buChar char="ü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peut rajouter une part de hasard supplémentaire lors de la séparation des nœuds des différents arbres, en choisissant la variable optimale parmi un sous-ensemble des variables tiré aléatoirement.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75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24698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71359" y="68558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12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618949" y="2158446"/>
            <a:ext cx="10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654238" y="129660"/>
            <a:ext cx="3985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Segoe UI" pitchFamily="34" charset="0"/>
                <a:cs typeface="Segoe UI" pitchFamily="34" charset="0"/>
              </a:rPr>
              <a:t>Forêts aléatoires</a:t>
            </a:r>
            <a:endParaRPr lang="fr-FR" sz="4000" u="sng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Google Shape;2069;p146"/>
          <p:cNvSpPr txBox="1"/>
          <p:nvPr/>
        </p:nvSpPr>
        <p:spPr>
          <a:xfrm>
            <a:off x="752061" y="1371595"/>
            <a:ext cx="10525539" cy="337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forêts aléatoires sont donc une amélioration du bagging pour les arbres de décision CART dans le but de rendre les arbres utilisés plus indépendants (moins corrélés).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Caractéristiques :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Elles donnent de bons résultats surtout en grande dimension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Elles sont très simples à mettre en œuvre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Elles ont peu de paramètres</a:t>
            </a:r>
          </a:p>
        </p:txBody>
      </p:sp>
    </p:spTree>
    <p:extLst>
      <p:ext uri="{BB962C8B-B14F-4D97-AF65-F5344CB8AC3E}">
        <p14:creationId xmlns:p14="http://schemas.microsoft.com/office/powerpoint/2010/main" val="1454337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24698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71359" y="68558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3566" y="4712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618949" y="2158446"/>
            <a:ext cx="100560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rgbClr val="000000"/>
                </a:solidFill>
                <a:effectLst/>
              </a:rPr>
              <a:t>Principe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</a:rPr>
              <a:t>C</a:t>
            </a:r>
            <a:r>
              <a:rPr lang="fr-FR" sz="2400" b="0" i="0" dirty="0">
                <a:solidFill>
                  <a:srgbClr val="000000"/>
                </a:solidFill>
                <a:effectLst/>
              </a:rPr>
              <a:t>ombiner les sorties de plusieurs classifieurs faibles (</a:t>
            </a:r>
            <a:r>
              <a:rPr lang="fr-FR" sz="2400" b="0" i="1" dirty="0" err="1">
                <a:solidFill>
                  <a:srgbClr val="000000"/>
                </a:solidFill>
                <a:effectLst/>
              </a:rPr>
              <a:t>weak</a:t>
            </a:r>
            <a:r>
              <a:rPr lang="fr-FR" sz="2400" b="0" i="1" dirty="0">
                <a:solidFill>
                  <a:srgbClr val="000000"/>
                </a:solidFill>
                <a:effectLst/>
              </a:rPr>
              <a:t> classifier</a:t>
            </a:r>
            <a:r>
              <a:rPr lang="fr-FR" sz="2400" b="0" i="0" dirty="0">
                <a:solidFill>
                  <a:srgbClr val="000000"/>
                </a:solidFill>
                <a:effectLst/>
              </a:rPr>
              <a:t>) pour obtenir un résultat plus fort (</a:t>
            </a:r>
            <a:r>
              <a:rPr lang="fr-FR" sz="2400" b="0" i="1" dirty="0" err="1">
                <a:solidFill>
                  <a:srgbClr val="000000"/>
                </a:solidFill>
                <a:effectLst/>
              </a:rPr>
              <a:t>strong</a:t>
            </a:r>
            <a:r>
              <a:rPr lang="fr-FR" sz="2400" b="0" i="1" dirty="0">
                <a:solidFill>
                  <a:srgbClr val="000000"/>
                </a:solidFill>
                <a:effectLst/>
              </a:rPr>
              <a:t> classifier</a:t>
            </a:r>
            <a:r>
              <a:rPr lang="fr-FR" sz="2400" b="0" i="0" dirty="0">
                <a:solidFill>
                  <a:srgbClr val="000000"/>
                </a:solidFill>
                <a:effectLst/>
              </a:rPr>
              <a:t>).</a:t>
            </a:r>
          </a:p>
          <a:p>
            <a:r>
              <a:rPr lang="fr-FR" sz="2400" b="0" i="0" dirty="0">
                <a:solidFill>
                  <a:srgbClr val="000000"/>
                </a:solidFill>
                <a:effectLst/>
              </a:rPr>
              <a:t>  Chaque classifieur faible est pondéré par la qualité de sa classification : mieux il classe, plus il sera important. </a:t>
            </a:r>
          </a:p>
          <a:p>
            <a:r>
              <a:rPr lang="fr-FR" sz="2400" b="0" i="0" dirty="0">
                <a:solidFill>
                  <a:srgbClr val="000000"/>
                </a:solidFill>
                <a:effectLst/>
              </a:rPr>
              <a:t>Les exemples mal classés aurons un poids plus important (on dit qu’ils sont </a:t>
            </a:r>
            <a:r>
              <a:rPr lang="fr-FR" sz="2400" b="0" i="1" dirty="0">
                <a:solidFill>
                  <a:srgbClr val="000000"/>
                </a:solidFill>
                <a:effectLst/>
              </a:rPr>
              <a:t>boostés</a:t>
            </a:r>
            <a:r>
              <a:rPr lang="fr-FR" sz="2400" b="0" i="0" dirty="0">
                <a:solidFill>
                  <a:srgbClr val="000000"/>
                </a:solidFill>
                <a:effectLst/>
              </a:rPr>
              <a:t>) vis-à-vis de l’apprenant faible au prochain tour, afin qu’il pallie le manque.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4368224" y="71538"/>
            <a:ext cx="2188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dirty="0" err="1">
                <a:latin typeface="Segoe UI" pitchFamily="34" charset="0"/>
                <a:cs typeface="Segoe UI" pitchFamily="34" charset="0"/>
              </a:rPr>
              <a:t>Boosting</a:t>
            </a:r>
            <a:endParaRPr lang="fr-FR" sz="4000" u="sng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10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246980"/>
            <a:ext cx="8877814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28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71359" y="68558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3566" y="4712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618949" y="2158446"/>
            <a:ext cx="10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4368224" y="71538"/>
            <a:ext cx="2188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000" dirty="0" err="1">
                <a:latin typeface="Segoe UI" pitchFamily="34" charset="0"/>
                <a:cs typeface="Segoe UI" pitchFamily="34" charset="0"/>
              </a:rPr>
              <a:t>Boosting</a:t>
            </a:r>
            <a:endParaRPr lang="fr-FR" sz="4000" u="sng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Google Shape;2077;p147"/>
          <p:cNvSpPr txBox="1"/>
          <p:nvPr/>
        </p:nvSpPr>
        <p:spPr>
          <a:xfrm>
            <a:off x="844826" y="1431230"/>
            <a:ext cx="10525539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Entraîne le même algorithme de classification sur le même problème, de façon itérative, en cherchant à améliorer les résultats des étapes précédentes.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 méthodes classiques :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à chaque étape, attribuer un poids plus important aux observations mal classées jusque là, de façon à prioriser leur traitement.</a:t>
            </a:r>
            <a:endParaRPr dirty="0"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</a:t>
            </a:r>
            <a:r>
              <a:rPr lang="fr-FR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à chaque étape, estimer l’erreur courante et chercher à la réduire.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2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BE2ECC-506D-46A2-9A16-8DC798F49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9C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rtlCol="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AF429A-89B4-4067-8641-54BAAEF1054A}"/>
              </a:ext>
            </a:extLst>
          </p:cNvPr>
          <p:cNvSpPr txBox="1">
            <a:spLocks/>
          </p:cNvSpPr>
          <p:nvPr/>
        </p:nvSpPr>
        <p:spPr>
          <a:xfrm>
            <a:off x="623739" y="2474430"/>
            <a:ext cx="6754525" cy="1798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Expérimentations </a:t>
            </a:r>
          </a:p>
          <a:p>
            <a:r>
              <a:rPr lang="fr-FR" sz="6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&amp; résultats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AA20FCE-F4ED-4317-9FEA-9307B6145833}"/>
              </a:ext>
            </a:extLst>
          </p:cNvPr>
          <p:cNvSpPr/>
          <p:nvPr/>
        </p:nvSpPr>
        <p:spPr>
          <a:xfrm>
            <a:off x="8134588" y="1790593"/>
            <a:ext cx="2694214" cy="2726871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2294850"/>
            <a:ext cx="2225039" cy="18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8575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25983" y="86159"/>
            <a:ext cx="8954582" cy="747897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Partie descriptive des </a:t>
            </a:r>
            <a:r>
              <a:rPr lang="fr-FR" sz="3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datasets</a:t>
            </a:r>
            <a:endParaRPr lang="fr-FR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Forme libre 58"/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e 110"/>
          <p:cNvGrpSpPr/>
          <p:nvPr/>
        </p:nvGrpSpPr>
        <p:grpSpPr>
          <a:xfrm>
            <a:off x="10978343" y="5978428"/>
            <a:ext cx="981900" cy="683324"/>
            <a:chOff x="8419321" y="4480714"/>
            <a:chExt cx="689183" cy="683324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34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36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37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b="1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b="1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0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29</a:t>
              </a:r>
            </a:p>
          </p:txBody>
        </p:sp>
      </p:grpSp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b="1" dirty="0">
              <a:solidFill>
                <a:prstClr val="black"/>
              </a:solidFill>
            </a:endParaRPr>
          </a:p>
        </p:txBody>
      </p:sp>
      <p:pic>
        <p:nvPicPr>
          <p:cNvPr id="26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D9C84DC-AB48-430C-B971-B7A01A41FBB4}"/>
              </a:ext>
            </a:extLst>
          </p:cNvPr>
          <p:cNvSpPr txBox="1"/>
          <p:nvPr/>
        </p:nvSpPr>
        <p:spPr>
          <a:xfrm>
            <a:off x="963957" y="2086159"/>
            <a:ext cx="10058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Impact de « </a:t>
            </a:r>
            <a:r>
              <a:rPr lang="fr-FR" sz="2800" dirty="0" err="1"/>
              <a:t>Study</a:t>
            </a:r>
            <a:r>
              <a:rPr lang="fr-FR" sz="2800" dirty="0"/>
              <a:t> time » sur G3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Absences des étudiants selon leurs adresses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Absences des étudiants selon leur relation amoureuse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Impact de la santé sur G3 et les absences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Impact de l’Alcool sur G3 et les absences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Impact des cours de soutien sur G3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Accès à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Relation avec la famille et métier de ces derniers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351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E6DD38-09D6-403C-9993-62BB875FB3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9C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rtlCol="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5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297A0A-9209-449E-9B3F-F30FF7E83D33}"/>
              </a:ext>
            </a:extLst>
          </p:cNvPr>
          <p:cNvSpPr/>
          <p:nvPr/>
        </p:nvSpPr>
        <p:spPr>
          <a:xfrm>
            <a:off x="8183106" y="1611824"/>
            <a:ext cx="2718776" cy="2805195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47ECB5-EE6A-4B0B-8CA0-7724B16B219C}"/>
              </a:ext>
            </a:extLst>
          </p:cNvPr>
          <p:cNvSpPr txBox="1">
            <a:spLocks/>
          </p:cNvSpPr>
          <p:nvPr/>
        </p:nvSpPr>
        <p:spPr>
          <a:xfrm>
            <a:off x="334996" y="2749402"/>
            <a:ext cx="7474630" cy="13591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 et perspectives</a:t>
            </a:r>
          </a:p>
        </p:txBody>
      </p:sp>
      <p:pic>
        <p:nvPicPr>
          <p:cNvPr id="8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813560"/>
            <a:ext cx="2316479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472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9C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rtlCol="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4800" b="1" dirty="0"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  </a:t>
            </a:r>
            <a:r>
              <a:rPr lang="fr-FR" sz="5400" b="1" dirty="0"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Introduction</a:t>
            </a:r>
            <a:endParaRPr lang="fr-FR" sz="4800" b="1" dirty="0">
              <a:latin typeface="Segoe UI Historic" pitchFamily="34" charset="0"/>
              <a:ea typeface="Segoe UI Historic" pitchFamily="34" charset="0"/>
              <a:cs typeface="Segoe UI Historic" pitchFamily="34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7467600" y="1813560"/>
            <a:ext cx="2834640" cy="277368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95A8D42A-0A87-438C-8808-A9956C510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61" y="1554480"/>
            <a:ext cx="3108960" cy="32893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62215" y="97976"/>
            <a:ext cx="7982905" cy="747897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grpSp>
        <p:nvGrpSpPr>
          <p:cNvPr id="28" name="Groupe 110"/>
          <p:cNvGrpSpPr/>
          <p:nvPr/>
        </p:nvGrpSpPr>
        <p:grpSpPr>
          <a:xfrm>
            <a:off x="10902855" y="5849481"/>
            <a:ext cx="981900" cy="683324"/>
            <a:chOff x="8419321" y="4480714"/>
            <a:chExt cx="689183" cy="683324"/>
          </a:xfrm>
        </p:grpSpPr>
        <p:grpSp>
          <p:nvGrpSpPr>
            <p:cNvPr id="29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34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36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37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0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28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6208503" y="1285948"/>
            <a:ext cx="17329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3200" b="1" spc="-100" dirty="0"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0" y="861037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Forme libre 58"/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6" name="Image 45" descr="65583416-lâmpada-com-engrenagens-coloridas-para-dentro-ilustração-do-vetor.jpg"/>
          <p:cNvPicPr>
            <a:picLocks noChangeAspect="1"/>
          </p:cNvPicPr>
          <p:nvPr/>
        </p:nvPicPr>
        <p:blipFill>
          <a:blip r:embed="rId4" cstate="print"/>
          <a:srcRect l="23461" t="9755" r="23377" b="13654"/>
          <a:stretch>
            <a:fillRect/>
          </a:stretch>
        </p:blipFill>
        <p:spPr>
          <a:xfrm>
            <a:off x="4039737" y="1447800"/>
            <a:ext cx="3427863" cy="4369340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458253" y="1413943"/>
            <a:ext cx="323088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1C819E"/>
                </a:solidFill>
              </a:rPr>
              <a:t>Objectifs atteints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Appliquer les différentes méthodes d’apprentissage supervisé avec python</a:t>
            </a:r>
          </a:p>
          <a:p>
            <a:pPr>
              <a:buFont typeface="Wingdings" pitchFamily="2" charset="2"/>
              <a:buChar char="ü"/>
            </a:pPr>
            <a:endParaRPr lang="fr-FR" dirty="0"/>
          </a:p>
          <a:p>
            <a:pPr>
              <a:buFont typeface="Wingdings" pitchFamily="2" charset="2"/>
              <a:buChar char="ü"/>
            </a:pPr>
            <a:endParaRPr lang="fr-FR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/>
              <a:t>d’analyser les résultats afin d’évaluer les performances de chaque méthode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fr-FR" sz="1600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fr-FR" sz="1600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fr-FR" sz="16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662042" y="1974908"/>
            <a:ext cx="39751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00B050"/>
                </a:solidFill>
              </a:rPr>
              <a:t>Nouvelle connaissance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l’utilisation de python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recherche bibliographique 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914816" y="4365010"/>
            <a:ext cx="33493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Travail en équipe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Organiser le travail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Partager les connaissances</a:t>
            </a:r>
          </a:p>
          <a:p>
            <a:endParaRPr lang="fr-FR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5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5189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7" grpId="0"/>
      <p:bldP spid="48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2730-9C79-4515-B2B5-1AECEE588F3E}"/>
              </a:ext>
            </a:extLst>
          </p:cNvPr>
          <p:cNvSpPr txBox="1">
            <a:spLocks/>
          </p:cNvSpPr>
          <p:nvPr/>
        </p:nvSpPr>
        <p:spPr>
          <a:xfrm>
            <a:off x="2382" y="71415"/>
            <a:ext cx="7982905" cy="7478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atin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67D856-B022-4C79-9B1D-B7277841E67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rme libre 58">
            <a:extLst>
              <a:ext uri="{FF2B5EF4-FFF2-40B4-BE49-F238E27FC236}">
                <a16:creationId xmlns:a16="http://schemas.microsoft.com/office/drawing/2014/main" id="{26AB589F-0536-406D-9B7A-A6B195FDDD0D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5A8D42A-0A87-438C-8808-A9956C510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8E8E6DF2-D983-4190-BAA9-F12A2E928CD7}"/>
              </a:ext>
            </a:extLst>
          </p:cNvPr>
          <p:cNvSpPr txBox="1"/>
          <p:nvPr/>
        </p:nvSpPr>
        <p:spPr>
          <a:xfrm>
            <a:off x="521781" y="5173001"/>
            <a:ext cx="195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e 110">
            <a:extLst>
              <a:ext uri="{FF2B5EF4-FFF2-40B4-BE49-F238E27FC236}">
                <a16:creationId xmlns:a16="http://schemas.microsoft.com/office/drawing/2014/main" id="{AFB1969B-5A80-43BB-93BA-06503D2B209D}"/>
              </a:ext>
            </a:extLst>
          </p:cNvPr>
          <p:cNvGrpSpPr/>
          <p:nvPr/>
        </p:nvGrpSpPr>
        <p:grpSpPr>
          <a:xfrm>
            <a:off x="11011144" y="5989802"/>
            <a:ext cx="981900" cy="683324"/>
            <a:chOff x="8419321" y="4480714"/>
            <a:chExt cx="689183" cy="683324"/>
          </a:xfrm>
        </p:grpSpPr>
        <p:grpSp>
          <p:nvGrpSpPr>
            <p:cNvPr id="34" name="Group 3">
              <a:extLst>
                <a:ext uri="{FF2B5EF4-FFF2-40B4-BE49-F238E27FC236}">
                  <a16:creationId xmlns:a16="http://schemas.microsoft.com/office/drawing/2014/main" id="{AEEAD386-E0A4-498D-8986-FE9F96CD0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D4DECB9-4BE7-4CF4-B0DA-97006FB592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39" name="Freeform 5">
                  <a:extLst>
                    <a:ext uri="{FF2B5EF4-FFF2-40B4-BE49-F238E27FC236}">
                      <a16:creationId xmlns:a16="http://schemas.microsoft.com/office/drawing/2014/main" id="{9700896D-DC45-4A71-8FA1-8715A5344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6">
                  <a:extLst>
                    <a:ext uri="{FF2B5EF4-FFF2-40B4-BE49-F238E27FC236}">
                      <a16:creationId xmlns:a16="http://schemas.microsoft.com/office/drawing/2014/main" id="{8C5330BB-810A-4C65-8E6D-AD8BCCD7D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42" name="Freeform 7">
                  <a:extLst>
                    <a:ext uri="{FF2B5EF4-FFF2-40B4-BE49-F238E27FC236}">
                      <a16:creationId xmlns:a16="http://schemas.microsoft.com/office/drawing/2014/main" id="{F269DBD9-010A-4695-9136-FB6BD5FFB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43" name="Freeform 8">
                  <a:extLst>
                    <a:ext uri="{FF2B5EF4-FFF2-40B4-BE49-F238E27FC236}">
                      <a16:creationId xmlns:a16="http://schemas.microsoft.com/office/drawing/2014/main" id="{AFB6E4B2-6715-40F9-B651-F63B342C6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9">
                  <a:extLst>
                    <a:ext uri="{FF2B5EF4-FFF2-40B4-BE49-F238E27FC236}">
                      <a16:creationId xmlns:a16="http://schemas.microsoft.com/office/drawing/2014/main" id="{7F2EC45F-F83E-426D-8F81-5E8F305060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Freeform 10">
                  <a:extLst>
                    <a:ext uri="{FF2B5EF4-FFF2-40B4-BE49-F238E27FC236}">
                      <a16:creationId xmlns:a16="http://schemas.microsoft.com/office/drawing/2014/main" id="{E127B0E5-1798-41D6-801B-C137EEEDA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Freeform 11">
                  <a:extLst>
                    <a:ext uri="{FF2B5EF4-FFF2-40B4-BE49-F238E27FC236}">
                      <a16:creationId xmlns:a16="http://schemas.microsoft.com/office/drawing/2014/main" id="{FDF522F9-3103-418D-8B6C-E638824173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12">
                  <a:extLst>
                    <a:ext uri="{FF2B5EF4-FFF2-40B4-BE49-F238E27FC236}">
                      <a16:creationId xmlns:a16="http://schemas.microsoft.com/office/drawing/2014/main" id="{4F6A37AC-7A21-4DAA-932B-2BAF2E2E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reeform 13">
                  <a:extLst>
                    <a:ext uri="{FF2B5EF4-FFF2-40B4-BE49-F238E27FC236}">
                      <a16:creationId xmlns:a16="http://schemas.microsoft.com/office/drawing/2014/main" id="{C3902F29-1A3B-472E-ACDF-0F6421C85B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Freeform 14">
                  <a:extLst>
                    <a:ext uri="{FF2B5EF4-FFF2-40B4-BE49-F238E27FC236}">
                      <a16:creationId xmlns:a16="http://schemas.microsoft.com/office/drawing/2014/main" id="{F065D540-6FE2-4CE9-A327-87150DC3C3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Freeform 15">
                  <a:extLst>
                    <a:ext uri="{FF2B5EF4-FFF2-40B4-BE49-F238E27FC236}">
                      <a16:creationId xmlns:a16="http://schemas.microsoft.com/office/drawing/2014/main" id="{434FBE6B-72FE-4A5B-90C0-A42A5734F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7" name="Oval 17">
                <a:extLst>
                  <a:ext uri="{FF2B5EF4-FFF2-40B4-BE49-F238E27FC236}">
                    <a16:creationId xmlns:a16="http://schemas.microsoft.com/office/drawing/2014/main" id="{7DB94D07-171C-43C4-8069-D99D1A12A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18">
                <a:extLst>
                  <a:ext uri="{FF2B5EF4-FFF2-40B4-BE49-F238E27FC236}">
                    <a16:creationId xmlns:a16="http://schemas.microsoft.com/office/drawing/2014/main" id="{ED688356-45BE-469E-99EE-1C0D188CE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5" name="Espace réservé du numéro de diapositive 13">
              <a:extLst>
                <a:ext uri="{FF2B5EF4-FFF2-40B4-BE49-F238E27FC236}">
                  <a16:creationId xmlns:a16="http://schemas.microsoft.com/office/drawing/2014/main" id="{010B387E-FFE9-46CF-8F9F-020E9A860384}"/>
                </a:ext>
              </a:extLst>
            </p:cNvPr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675965" y="2250746"/>
            <a:ext cx="1092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Définition du Machine Learning</a:t>
            </a:r>
            <a:endParaRPr lang="fr-FR" sz="2400" dirty="0"/>
          </a:p>
          <a:p>
            <a:pPr lvl="0"/>
            <a:endParaRPr lang="fr-FR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fr-FR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« </a:t>
            </a:r>
            <a:r>
              <a:rPr lang="fr-FR" sz="24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L’apprentissage automatique est la discipline donnant aux ordinateurs la capacité d’apprendre, sans qu’ils soient explicitement programmés. </a:t>
            </a:r>
            <a:r>
              <a:rPr lang="fr-FR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»</a:t>
            </a:r>
            <a:endParaRPr lang="fr-FR" sz="2400" dirty="0"/>
          </a:p>
          <a:p>
            <a:pPr lvl="0"/>
            <a:endParaRPr lang="fr-FR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 algn="r"/>
            <a:r>
              <a:rPr lang="fr-FR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Arthur Samuel, 1959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36981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4" y="0"/>
            <a:ext cx="12192000" cy="6858000"/>
          </a:xfrm>
          <a:prstGeom prst="rect">
            <a:avLst/>
          </a:prstGeom>
          <a:solidFill>
            <a:srgbClr val="5D9C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rtlCol="0" anchor="ctr" anchorCtr="0">
            <a:noAutofit/>
          </a:bodyPr>
          <a:lstStyle/>
          <a:p>
            <a:r>
              <a:rPr lang="fr-FR" sz="4800" spc="-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Problématique &amp; Objectifs</a:t>
            </a:r>
          </a:p>
        </p:txBody>
      </p:sp>
      <p:sp>
        <p:nvSpPr>
          <p:cNvPr id="3" name="Ellipse 2"/>
          <p:cNvSpPr/>
          <p:nvPr/>
        </p:nvSpPr>
        <p:spPr>
          <a:xfrm>
            <a:off x="8508278" y="1783080"/>
            <a:ext cx="2834640" cy="277368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95A8D42A-0A87-438C-8808-A9956C510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19" y="1517469"/>
            <a:ext cx="3108960" cy="32893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2730-9C79-4515-B2B5-1AECEE588F3E}"/>
              </a:ext>
            </a:extLst>
          </p:cNvPr>
          <p:cNvSpPr txBox="1">
            <a:spLocks/>
          </p:cNvSpPr>
          <p:nvPr/>
        </p:nvSpPr>
        <p:spPr>
          <a:xfrm>
            <a:off x="2382" y="71415"/>
            <a:ext cx="7982905" cy="7478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atin typeface="Segoe UI" pitchFamily="34" charset="0"/>
                <a:cs typeface="Segoe UI" pitchFamily="34" charset="0"/>
              </a:rPr>
              <a:t>Problématique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67D856-B022-4C79-9B1D-B7277841E67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rme libre 58">
            <a:extLst>
              <a:ext uri="{FF2B5EF4-FFF2-40B4-BE49-F238E27FC236}">
                <a16:creationId xmlns:a16="http://schemas.microsoft.com/office/drawing/2014/main" id="{26AB589F-0536-406D-9B7A-A6B195FDDD0D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5A8D42A-0A87-438C-8808-A9956C510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8E8E6DF2-D983-4190-BAA9-F12A2E928CD7}"/>
              </a:ext>
            </a:extLst>
          </p:cNvPr>
          <p:cNvSpPr txBox="1"/>
          <p:nvPr/>
        </p:nvSpPr>
        <p:spPr>
          <a:xfrm>
            <a:off x="521781" y="5173001"/>
            <a:ext cx="195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e 110">
            <a:extLst>
              <a:ext uri="{FF2B5EF4-FFF2-40B4-BE49-F238E27FC236}">
                <a16:creationId xmlns:a16="http://schemas.microsoft.com/office/drawing/2014/main" id="{AFB1969B-5A80-43BB-93BA-06503D2B209D}"/>
              </a:ext>
            </a:extLst>
          </p:cNvPr>
          <p:cNvGrpSpPr/>
          <p:nvPr/>
        </p:nvGrpSpPr>
        <p:grpSpPr>
          <a:xfrm>
            <a:off x="11011144" y="5989802"/>
            <a:ext cx="981900" cy="683324"/>
            <a:chOff x="8419321" y="4480714"/>
            <a:chExt cx="689183" cy="683324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AEEAD386-E0A4-498D-8986-FE9F96CD0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9D4DECB9-4BE7-4CF4-B0DA-97006FB592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39" name="Freeform 5">
                  <a:extLst>
                    <a:ext uri="{FF2B5EF4-FFF2-40B4-BE49-F238E27FC236}">
                      <a16:creationId xmlns:a16="http://schemas.microsoft.com/office/drawing/2014/main" id="{9700896D-DC45-4A71-8FA1-8715A5344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6">
                  <a:extLst>
                    <a:ext uri="{FF2B5EF4-FFF2-40B4-BE49-F238E27FC236}">
                      <a16:creationId xmlns:a16="http://schemas.microsoft.com/office/drawing/2014/main" id="{8C5330BB-810A-4C65-8E6D-AD8BCCD7D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42" name="Freeform 7">
                  <a:extLst>
                    <a:ext uri="{FF2B5EF4-FFF2-40B4-BE49-F238E27FC236}">
                      <a16:creationId xmlns:a16="http://schemas.microsoft.com/office/drawing/2014/main" id="{F269DBD9-010A-4695-9136-FB6BD5FFB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43" name="Freeform 8">
                  <a:extLst>
                    <a:ext uri="{FF2B5EF4-FFF2-40B4-BE49-F238E27FC236}">
                      <a16:creationId xmlns:a16="http://schemas.microsoft.com/office/drawing/2014/main" id="{AFB6E4B2-6715-40F9-B651-F63B342C6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9">
                  <a:extLst>
                    <a:ext uri="{FF2B5EF4-FFF2-40B4-BE49-F238E27FC236}">
                      <a16:creationId xmlns:a16="http://schemas.microsoft.com/office/drawing/2014/main" id="{7F2EC45F-F83E-426D-8F81-5E8F305060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Freeform 10">
                  <a:extLst>
                    <a:ext uri="{FF2B5EF4-FFF2-40B4-BE49-F238E27FC236}">
                      <a16:creationId xmlns:a16="http://schemas.microsoft.com/office/drawing/2014/main" id="{E127B0E5-1798-41D6-801B-C137EEEDA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Freeform 11">
                  <a:extLst>
                    <a:ext uri="{FF2B5EF4-FFF2-40B4-BE49-F238E27FC236}">
                      <a16:creationId xmlns:a16="http://schemas.microsoft.com/office/drawing/2014/main" id="{FDF522F9-3103-418D-8B6C-E638824173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12">
                  <a:extLst>
                    <a:ext uri="{FF2B5EF4-FFF2-40B4-BE49-F238E27FC236}">
                      <a16:creationId xmlns:a16="http://schemas.microsoft.com/office/drawing/2014/main" id="{4F6A37AC-7A21-4DAA-932B-2BAF2E2E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reeform 13">
                  <a:extLst>
                    <a:ext uri="{FF2B5EF4-FFF2-40B4-BE49-F238E27FC236}">
                      <a16:creationId xmlns:a16="http://schemas.microsoft.com/office/drawing/2014/main" id="{C3902F29-1A3B-472E-ACDF-0F6421C85B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Freeform 14">
                  <a:extLst>
                    <a:ext uri="{FF2B5EF4-FFF2-40B4-BE49-F238E27FC236}">
                      <a16:creationId xmlns:a16="http://schemas.microsoft.com/office/drawing/2014/main" id="{F065D540-6FE2-4CE9-A327-87150DC3C3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Freeform 15">
                  <a:extLst>
                    <a:ext uri="{FF2B5EF4-FFF2-40B4-BE49-F238E27FC236}">
                      <a16:creationId xmlns:a16="http://schemas.microsoft.com/office/drawing/2014/main" id="{434FBE6B-72FE-4A5B-90C0-A42A5734F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7" name="Oval 17">
                <a:extLst>
                  <a:ext uri="{FF2B5EF4-FFF2-40B4-BE49-F238E27FC236}">
                    <a16:creationId xmlns:a16="http://schemas.microsoft.com/office/drawing/2014/main" id="{7DB94D07-171C-43C4-8069-D99D1A12A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18">
                <a:extLst>
                  <a:ext uri="{FF2B5EF4-FFF2-40B4-BE49-F238E27FC236}">
                    <a16:creationId xmlns:a16="http://schemas.microsoft.com/office/drawing/2014/main" id="{ED688356-45BE-469E-99EE-1C0D188CE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5" name="Espace réservé du numéro de diapositive 13">
              <a:extLst>
                <a:ext uri="{FF2B5EF4-FFF2-40B4-BE49-F238E27FC236}">
                  <a16:creationId xmlns:a16="http://schemas.microsoft.com/office/drawing/2014/main" id="{010B387E-FFE9-46CF-8F9F-020E9A860384}"/>
                </a:ext>
              </a:extLst>
            </p:cNvPr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203947" y="1613647"/>
            <a:ext cx="1132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 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57200" y="1949823"/>
            <a:ext cx="11518900" cy="131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Quelles sont les différentes variables qui ont un impact sur la note globale des étudiants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981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2730-9C79-4515-B2B5-1AECEE588F3E}"/>
              </a:ext>
            </a:extLst>
          </p:cNvPr>
          <p:cNvSpPr txBox="1">
            <a:spLocks/>
          </p:cNvSpPr>
          <p:nvPr/>
        </p:nvSpPr>
        <p:spPr>
          <a:xfrm>
            <a:off x="2382" y="71415"/>
            <a:ext cx="7982905" cy="7478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atin typeface="Segoe UI" pitchFamily="34" charset="0"/>
                <a:cs typeface="Segoe UI" pitchFamily="34" charset="0"/>
              </a:rPr>
              <a:t>  Objectifs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67D856-B022-4C79-9B1D-B7277841E67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rme libre 58">
            <a:extLst>
              <a:ext uri="{FF2B5EF4-FFF2-40B4-BE49-F238E27FC236}">
                <a16:creationId xmlns:a16="http://schemas.microsoft.com/office/drawing/2014/main" id="{26AB589F-0536-406D-9B7A-A6B195FDDD0D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e 110">
            <a:extLst>
              <a:ext uri="{FF2B5EF4-FFF2-40B4-BE49-F238E27FC236}">
                <a16:creationId xmlns:a16="http://schemas.microsoft.com/office/drawing/2014/main" id="{AFB1969B-5A80-43BB-93BA-06503D2B209D}"/>
              </a:ext>
            </a:extLst>
          </p:cNvPr>
          <p:cNvGrpSpPr/>
          <p:nvPr/>
        </p:nvGrpSpPr>
        <p:grpSpPr>
          <a:xfrm>
            <a:off x="11011144" y="5989802"/>
            <a:ext cx="981900" cy="683324"/>
            <a:chOff x="8419321" y="4480714"/>
            <a:chExt cx="689183" cy="683324"/>
          </a:xfrm>
        </p:grpSpPr>
        <p:grpSp>
          <p:nvGrpSpPr>
            <p:cNvPr id="34" name="Group 3">
              <a:extLst>
                <a:ext uri="{FF2B5EF4-FFF2-40B4-BE49-F238E27FC236}">
                  <a16:creationId xmlns:a16="http://schemas.microsoft.com/office/drawing/2014/main" id="{AEEAD386-E0A4-498D-8986-FE9F96CD0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D4DECB9-4BE7-4CF4-B0DA-97006FB592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39" name="Freeform 5">
                  <a:extLst>
                    <a:ext uri="{FF2B5EF4-FFF2-40B4-BE49-F238E27FC236}">
                      <a16:creationId xmlns:a16="http://schemas.microsoft.com/office/drawing/2014/main" id="{9700896D-DC45-4A71-8FA1-8715A5344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8C5330BB-810A-4C65-8E6D-AD8BCCD7D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F269DBD9-010A-4695-9136-FB6BD5FFB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42" name="Freeform 8">
                  <a:extLst>
                    <a:ext uri="{FF2B5EF4-FFF2-40B4-BE49-F238E27FC236}">
                      <a16:creationId xmlns:a16="http://schemas.microsoft.com/office/drawing/2014/main" id="{AFB6E4B2-6715-40F9-B651-F63B342C6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9">
                  <a:extLst>
                    <a:ext uri="{FF2B5EF4-FFF2-40B4-BE49-F238E27FC236}">
                      <a16:creationId xmlns:a16="http://schemas.microsoft.com/office/drawing/2014/main" id="{7F2EC45F-F83E-426D-8F81-5E8F305060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10">
                  <a:extLst>
                    <a:ext uri="{FF2B5EF4-FFF2-40B4-BE49-F238E27FC236}">
                      <a16:creationId xmlns:a16="http://schemas.microsoft.com/office/drawing/2014/main" id="{E127B0E5-1798-41D6-801B-C137EEEDA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FDF522F9-3103-418D-8B6C-E638824173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4F6A37AC-7A21-4DAA-932B-2BAF2E2E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reeform 13">
                  <a:extLst>
                    <a:ext uri="{FF2B5EF4-FFF2-40B4-BE49-F238E27FC236}">
                      <a16:creationId xmlns:a16="http://schemas.microsoft.com/office/drawing/2014/main" id="{C3902F29-1A3B-472E-ACDF-0F6421C85B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Freeform 14">
                  <a:extLst>
                    <a:ext uri="{FF2B5EF4-FFF2-40B4-BE49-F238E27FC236}">
                      <a16:creationId xmlns:a16="http://schemas.microsoft.com/office/drawing/2014/main" id="{F065D540-6FE2-4CE9-A327-87150DC3C3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15">
                  <a:extLst>
                    <a:ext uri="{FF2B5EF4-FFF2-40B4-BE49-F238E27FC236}">
                      <a16:creationId xmlns:a16="http://schemas.microsoft.com/office/drawing/2014/main" id="{434FBE6B-72FE-4A5B-90C0-A42A5734F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7" name="Oval 17">
                <a:extLst>
                  <a:ext uri="{FF2B5EF4-FFF2-40B4-BE49-F238E27FC236}">
                    <a16:creationId xmlns:a16="http://schemas.microsoft.com/office/drawing/2014/main" id="{7DB94D07-171C-43C4-8069-D99D1A12A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18">
                <a:extLst>
                  <a:ext uri="{FF2B5EF4-FFF2-40B4-BE49-F238E27FC236}">
                    <a16:creationId xmlns:a16="http://schemas.microsoft.com/office/drawing/2014/main" id="{ED688356-45BE-469E-99EE-1C0D188CE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5" name="Espace réservé du numéro de diapositive 13">
              <a:extLst>
                <a:ext uri="{FF2B5EF4-FFF2-40B4-BE49-F238E27FC236}">
                  <a16:creationId xmlns:a16="http://schemas.microsoft.com/office/drawing/2014/main" id="{010B387E-FFE9-46CF-8F9F-020E9A860384}"/>
                </a:ext>
              </a:extLst>
            </p:cNvPr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BC6B481-AE5D-4095-914F-F30E7C92B206}"/>
              </a:ext>
            </a:extLst>
          </p:cNvPr>
          <p:cNvSpPr txBox="1"/>
          <p:nvPr/>
        </p:nvSpPr>
        <p:spPr>
          <a:xfrm>
            <a:off x="457200" y="1949823"/>
            <a:ext cx="11518900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Déterminer quel sont les meilleurs algorithmes pour répondre aux différents besoin à savoir les prédictions sur la note globale, que cela soit sur la variable G3, </a:t>
            </a: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finalGrade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ou bien </a:t>
            </a: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academicGrade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. Tout cela dans l’optique d’offrir la meilleure orientation pour les différents étudiants.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773723"/>
            <a:ext cx="12192000" cy="6858000"/>
          </a:xfrm>
          <a:prstGeom prst="rect">
            <a:avLst/>
          </a:prstGeom>
          <a:solidFill>
            <a:srgbClr val="5D9C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rtlCol="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5400" b="1" dirty="0"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Généralités sur la </a:t>
            </a:r>
          </a:p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5400" b="1" dirty="0"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                 classification</a:t>
            </a:r>
          </a:p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4800" b="1" dirty="0"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         </a:t>
            </a:r>
          </a:p>
        </p:txBody>
      </p:sp>
      <p:sp>
        <p:nvSpPr>
          <p:cNvPr id="3" name="Ellipse 2"/>
          <p:cNvSpPr/>
          <p:nvPr/>
        </p:nvSpPr>
        <p:spPr>
          <a:xfrm>
            <a:off x="8508278" y="1783080"/>
            <a:ext cx="2834640" cy="277368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95A8D42A-0A87-438C-8808-A9956C510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19" y="1517469"/>
            <a:ext cx="3108960" cy="32893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E13F2-D5E9-4363-8D58-F64AEF6244E3}"/>
              </a:ext>
            </a:extLst>
          </p:cNvPr>
          <p:cNvSpPr txBox="1">
            <a:spLocks/>
          </p:cNvSpPr>
          <p:nvPr/>
        </p:nvSpPr>
        <p:spPr>
          <a:xfrm>
            <a:off x="58296" y="183916"/>
            <a:ext cx="8877814" cy="7478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sz="4000" dirty="0">
                <a:latin typeface="Segoe UI" pitchFamily="34" charset="0"/>
                <a:ea typeface="Times New Roman" pitchFamily="18" charset="0"/>
                <a:cs typeface="Segoe UI" pitchFamily="34" charset="0"/>
              </a:rPr>
              <a:t>Définition de la classification</a:t>
            </a:r>
          </a:p>
          <a:p>
            <a:endParaRPr lang="fr-FR" sz="4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DFD8-299E-4AF0-AF70-6CFA37A2A8D5}"/>
              </a:ext>
            </a:extLst>
          </p:cNvPr>
          <p:cNvSpPr/>
          <p:nvPr/>
        </p:nvSpPr>
        <p:spPr bwMode="auto">
          <a:xfrm>
            <a:off x="4" y="887111"/>
            <a:ext cx="10806541" cy="124272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rme libre 58">
            <a:extLst>
              <a:ext uri="{FF2B5EF4-FFF2-40B4-BE49-F238E27FC236}">
                <a16:creationId xmlns:a16="http://schemas.microsoft.com/office/drawing/2014/main" id="{A3743590-7DDD-4A8B-A60B-D2C668EAE7DE}"/>
              </a:ext>
            </a:extLst>
          </p:cNvPr>
          <p:cNvSpPr/>
          <p:nvPr/>
        </p:nvSpPr>
        <p:spPr>
          <a:xfrm>
            <a:off x="10917382" y="-1"/>
            <a:ext cx="1274618" cy="1011384"/>
          </a:xfrm>
          <a:prstGeom prst="rect">
            <a:avLst/>
          </a:prstGeom>
          <a:solidFill>
            <a:srgbClr val="5D9C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77743" tIns="86765" rIns="86765" bIns="86765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7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2" name="Groupe 110"/>
          <p:cNvGrpSpPr/>
          <p:nvPr/>
        </p:nvGrpSpPr>
        <p:grpSpPr>
          <a:xfrm>
            <a:off x="10771814" y="5818005"/>
            <a:ext cx="1105521" cy="811069"/>
            <a:chOff x="8419321" y="4480714"/>
            <a:chExt cx="689183" cy="683324"/>
          </a:xfrm>
        </p:grpSpPr>
        <p:grpSp>
          <p:nvGrpSpPr>
            <p:cNvPr id="57" name="Group 3"/>
            <p:cNvGrpSpPr>
              <a:grpSpLocks/>
            </p:cNvGrpSpPr>
            <p:nvPr/>
          </p:nvGrpSpPr>
          <p:grpSpPr bwMode="auto">
            <a:xfrm>
              <a:off x="8419321" y="4480714"/>
              <a:ext cx="689183" cy="683324"/>
              <a:chOff x="1202" y="1702"/>
              <a:chExt cx="1270" cy="1262"/>
            </a:xfrm>
          </p:grpSpPr>
          <p:grpSp>
            <p:nvGrpSpPr>
              <p:cNvPr id="59" name="Group 4"/>
              <p:cNvGrpSpPr>
                <a:grpSpLocks/>
              </p:cNvGrpSpPr>
              <p:nvPr/>
            </p:nvGrpSpPr>
            <p:grpSpPr bwMode="auto">
              <a:xfrm>
                <a:off x="1202" y="1702"/>
                <a:ext cx="1270" cy="1262"/>
                <a:chOff x="204" y="709"/>
                <a:chExt cx="2132" cy="211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643" y="1772"/>
                  <a:ext cx="1255" cy="1056"/>
                </a:xfrm>
                <a:custGeom>
                  <a:avLst/>
                  <a:gdLst>
                    <a:gd name="T0" fmla="*/ 0 w 189"/>
                    <a:gd name="T1" fmla="*/ 129 h 159"/>
                    <a:gd name="T2" fmla="*/ 95 w 189"/>
                    <a:gd name="T3" fmla="*/ 159 h 159"/>
                    <a:gd name="T4" fmla="*/ 189 w 189"/>
                    <a:gd name="T5" fmla="*/ 129 h 159"/>
                    <a:gd name="T6" fmla="*/ 95 w 189"/>
                    <a:gd name="T7" fmla="*/ 0 h 159"/>
                    <a:gd name="T8" fmla="*/ 0 w 189"/>
                    <a:gd name="T9" fmla="*/ 12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159">
                      <a:moveTo>
                        <a:pt x="0" y="129"/>
                      </a:moveTo>
                      <a:cubicBezTo>
                        <a:pt x="28" y="149"/>
                        <a:pt x="61" y="159"/>
                        <a:pt x="95" y="159"/>
                      </a:cubicBezTo>
                      <a:cubicBezTo>
                        <a:pt x="128" y="159"/>
                        <a:pt x="161" y="149"/>
                        <a:pt x="189" y="129"/>
                      </a:cubicBezTo>
                      <a:lnTo>
                        <a:pt x="95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311" y="1772"/>
                  <a:ext cx="962" cy="857"/>
                </a:xfrm>
                <a:custGeom>
                  <a:avLst/>
                  <a:gdLst>
                    <a:gd name="T0" fmla="*/ 0 w 145"/>
                    <a:gd name="T1" fmla="*/ 67 h 129"/>
                    <a:gd name="T2" fmla="*/ 50 w 145"/>
                    <a:gd name="T3" fmla="*/ 129 h 129"/>
                    <a:gd name="T4" fmla="*/ 145 w 145"/>
                    <a:gd name="T5" fmla="*/ 0 h 129"/>
                    <a:gd name="T6" fmla="*/ 0 w 145"/>
                    <a:gd name="T7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129">
                      <a:moveTo>
                        <a:pt x="0" y="67"/>
                      </a:moveTo>
                      <a:cubicBezTo>
                        <a:pt x="11" y="92"/>
                        <a:pt x="28" y="113"/>
                        <a:pt x="50" y="129"/>
                      </a:cubicBezTo>
                      <a:lnTo>
                        <a:pt x="145" y="0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8" name="Freeform 7"/>
                <p:cNvSpPr>
                  <a:spLocks/>
                </p:cNvSpPr>
                <p:nvPr/>
              </p:nvSpPr>
              <p:spPr bwMode="auto">
                <a:xfrm>
                  <a:off x="204" y="1699"/>
                  <a:ext cx="1069" cy="518"/>
                </a:xfrm>
                <a:custGeom>
                  <a:avLst/>
                  <a:gdLst>
                    <a:gd name="T0" fmla="*/ 1 w 161"/>
                    <a:gd name="T1" fmla="*/ 0 h 78"/>
                    <a:gd name="T2" fmla="*/ 1 w 161"/>
                    <a:gd name="T3" fmla="*/ 10 h 78"/>
                    <a:gd name="T4" fmla="*/ 16 w 161"/>
                    <a:gd name="T5" fmla="*/ 78 h 78"/>
                    <a:gd name="T6" fmla="*/ 161 w 161"/>
                    <a:gd name="T7" fmla="*/ 11 h 78"/>
                    <a:gd name="T8" fmla="*/ 1 w 161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1" h="78">
                      <a:moveTo>
                        <a:pt x="1" y="0"/>
                      </a:move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0" y="34"/>
                        <a:pt x="6" y="57"/>
                        <a:pt x="16" y="78"/>
                      </a:cubicBezTo>
                      <a:lnTo>
                        <a:pt x="1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34342">
                    <a:lumMod val="40000"/>
                    <a:lumOff val="60000"/>
                  </a:srgbClr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rgbClr val="08A1D9"/>
                    </a:solidFill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211" y="1207"/>
                  <a:ext cx="1062" cy="565"/>
                </a:xfrm>
                <a:custGeom>
                  <a:avLst/>
                  <a:gdLst>
                    <a:gd name="T0" fmla="*/ 24 w 160"/>
                    <a:gd name="T1" fmla="*/ 0 h 85"/>
                    <a:gd name="T2" fmla="*/ 0 w 160"/>
                    <a:gd name="T3" fmla="*/ 74 h 85"/>
                    <a:gd name="T4" fmla="*/ 160 w 160"/>
                    <a:gd name="T5" fmla="*/ 85 h 85"/>
                    <a:gd name="T6" fmla="*/ 24 w 160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85">
                      <a:moveTo>
                        <a:pt x="24" y="0"/>
                      </a:moveTo>
                      <a:cubicBezTo>
                        <a:pt x="10" y="22"/>
                        <a:pt x="2" y="47"/>
                        <a:pt x="0" y="74"/>
                      </a:cubicBezTo>
                      <a:lnTo>
                        <a:pt x="160" y="8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371" y="842"/>
                  <a:ext cx="902" cy="930"/>
                </a:xfrm>
                <a:custGeom>
                  <a:avLst/>
                  <a:gdLst>
                    <a:gd name="T0" fmla="*/ 58 w 136"/>
                    <a:gd name="T1" fmla="*/ 0 h 140"/>
                    <a:gd name="T2" fmla="*/ 0 w 136"/>
                    <a:gd name="T3" fmla="*/ 55 h 140"/>
                    <a:gd name="T4" fmla="*/ 136 w 136"/>
                    <a:gd name="T5" fmla="*/ 140 h 140"/>
                    <a:gd name="T6" fmla="*/ 58 w 136"/>
                    <a:gd name="T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6" h="140">
                      <a:moveTo>
                        <a:pt x="58" y="0"/>
                      </a:moveTo>
                      <a:cubicBezTo>
                        <a:pt x="34" y="13"/>
                        <a:pt x="14" y="32"/>
                        <a:pt x="0" y="55"/>
                      </a:cubicBezTo>
                      <a:lnTo>
                        <a:pt x="136" y="14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Freeform 10"/>
                <p:cNvSpPr>
                  <a:spLocks/>
                </p:cNvSpPr>
                <p:nvPr/>
              </p:nvSpPr>
              <p:spPr bwMode="auto">
                <a:xfrm>
                  <a:off x="755" y="709"/>
                  <a:ext cx="518" cy="1063"/>
                </a:xfrm>
                <a:custGeom>
                  <a:avLst/>
                  <a:gdLst>
                    <a:gd name="T0" fmla="*/ 77 w 78"/>
                    <a:gd name="T1" fmla="*/ 0 h 160"/>
                    <a:gd name="T2" fmla="*/ 0 w 78"/>
                    <a:gd name="T3" fmla="*/ 20 h 160"/>
                    <a:gd name="T4" fmla="*/ 78 w 78"/>
                    <a:gd name="T5" fmla="*/ 160 h 160"/>
                    <a:gd name="T6" fmla="*/ 77 w 78"/>
                    <a:gd name="T7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60">
                      <a:moveTo>
                        <a:pt x="77" y="0"/>
                      </a:moveTo>
                      <a:cubicBezTo>
                        <a:pt x="50" y="0"/>
                        <a:pt x="23" y="6"/>
                        <a:pt x="0" y="20"/>
                      </a:cubicBezTo>
                      <a:lnTo>
                        <a:pt x="78" y="1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1"/>
                <p:cNvSpPr>
                  <a:spLocks/>
                </p:cNvSpPr>
                <p:nvPr/>
              </p:nvSpPr>
              <p:spPr bwMode="auto">
                <a:xfrm>
                  <a:off x="1273" y="709"/>
                  <a:ext cx="512" cy="1063"/>
                </a:xfrm>
                <a:custGeom>
                  <a:avLst/>
                  <a:gdLst>
                    <a:gd name="T0" fmla="*/ 77 w 77"/>
                    <a:gd name="T1" fmla="*/ 20 h 160"/>
                    <a:gd name="T2" fmla="*/ 0 w 77"/>
                    <a:gd name="T3" fmla="*/ 0 h 160"/>
                    <a:gd name="T4" fmla="*/ 0 w 77"/>
                    <a:gd name="T5" fmla="*/ 160 h 160"/>
                    <a:gd name="T6" fmla="*/ 77 w 77"/>
                    <a:gd name="T7" fmla="*/ 2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60">
                      <a:moveTo>
                        <a:pt x="77" y="20"/>
                      </a:moveTo>
                      <a:cubicBezTo>
                        <a:pt x="54" y="6"/>
                        <a:pt x="27" y="0"/>
                        <a:pt x="0" y="0"/>
                      </a:cubicBezTo>
                      <a:lnTo>
                        <a:pt x="0" y="160"/>
                      </a:lnTo>
                      <a:lnTo>
                        <a:pt x="77" y="2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auto">
                <a:xfrm>
                  <a:off x="1273" y="842"/>
                  <a:ext cx="896" cy="930"/>
                </a:xfrm>
                <a:custGeom>
                  <a:avLst/>
                  <a:gdLst>
                    <a:gd name="T0" fmla="*/ 135 w 135"/>
                    <a:gd name="T1" fmla="*/ 55 h 140"/>
                    <a:gd name="T2" fmla="*/ 77 w 135"/>
                    <a:gd name="T3" fmla="*/ 0 h 140"/>
                    <a:gd name="T4" fmla="*/ 0 w 135"/>
                    <a:gd name="T5" fmla="*/ 140 h 140"/>
                    <a:gd name="T6" fmla="*/ 135 w 135"/>
                    <a:gd name="T7" fmla="*/ 55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40">
                      <a:moveTo>
                        <a:pt x="135" y="55"/>
                      </a:moveTo>
                      <a:cubicBezTo>
                        <a:pt x="121" y="32"/>
                        <a:pt x="101" y="13"/>
                        <a:pt x="77" y="0"/>
                      </a:cubicBezTo>
                      <a:lnTo>
                        <a:pt x="0" y="140"/>
                      </a:lnTo>
                      <a:lnTo>
                        <a:pt x="135" y="5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1273" y="1207"/>
                  <a:ext cx="1056" cy="565"/>
                </a:xfrm>
                <a:custGeom>
                  <a:avLst/>
                  <a:gdLst>
                    <a:gd name="T0" fmla="*/ 159 w 159"/>
                    <a:gd name="T1" fmla="*/ 74 h 85"/>
                    <a:gd name="T2" fmla="*/ 135 w 159"/>
                    <a:gd name="T3" fmla="*/ 0 h 85"/>
                    <a:gd name="T4" fmla="*/ 0 w 159"/>
                    <a:gd name="T5" fmla="*/ 85 h 85"/>
                    <a:gd name="T6" fmla="*/ 159 w 159"/>
                    <a:gd name="T7" fmla="*/ 7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9" h="85">
                      <a:moveTo>
                        <a:pt x="159" y="74"/>
                      </a:moveTo>
                      <a:cubicBezTo>
                        <a:pt x="157" y="47"/>
                        <a:pt x="149" y="22"/>
                        <a:pt x="135" y="0"/>
                      </a:cubicBezTo>
                      <a:lnTo>
                        <a:pt x="0" y="85"/>
                      </a:lnTo>
                      <a:lnTo>
                        <a:pt x="159" y="7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4"/>
                <p:cNvSpPr>
                  <a:spLocks/>
                </p:cNvSpPr>
                <p:nvPr/>
              </p:nvSpPr>
              <p:spPr bwMode="auto">
                <a:xfrm>
                  <a:off x="1273" y="1699"/>
                  <a:ext cx="1063" cy="518"/>
                </a:xfrm>
                <a:custGeom>
                  <a:avLst/>
                  <a:gdLst>
                    <a:gd name="T0" fmla="*/ 144 w 160"/>
                    <a:gd name="T1" fmla="*/ 78 h 78"/>
                    <a:gd name="T2" fmla="*/ 160 w 160"/>
                    <a:gd name="T3" fmla="*/ 11 h 78"/>
                    <a:gd name="T4" fmla="*/ 159 w 160"/>
                    <a:gd name="T5" fmla="*/ 0 h 78"/>
                    <a:gd name="T6" fmla="*/ 0 w 160"/>
                    <a:gd name="T7" fmla="*/ 11 h 78"/>
                    <a:gd name="T8" fmla="*/ 144 w 160"/>
                    <a:gd name="T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78">
                      <a:moveTo>
                        <a:pt x="144" y="78"/>
                      </a:moveTo>
                      <a:cubicBezTo>
                        <a:pt x="154" y="57"/>
                        <a:pt x="160" y="34"/>
                        <a:pt x="160" y="11"/>
                      </a:cubicBezTo>
                      <a:cubicBezTo>
                        <a:pt x="160" y="7"/>
                        <a:pt x="159" y="3"/>
                        <a:pt x="159" y="0"/>
                      </a:cubicBezTo>
                      <a:lnTo>
                        <a:pt x="0" y="11"/>
                      </a:lnTo>
                      <a:lnTo>
                        <a:pt x="144" y="7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15"/>
                <p:cNvSpPr>
                  <a:spLocks/>
                </p:cNvSpPr>
                <p:nvPr/>
              </p:nvSpPr>
              <p:spPr bwMode="auto">
                <a:xfrm>
                  <a:off x="1273" y="1772"/>
                  <a:ext cx="956" cy="857"/>
                </a:xfrm>
                <a:custGeom>
                  <a:avLst/>
                  <a:gdLst>
                    <a:gd name="T0" fmla="*/ 94 w 144"/>
                    <a:gd name="T1" fmla="*/ 129 h 129"/>
                    <a:gd name="T2" fmla="*/ 144 w 144"/>
                    <a:gd name="T3" fmla="*/ 67 h 129"/>
                    <a:gd name="T4" fmla="*/ 0 w 144"/>
                    <a:gd name="T5" fmla="*/ 0 h 129"/>
                    <a:gd name="T6" fmla="*/ 94 w 144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129">
                      <a:moveTo>
                        <a:pt x="94" y="129"/>
                      </a:moveTo>
                      <a:cubicBezTo>
                        <a:pt x="116" y="113"/>
                        <a:pt x="133" y="92"/>
                        <a:pt x="144" y="67"/>
                      </a:cubicBezTo>
                      <a:lnTo>
                        <a:pt x="0" y="0"/>
                      </a:lnTo>
                      <a:lnTo>
                        <a:pt x="94" y="1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690" y="2187"/>
                <a:ext cx="271" cy="270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798" y="2295"/>
                <a:ext cx="54" cy="54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Espace réservé du numéro de diapositive 13"/>
            <p:cNvSpPr txBox="1">
              <a:spLocks/>
            </p:cNvSpPr>
            <p:nvPr/>
          </p:nvSpPr>
          <p:spPr>
            <a:xfrm>
              <a:off x="8619093" y="4883485"/>
              <a:ext cx="290608" cy="280553"/>
            </a:xfrm>
            <a:prstGeom prst="rect">
              <a:avLst/>
            </a:prstGeom>
          </p:spPr>
          <p:txBody>
            <a:bodyPr vert="horz" lIns="91430" tIns="45715" rIns="91430" bIns="45715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4A0E9C0-64E9-453D-9F96-A371025FA52E}"/>
              </a:ext>
            </a:extLst>
          </p:cNvPr>
          <p:cNvSpPr txBox="1">
            <a:spLocks/>
          </p:cNvSpPr>
          <p:nvPr/>
        </p:nvSpPr>
        <p:spPr>
          <a:xfrm>
            <a:off x="71359" y="68558"/>
            <a:ext cx="8864751" cy="7478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44E0DA01-F295-4463-B9F0-2F321CE0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" y="454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9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23" y="39330"/>
            <a:ext cx="932721" cy="932721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779929" y="1613646"/>
            <a:ext cx="100718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charset="2"/>
              <a:buChar char="ü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	La classification est une discipline reliée de près ou de loin à plusieurs domaines. </a:t>
            </a:r>
          </a:p>
          <a:p>
            <a:pPr marL="457200" indent="-457200" algn="just">
              <a:lnSpc>
                <a:spcPct val="150000"/>
              </a:lnSpc>
              <a:buFont typeface="Wingdings" charset="2"/>
              <a:buChar char="ü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	En mathématique, On appelle classification, la catégorisation algorithmique d’objets. </a:t>
            </a:r>
          </a:p>
          <a:p>
            <a:pPr marL="457200" indent="-457200" algn="just">
              <a:lnSpc>
                <a:spcPct val="150000"/>
              </a:lnSpc>
              <a:buFont typeface="Wingdings" charset="2"/>
              <a:buChar char="ü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	Elle consiste à attribuer une classe ou catégorie à chaque objet à classer, en se basant sur des données statistiques. </a:t>
            </a:r>
          </a:p>
          <a:p>
            <a:pPr algn="just">
              <a:lnSpc>
                <a:spcPct val="150000"/>
              </a:lnSpc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84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|28.8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|28.8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14358</TotalTime>
  <Words>1496</Words>
  <Application>Microsoft Office PowerPoint</Application>
  <PresentationFormat>Grand écran</PresentationFormat>
  <Paragraphs>229</Paragraphs>
  <Slides>30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Segoe UI</vt:lpstr>
      <vt:lpstr>Segoe UI Historic</vt:lpstr>
      <vt:lpstr>Segoe UI Light</vt:lpstr>
      <vt:lpstr>Times New Roman</vt:lpstr>
      <vt:lpstr>Wingdings</vt:lpstr>
      <vt:lpstr>Thème Office</vt:lpstr>
      <vt:lpstr>    Mini-Project – 4MLSP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Algorithmes Supervisé vs Non-supervisé  </vt:lpstr>
      <vt:lpstr>Classification supervisée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Partie descriptive des datasets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 SI pour la gestion de la formation et des congés</dc:title>
  <dc:creator>a_moussaoui@student.esi.dz</dc:creator>
  <cp:lastModifiedBy>Samia Lettat</cp:lastModifiedBy>
  <cp:revision>919</cp:revision>
  <dcterms:created xsi:type="dcterms:W3CDTF">2014-06-20T18:31:05Z</dcterms:created>
  <dcterms:modified xsi:type="dcterms:W3CDTF">2021-07-13T15:25:35Z</dcterms:modified>
</cp:coreProperties>
</file>