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8" r:id="rId16"/>
    <p:sldId id="279" r:id="rId17"/>
    <p:sldId id="270" r:id="rId18"/>
    <p:sldId id="271"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64D0E-D48F-0563-D0A1-0F50ADA72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E432268-5AA3-927B-3AAA-F52A0C08FE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25BCFB-BD6E-F5FD-0A9C-9BD655ACB208}"/>
              </a:ext>
            </a:extLst>
          </p:cNvPr>
          <p:cNvSpPr>
            <a:spLocks noGrp="1"/>
          </p:cNvSpPr>
          <p:nvPr>
            <p:ph type="dt" sz="half" idx="10"/>
          </p:nvPr>
        </p:nvSpPr>
        <p:spPr/>
        <p:txBody>
          <a:bodyPr/>
          <a:lstStyle/>
          <a:p>
            <a:fld id="{55970447-E4CC-458B-90F6-6371B284CDFC}" type="datetimeFigureOut">
              <a:rPr lang="en-US" smtClean="0"/>
              <a:t>11/26/2023</a:t>
            </a:fld>
            <a:endParaRPr lang="en-US"/>
          </a:p>
        </p:txBody>
      </p:sp>
      <p:sp>
        <p:nvSpPr>
          <p:cNvPr id="5" name="Footer Placeholder 4">
            <a:extLst>
              <a:ext uri="{FF2B5EF4-FFF2-40B4-BE49-F238E27FC236}">
                <a16:creationId xmlns:a16="http://schemas.microsoft.com/office/drawing/2014/main" id="{D6F87F92-95B3-CC67-718C-7D8D9953B4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6A5AAC-D570-6E17-92BE-05CC1E6A9DDF}"/>
              </a:ext>
            </a:extLst>
          </p:cNvPr>
          <p:cNvSpPr>
            <a:spLocks noGrp="1"/>
          </p:cNvSpPr>
          <p:nvPr>
            <p:ph type="sldNum" sz="quarter" idx="12"/>
          </p:nvPr>
        </p:nvSpPr>
        <p:spPr/>
        <p:txBody>
          <a:bodyPr/>
          <a:lstStyle/>
          <a:p>
            <a:fld id="{C3CF66A3-C44B-4AE2-9587-8085372F7223}" type="slidenum">
              <a:rPr lang="en-US" smtClean="0"/>
              <a:t>‹#›</a:t>
            </a:fld>
            <a:endParaRPr lang="en-US"/>
          </a:p>
        </p:txBody>
      </p:sp>
    </p:spTree>
    <p:extLst>
      <p:ext uri="{BB962C8B-B14F-4D97-AF65-F5344CB8AC3E}">
        <p14:creationId xmlns:p14="http://schemas.microsoft.com/office/powerpoint/2010/main" val="412055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2EE0E-FEE8-8427-A961-5D494F9C487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C784989-9419-5CF9-3F79-17C7D4124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343887-8553-E10C-3C94-BD97A2B2599F}"/>
              </a:ext>
            </a:extLst>
          </p:cNvPr>
          <p:cNvSpPr>
            <a:spLocks noGrp="1"/>
          </p:cNvSpPr>
          <p:nvPr>
            <p:ph type="dt" sz="half" idx="10"/>
          </p:nvPr>
        </p:nvSpPr>
        <p:spPr/>
        <p:txBody>
          <a:bodyPr/>
          <a:lstStyle/>
          <a:p>
            <a:fld id="{55970447-E4CC-458B-90F6-6371B284CDFC}" type="datetimeFigureOut">
              <a:rPr lang="en-US" smtClean="0"/>
              <a:t>11/26/2023</a:t>
            </a:fld>
            <a:endParaRPr lang="en-US"/>
          </a:p>
        </p:txBody>
      </p:sp>
      <p:sp>
        <p:nvSpPr>
          <p:cNvPr id="5" name="Footer Placeholder 4">
            <a:extLst>
              <a:ext uri="{FF2B5EF4-FFF2-40B4-BE49-F238E27FC236}">
                <a16:creationId xmlns:a16="http://schemas.microsoft.com/office/drawing/2014/main" id="{AB6B66B4-DAFD-34A1-14BE-3ABC868BF8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D2FA0F-69D9-2424-3D2D-8189626B5E16}"/>
              </a:ext>
            </a:extLst>
          </p:cNvPr>
          <p:cNvSpPr>
            <a:spLocks noGrp="1"/>
          </p:cNvSpPr>
          <p:nvPr>
            <p:ph type="sldNum" sz="quarter" idx="12"/>
          </p:nvPr>
        </p:nvSpPr>
        <p:spPr/>
        <p:txBody>
          <a:bodyPr/>
          <a:lstStyle/>
          <a:p>
            <a:fld id="{C3CF66A3-C44B-4AE2-9587-8085372F7223}" type="slidenum">
              <a:rPr lang="en-US" smtClean="0"/>
              <a:t>‹#›</a:t>
            </a:fld>
            <a:endParaRPr lang="en-US"/>
          </a:p>
        </p:txBody>
      </p:sp>
    </p:spTree>
    <p:extLst>
      <p:ext uri="{BB962C8B-B14F-4D97-AF65-F5344CB8AC3E}">
        <p14:creationId xmlns:p14="http://schemas.microsoft.com/office/powerpoint/2010/main" val="18584899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F8C2585-3D8E-F8AA-B52B-08AB4A6350A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33585-863E-27F1-2989-68811E6FB0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B30AC4-A149-6D08-E07F-F179EB2BC893}"/>
              </a:ext>
            </a:extLst>
          </p:cNvPr>
          <p:cNvSpPr>
            <a:spLocks noGrp="1"/>
          </p:cNvSpPr>
          <p:nvPr>
            <p:ph type="dt" sz="half" idx="10"/>
          </p:nvPr>
        </p:nvSpPr>
        <p:spPr/>
        <p:txBody>
          <a:bodyPr/>
          <a:lstStyle/>
          <a:p>
            <a:fld id="{55970447-E4CC-458B-90F6-6371B284CDFC}" type="datetimeFigureOut">
              <a:rPr lang="en-US" smtClean="0"/>
              <a:t>11/26/2023</a:t>
            </a:fld>
            <a:endParaRPr lang="en-US"/>
          </a:p>
        </p:txBody>
      </p:sp>
      <p:sp>
        <p:nvSpPr>
          <p:cNvPr id="5" name="Footer Placeholder 4">
            <a:extLst>
              <a:ext uri="{FF2B5EF4-FFF2-40B4-BE49-F238E27FC236}">
                <a16:creationId xmlns:a16="http://schemas.microsoft.com/office/drawing/2014/main" id="{3D97B6EE-E1E4-B03B-E917-390D64CBD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FBFB6-AB40-678C-5BE2-6A96C2EC47E8}"/>
              </a:ext>
            </a:extLst>
          </p:cNvPr>
          <p:cNvSpPr>
            <a:spLocks noGrp="1"/>
          </p:cNvSpPr>
          <p:nvPr>
            <p:ph type="sldNum" sz="quarter" idx="12"/>
          </p:nvPr>
        </p:nvSpPr>
        <p:spPr/>
        <p:txBody>
          <a:bodyPr/>
          <a:lstStyle/>
          <a:p>
            <a:fld id="{C3CF66A3-C44B-4AE2-9587-8085372F7223}" type="slidenum">
              <a:rPr lang="en-US" smtClean="0"/>
              <a:t>‹#›</a:t>
            </a:fld>
            <a:endParaRPr lang="en-US"/>
          </a:p>
        </p:txBody>
      </p:sp>
    </p:spTree>
    <p:extLst>
      <p:ext uri="{BB962C8B-B14F-4D97-AF65-F5344CB8AC3E}">
        <p14:creationId xmlns:p14="http://schemas.microsoft.com/office/powerpoint/2010/main" val="995079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66019-6294-3271-3936-E34DA21B9F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3E01A-97DA-FE8B-FC4A-7683DEAD13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C98A7A-D908-171E-0FFD-A25A3FFB51F9}"/>
              </a:ext>
            </a:extLst>
          </p:cNvPr>
          <p:cNvSpPr>
            <a:spLocks noGrp="1"/>
          </p:cNvSpPr>
          <p:nvPr>
            <p:ph type="dt" sz="half" idx="10"/>
          </p:nvPr>
        </p:nvSpPr>
        <p:spPr/>
        <p:txBody>
          <a:bodyPr/>
          <a:lstStyle/>
          <a:p>
            <a:fld id="{55970447-E4CC-458B-90F6-6371B284CDFC}" type="datetimeFigureOut">
              <a:rPr lang="en-US" smtClean="0"/>
              <a:t>11/26/2023</a:t>
            </a:fld>
            <a:endParaRPr lang="en-US"/>
          </a:p>
        </p:txBody>
      </p:sp>
      <p:sp>
        <p:nvSpPr>
          <p:cNvPr id="5" name="Footer Placeholder 4">
            <a:extLst>
              <a:ext uri="{FF2B5EF4-FFF2-40B4-BE49-F238E27FC236}">
                <a16:creationId xmlns:a16="http://schemas.microsoft.com/office/drawing/2014/main" id="{9A58C1CC-C31F-400C-FEE0-8A35546CD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CDA522-24F5-6FA7-D1E1-6D8209253AE3}"/>
              </a:ext>
            </a:extLst>
          </p:cNvPr>
          <p:cNvSpPr>
            <a:spLocks noGrp="1"/>
          </p:cNvSpPr>
          <p:nvPr>
            <p:ph type="sldNum" sz="quarter" idx="12"/>
          </p:nvPr>
        </p:nvSpPr>
        <p:spPr/>
        <p:txBody>
          <a:bodyPr/>
          <a:lstStyle/>
          <a:p>
            <a:fld id="{C3CF66A3-C44B-4AE2-9587-8085372F7223}" type="slidenum">
              <a:rPr lang="en-US" smtClean="0"/>
              <a:t>‹#›</a:t>
            </a:fld>
            <a:endParaRPr lang="en-US"/>
          </a:p>
        </p:txBody>
      </p:sp>
    </p:spTree>
    <p:extLst>
      <p:ext uri="{BB962C8B-B14F-4D97-AF65-F5344CB8AC3E}">
        <p14:creationId xmlns:p14="http://schemas.microsoft.com/office/powerpoint/2010/main" val="24456324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FAAA2-FD90-98D1-96EB-1A8F6FE65D2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F37AA4-8796-9987-A487-57F3E45378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845ACB-8D99-2B37-CDCA-430F2B2BDF59}"/>
              </a:ext>
            </a:extLst>
          </p:cNvPr>
          <p:cNvSpPr>
            <a:spLocks noGrp="1"/>
          </p:cNvSpPr>
          <p:nvPr>
            <p:ph type="dt" sz="half" idx="10"/>
          </p:nvPr>
        </p:nvSpPr>
        <p:spPr/>
        <p:txBody>
          <a:bodyPr/>
          <a:lstStyle/>
          <a:p>
            <a:fld id="{55970447-E4CC-458B-90F6-6371B284CDFC}" type="datetimeFigureOut">
              <a:rPr lang="en-US" smtClean="0"/>
              <a:t>11/26/2023</a:t>
            </a:fld>
            <a:endParaRPr lang="en-US"/>
          </a:p>
        </p:txBody>
      </p:sp>
      <p:sp>
        <p:nvSpPr>
          <p:cNvPr id="5" name="Footer Placeholder 4">
            <a:extLst>
              <a:ext uri="{FF2B5EF4-FFF2-40B4-BE49-F238E27FC236}">
                <a16:creationId xmlns:a16="http://schemas.microsoft.com/office/drawing/2014/main" id="{D662881C-4D4F-A5E0-0668-BAA774C521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80B543-409C-5229-362E-4A8E07F562B6}"/>
              </a:ext>
            </a:extLst>
          </p:cNvPr>
          <p:cNvSpPr>
            <a:spLocks noGrp="1"/>
          </p:cNvSpPr>
          <p:nvPr>
            <p:ph type="sldNum" sz="quarter" idx="12"/>
          </p:nvPr>
        </p:nvSpPr>
        <p:spPr/>
        <p:txBody>
          <a:bodyPr/>
          <a:lstStyle/>
          <a:p>
            <a:fld id="{C3CF66A3-C44B-4AE2-9587-8085372F7223}" type="slidenum">
              <a:rPr lang="en-US" smtClean="0"/>
              <a:t>‹#›</a:t>
            </a:fld>
            <a:endParaRPr lang="en-US"/>
          </a:p>
        </p:txBody>
      </p:sp>
    </p:spTree>
    <p:extLst>
      <p:ext uri="{BB962C8B-B14F-4D97-AF65-F5344CB8AC3E}">
        <p14:creationId xmlns:p14="http://schemas.microsoft.com/office/powerpoint/2010/main" val="33518004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F5781-AC88-79DD-6DB6-6694A3E00C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EBD225-84B7-A104-F789-BDAEE93740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78222A2-51EB-18CB-6C22-3D94BBA5A9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5D90FDE-75D2-2D53-ACBB-1F3317FB9F6F}"/>
              </a:ext>
            </a:extLst>
          </p:cNvPr>
          <p:cNvSpPr>
            <a:spLocks noGrp="1"/>
          </p:cNvSpPr>
          <p:nvPr>
            <p:ph type="dt" sz="half" idx="10"/>
          </p:nvPr>
        </p:nvSpPr>
        <p:spPr/>
        <p:txBody>
          <a:bodyPr/>
          <a:lstStyle/>
          <a:p>
            <a:fld id="{55970447-E4CC-458B-90F6-6371B284CDFC}" type="datetimeFigureOut">
              <a:rPr lang="en-US" smtClean="0"/>
              <a:t>11/26/2023</a:t>
            </a:fld>
            <a:endParaRPr lang="en-US"/>
          </a:p>
        </p:txBody>
      </p:sp>
      <p:sp>
        <p:nvSpPr>
          <p:cNvPr id="6" name="Footer Placeholder 5">
            <a:extLst>
              <a:ext uri="{FF2B5EF4-FFF2-40B4-BE49-F238E27FC236}">
                <a16:creationId xmlns:a16="http://schemas.microsoft.com/office/drawing/2014/main" id="{3D7732E7-060A-5D5A-619A-300433D24F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056F52-D2F0-6B44-8A45-96AFDD910777}"/>
              </a:ext>
            </a:extLst>
          </p:cNvPr>
          <p:cNvSpPr>
            <a:spLocks noGrp="1"/>
          </p:cNvSpPr>
          <p:nvPr>
            <p:ph type="sldNum" sz="quarter" idx="12"/>
          </p:nvPr>
        </p:nvSpPr>
        <p:spPr/>
        <p:txBody>
          <a:bodyPr/>
          <a:lstStyle/>
          <a:p>
            <a:fld id="{C3CF66A3-C44B-4AE2-9587-8085372F7223}" type="slidenum">
              <a:rPr lang="en-US" smtClean="0"/>
              <a:t>‹#›</a:t>
            </a:fld>
            <a:endParaRPr lang="en-US"/>
          </a:p>
        </p:txBody>
      </p:sp>
    </p:spTree>
    <p:extLst>
      <p:ext uri="{BB962C8B-B14F-4D97-AF65-F5344CB8AC3E}">
        <p14:creationId xmlns:p14="http://schemas.microsoft.com/office/powerpoint/2010/main" val="2179419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84CD7-35A8-C505-CAB1-60274BFD2E9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503FDB-D4B3-7371-653E-B4C77432FE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270288-72D2-F44F-06E3-45EDACB729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96CDF3-B41F-A0D7-53E9-657ABD23E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4E76F2B-FDCE-9721-DAD6-142C856DEB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E5FB919-A2E5-3D5F-A4F4-716E2056D5D4}"/>
              </a:ext>
            </a:extLst>
          </p:cNvPr>
          <p:cNvSpPr>
            <a:spLocks noGrp="1"/>
          </p:cNvSpPr>
          <p:nvPr>
            <p:ph type="dt" sz="half" idx="10"/>
          </p:nvPr>
        </p:nvSpPr>
        <p:spPr/>
        <p:txBody>
          <a:bodyPr/>
          <a:lstStyle/>
          <a:p>
            <a:fld id="{55970447-E4CC-458B-90F6-6371B284CDFC}" type="datetimeFigureOut">
              <a:rPr lang="en-US" smtClean="0"/>
              <a:t>11/26/2023</a:t>
            </a:fld>
            <a:endParaRPr lang="en-US"/>
          </a:p>
        </p:txBody>
      </p:sp>
      <p:sp>
        <p:nvSpPr>
          <p:cNvPr id="8" name="Footer Placeholder 7">
            <a:extLst>
              <a:ext uri="{FF2B5EF4-FFF2-40B4-BE49-F238E27FC236}">
                <a16:creationId xmlns:a16="http://schemas.microsoft.com/office/drawing/2014/main" id="{D6C5F4C5-64A1-E6CE-E9FD-EE307710A0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A547F46-01EF-5E6D-876D-92EFBDA9F390}"/>
              </a:ext>
            </a:extLst>
          </p:cNvPr>
          <p:cNvSpPr>
            <a:spLocks noGrp="1"/>
          </p:cNvSpPr>
          <p:nvPr>
            <p:ph type="sldNum" sz="quarter" idx="12"/>
          </p:nvPr>
        </p:nvSpPr>
        <p:spPr/>
        <p:txBody>
          <a:bodyPr/>
          <a:lstStyle/>
          <a:p>
            <a:fld id="{C3CF66A3-C44B-4AE2-9587-8085372F7223}" type="slidenum">
              <a:rPr lang="en-US" smtClean="0"/>
              <a:t>‹#›</a:t>
            </a:fld>
            <a:endParaRPr lang="en-US"/>
          </a:p>
        </p:txBody>
      </p:sp>
    </p:spTree>
    <p:extLst>
      <p:ext uri="{BB962C8B-B14F-4D97-AF65-F5344CB8AC3E}">
        <p14:creationId xmlns:p14="http://schemas.microsoft.com/office/powerpoint/2010/main" val="13354786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E4466B-B2D7-82CD-67B0-CDCD2983AD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8EEA9F3-76CB-566C-7553-7A217C5E8FF6}"/>
              </a:ext>
            </a:extLst>
          </p:cNvPr>
          <p:cNvSpPr>
            <a:spLocks noGrp="1"/>
          </p:cNvSpPr>
          <p:nvPr>
            <p:ph type="dt" sz="half" idx="10"/>
          </p:nvPr>
        </p:nvSpPr>
        <p:spPr/>
        <p:txBody>
          <a:bodyPr/>
          <a:lstStyle/>
          <a:p>
            <a:fld id="{55970447-E4CC-458B-90F6-6371B284CDFC}" type="datetimeFigureOut">
              <a:rPr lang="en-US" smtClean="0"/>
              <a:t>11/26/2023</a:t>
            </a:fld>
            <a:endParaRPr lang="en-US"/>
          </a:p>
        </p:txBody>
      </p:sp>
      <p:sp>
        <p:nvSpPr>
          <p:cNvPr id="4" name="Footer Placeholder 3">
            <a:extLst>
              <a:ext uri="{FF2B5EF4-FFF2-40B4-BE49-F238E27FC236}">
                <a16:creationId xmlns:a16="http://schemas.microsoft.com/office/drawing/2014/main" id="{174AD27D-FDD9-6CF4-632A-C629E382ECA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50B9A8-B873-A09C-FB26-274914480704}"/>
              </a:ext>
            </a:extLst>
          </p:cNvPr>
          <p:cNvSpPr>
            <a:spLocks noGrp="1"/>
          </p:cNvSpPr>
          <p:nvPr>
            <p:ph type="sldNum" sz="quarter" idx="12"/>
          </p:nvPr>
        </p:nvSpPr>
        <p:spPr/>
        <p:txBody>
          <a:bodyPr/>
          <a:lstStyle/>
          <a:p>
            <a:fld id="{C3CF66A3-C44B-4AE2-9587-8085372F7223}" type="slidenum">
              <a:rPr lang="en-US" smtClean="0"/>
              <a:t>‹#›</a:t>
            </a:fld>
            <a:endParaRPr lang="en-US"/>
          </a:p>
        </p:txBody>
      </p:sp>
    </p:spTree>
    <p:extLst>
      <p:ext uri="{BB962C8B-B14F-4D97-AF65-F5344CB8AC3E}">
        <p14:creationId xmlns:p14="http://schemas.microsoft.com/office/powerpoint/2010/main" val="25812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1A2D0-1F59-0686-D336-B0D3C140ABF2}"/>
              </a:ext>
            </a:extLst>
          </p:cNvPr>
          <p:cNvSpPr>
            <a:spLocks noGrp="1"/>
          </p:cNvSpPr>
          <p:nvPr>
            <p:ph type="dt" sz="half" idx="10"/>
          </p:nvPr>
        </p:nvSpPr>
        <p:spPr/>
        <p:txBody>
          <a:bodyPr/>
          <a:lstStyle/>
          <a:p>
            <a:fld id="{55970447-E4CC-458B-90F6-6371B284CDFC}" type="datetimeFigureOut">
              <a:rPr lang="en-US" smtClean="0"/>
              <a:t>11/26/2023</a:t>
            </a:fld>
            <a:endParaRPr lang="en-US"/>
          </a:p>
        </p:txBody>
      </p:sp>
      <p:sp>
        <p:nvSpPr>
          <p:cNvPr id="3" name="Footer Placeholder 2">
            <a:extLst>
              <a:ext uri="{FF2B5EF4-FFF2-40B4-BE49-F238E27FC236}">
                <a16:creationId xmlns:a16="http://schemas.microsoft.com/office/drawing/2014/main" id="{6BAA8879-43F9-42DB-AC98-03C084D0CF7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CE1F3B-185F-1D80-8E23-4660AF51BDE1}"/>
              </a:ext>
            </a:extLst>
          </p:cNvPr>
          <p:cNvSpPr>
            <a:spLocks noGrp="1"/>
          </p:cNvSpPr>
          <p:nvPr>
            <p:ph type="sldNum" sz="quarter" idx="12"/>
          </p:nvPr>
        </p:nvSpPr>
        <p:spPr/>
        <p:txBody>
          <a:bodyPr/>
          <a:lstStyle/>
          <a:p>
            <a:fld id="{C3CF66A3-C44B-4AE2-9587-8085372F7223}" type="slidenum">
              <a:rPr lang="en-US" smtClean="0"/>
              <a:t>‹#›</a:t>
            </a:fld>
            <a:endParaRPr lang="en-US"/>
          </a:p>
        </p:txBody>
      </p:sp>
    </p:spTree>
    <p:extLst>
      <p:ext uri="{BB962C8B-B14F-4D97-AF65-F5344CB8AC3E}">
        <p14:creationId xmlns:p14="http://schemas.microsoft.com/office/powerpoint/2010/main" val="2542980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A882E-D74A-A836-9FA8-FDCCB9C6B3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5D9D46F-BAA0-D290-3C67-62B7BA1B0D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4EBEB0-4D72-6455-8DAF-F0AAA985CA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D2056D-FC63-20EA-6E5D-8FB62649116A}"/>
              </a:ext>
            </a:extLst>
          </p:cNvPr>
          <p:cNvSpPr>
            <a:spLocks noGrp="1"/>
          </p:cNvSpPr>
          <p:nvPr>
            <p:ph type="dt" sz="half" idx="10"/>
          </p:nvPr>
        </p:nvSpPr>
        <p:spPr/>
        <p:txBody>
          <a:bodyPr/>
          <a:lstStyle/>
          <a:p>
            <a:fld id="{55970447-E4CC-458B-90F6-6371B284CDFC}" type="datetimeFigureOut">
              <a:rPr lang="en-US" smtClean="0"/>
              <a:t>11/26/2023</a:t>
            </a:fld>
            <a:endParaRPr lang="en-US"/>
          </a:p>
        </p:txBody>
      </p:sp>
      <p:sp>
        <p:nvSpPr>
          <p:cNvPr id="6" name="Footer Placeholder 5">
            <a:extLst>
              <a:ext uri="{FF2B5EF4-FFF2-40B4-BE49-F238E27FC236}">
                <a16:creationId xmlns:a16="http://schemas.microsoft.com/office/drawing/2014/main" id="{F6E20FF5-731D-8C9F-5857-F9280A05E4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F9D529-A7A5-789B-EC90-04303F70B6D7}"/>
              </a:ext>
            </a:extLst>
          </p:cNvPr>
          <p:cNvSpPr>
            <a:spLocks noGrp="1"/>
          </p:cNvSpPr>
          <p:nvPr>
            <p:ph type="sldNum" sz="quarter" idx="12"/>
          </p:nvPr>
        </p:nvSpPr>
        <p:spPr/>
        <p:txBody>
          <a:bodyPr/>
          <a:lstStyle/>
          <a:p>
            <a:fld id="{C3CF66A3-C44B-4AE2-9587-8085372F7223}" type="slidenum">
              <a:rPr lang="en-US" smtClean="0"/>
              <a:t>‹#›</a:t>
            </a:fld>
            <a:endParaRPr lang="en-US"/>
          </a:p>
        </p:txBody>
      </p:sp>
    </p:spTree>
    <p:extLst>
      <p:ext uri="{BB962C8B-B14F-4D97-AF65-F5344CB8AC3E}">
        <p14:creationId xmlns:p14="http://schemas.microsoft.com/office/powerpoint/2010/main" val="500642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0083-F163-75D2-1006-1BCA98FC71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7E3B27F-2A45-DB57-2C77-64C0F35FC2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C1D152E-40FE-E40B-2784-640EC6820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B194E-8C80-D397-7607-67B9FCDF0E07}"/>
              </a:ext>
            </a:extLst>
          </p:cNvPr>
          <p:cNvSpPr>
            <a:spLocks noGrp="1"/>
          </p:cNvSpPr>
          <p:nvPr>
            <p:ph type="dt" sz="half" idx="10"/>
          </p:nvPr>
        </p:nvSpPr>
        <p:spPr/>
        <p:txBody>
          <a:bodyPr/>
          <a:lstStyle/>
          <a:p>
            <a:fld id="{55970447-E4CC-458B-90F6-6371B284CDFC}" type="datetimeFigureOut">
              <a:rPr lang="en-US" smtClean="0"/>
              <a:t>11/26/2023</a:t>
            </a:fld>
            <a:endParaRPr lang="en-US"/>
          </a:p>
        </p:txBody>
      </p:sp>
      <p:sp>
        <p:nvSpPr>
          <p:cNvPr id="6" name="Footer Placeholder 5">
            <a:extLst>
              <a:ext uri="{FF2B5EF4-FFF2-40B4-BE49-F238E27FC236}">
                <a16:creationId xmlns:a16="http://schemas.microsoft.com/office/drawing/2014/main" id="{B41D6687-368A-40FB-877D-91DCDE5FB7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FF1E4F-074B-1615-9651-A9E0C92F0BAF}"/>
              </a:ext>
            </a:extLst>
          </p:cNvPr>
          <p:cNvSpPr>
            <a:spLocks noGrp="1"/>
          </p:cNvSpPr>
          <p:nvPr>
            <p:ph type="sldNum" sz="quarter" idx="12"/>
          </p:nvPr>
        </p:nvSpPr>
        <p:spPr/>
        <p:txBody>
          <a:bodyPr/>
          <a:lstStyle/>
          <a:p>
            <a:fld id="{C3CF66A3-C44B-4AE2-9587-8085372F7223}" type="slidenum">
              <a:rPr lang="en-US" smtClean="0"/>
              <a:t>‹#›</a:t>
            </a:fld>
            <a:endParaRPr lang="en-US"/>
          </a:p>
        </p:txBody>
      </p:sp>
    </p:spTree>
    <p:extLst>
      <p:ext uri="{BB962C8B-B14F-4D97-AF65-F5344CB8AC3E}">
        <p14:creationId xmlns:p14="http://schemas.microsoft.com/office/powerpoint/2010/main" val="218049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1C33ADE-653E-7F54-1ABB-BEF3AC759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F0585CE-B843-E338-BA02-EF5337AE1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9DBE84-6E8C-A5F1-127D-D6BED6FC39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970447-E4CC-458B-90F6-6371B284CDFC}" type="datetimeFigureOut">
              <a:rPr lang="en-US" smtClean="0"/>
              <a:t>11/26/2023</a:t>
            </a:fld>
            <a:endParaRPr lang="en-US"/>
          </a:p>
        </p:txBody>
      </p:sp>
      <p:sp>
        <p:nvSpPr>
          <p:cNvPr id="5" name="Footer Placeholder 4">
            <a:extLst>
              <a:ext uri="{FF2B5EF4-FFF2-40B4-BE49-F238E27FC236}">
                <a16:creationId xmlns:a16="http://schemas.microsoft.com/office/drawing/2014/main" id="{A7D7BEE4-B0DE-BA01-018C-E22B0109B1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1FF7168-AAAF-7300-E845-7FBD488160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CF66A3-C44B-4AE2-9587-8085372F7223}" type="slidenum">
              <a:rPr lang="en-US" smtClean="0"/>
              <a:t>‹#›</a:t>
            </a:fld>
            <a:endParaRPr lang="en-US"/>
          </a:p>
        </p:txBody>
      </p:sp>
    </p:spTree>
    <p:extLst>
      <p:ext uri="{BB962C8B-B14F-4D97-AF65-F5344CB8AC3E}">
        <p14:creationId xmlns:p14="http://schemas.microsoft.com/office/powerpoint/2010/main" val="2912810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aljazeera.com/features/2018/3/12/new-findings-could-rewrite-bangladeshs-history"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F896-2D86-3ED7-30FA-63173E121A0D}"/>
              </a:ext>
            </a:extLst>
          </p:cNvPr>
          <p:cNvSpPr>
            <a:spLocks noGrp="1"/>
          </p:cNvSpPr>
          <p:nvPr>
            <p:ph type="ctrTitle"/>
          </p:nvPr>
        </p:nvSpPr>
        <p:spPr/>
        <p:txBody>
          <a:bodyPr/>
          <a:lstStyle/>
          <a:p>
            <a:r>
              <a:rPr lang="en-US" dirty="0"/>
              <a:t>Archaeology </a:t>
            </a:r>
          </a:p>
        </p:txBody>
      </p:sp>
      <p:sp>
        <p:nvSpPr>
          <p:cNvPr id="3" name="Subtitle 2">
            <a:extLst>
              <a:ext uri="{FF2B5EF4-FFF2-40B4-BE49-F238E27FC236}">
                <a16:creationId xmlns:a16="http://schemas.microsoft.com/office/drawing/2014/main" id="{9A1E9B31-9A0F-8C75-4745-5FDEEF6E1997}"/>
              </a:ext>
            </a:extLst>
          </p:cNvPr>
          <p:cNvSpPr>
            <a:spLocks noGrp="1"/>
          </p:cNvSpPr>
          <p:nvPr>
            <p:ph type="subTitle" idx="1"/>
          </p:nvPr>
        </p:nvSpPr>
        <p:spPr/>
        <p:txBody>
          <a:bodyPr/>
          <a:lstStyle/>
          <a:p>
            <a:r>
              <a:rPr lang="en-US" dirty="0"/>
              <a:t>Dr Ashrafuzzaman Khan</a:t>
            </a:r>
          </a:p>
        </p:txBody>
      </p:sp>
    </p:spTree>
    <p:extLst>
      <p:ext uri="{BB962C8B-B14F-4D97-AF65-F5344CB8AC3E}">
        <p14:creationId xmlns:p14="http://schemas.microsoft.com/office/powerpoint/2010/main" val="465263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AEF43-3897-812F-76E3-36A59CE04241}"/>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C7E2604-851A-0CF1-E2FF-25671AF90634}"/>
              </a:ext>
            </a:extLst>
          </p:cNvPr>
          <p:cNvSpPr>
            <a:spLocks noGrp="1"/>
          </p:cNvSpPr>
          <p:nvPr>
            <p:ph idx="1"/>
          </p:nvPr>
        </p:nvSpPr>
        <p:spPr/>
        <p:txBody>
          <a:bodyPr>
            <a:normAutofit fontScale="92500" lnSpcReduction="10000"/>
          </a:bodyPr>
          <a:lstStyle/>
          <a:p>
            <a:pPr marL="0" indent="0">
              <a:buNone/>
            </a:pPr>
            <a:r>
              <a:rPr lang="en-US" b="1" dirty="0"/>
              <a:t>Cultural Understanding and Diversity:</a:t>
            </a:r>
          </a:p>
          <a:p>
            <a:r>
              <a:rPr lang="en-US" dirty="0"/>
              <a:t>Archaeology helps in preserving and understanding cultural diversity. The study of past cultures allows us to appreciate the richness of human societies and the various ways in which different groups have adapted to their environments and expressed their identities through material culture.</a:t>
            </a:r>
          </a:p>
          <a:p>
            <a:pPr marL="0" indent="0">
              <a:buNone/>
            </a:pPr>
            <a:r>
              <a:rPr lang="en-US" b="1" dirty="0"/>
              <a:t>Uncovering Technological Advancements:</a:t>
            </a:r>
          </a:p>
          <a:p>
            <a:r>
              <a:rPr lang="en-US" dirty="0"/>
              <a:t>Archaeological research reveals technological advancements and innovations in different periods of history. Understanding how past societies developed and used technology can provide insights into the progression of human knowledge and the factors that drove technological change.</a:t>
            </a:r>
          </a:p>
        </p:txBody>
      </p:sp>
    </p:spTree>
    <p:extLst>
      <p:ext uri="{BB962C8B-B14F-4D97-AF65-F5344CB8AC3E}">
        <p14:creationId xmlns:p14="http://schemas.microsoft.com/office/powerpoint/2010/main" val="415304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5B3D2-976A-EFF3-CC70-48FB88412B31}"/>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EA0E5BD-39BD-3D6F-8104-141CAB7FAB63}"/>
              </a:ext>
            </a:extLst>
          </p:cNvPr>
          <p:cNvSpPr>
            <a:spLocks noGrp="1"/>
          </p:cNvSpPr>
          <p:nvPr>
            <p:ph idx="1"/>
          </p:nvPr>
        </p:nvSpPr>
        <p:spPr/>
        <p:txBody>
          <a:bodyPr>
            <a:normAutofit fontScale="92500" lnSpcReduction="10000"/>
          </a:bodyPr>
          <a:lstStyle/>
          <a:p>
            <a:pPr marL="0" indent="0">
              <a:buNone/>
            </a:pPr>
            <a:r>
              <a:rPr lang="en-US" b="1" dirty="0"/>
              <a:t>Insights into Economic Systems:</a:t>
            </a:r>
          </a:p>
          <a:p>
            <a:r>
              <a:rPr lang="en-US" dirty="0"/>
              <a:t>Archaeology contributes to our understanding of past economic systems and subsistence strategies. By studying tools, trade networks, and agricultural practices, archaeologists can reconstruct how different societies obtained and distributed resources, providing valuable insights into economic structures.</a:t>
            </a:r>
          </a:p>
          <a:p>
            <a:pPr marL="0" indent="0">
              <a:buNone/>
            </a:pPr>
            <a:r>
              <a:rPr lang="en-US" b="1" dirty="0"/>
              <a:t>Environmental Change and Adaptation:</a:t>
            </a:r>
          </a:p>
          <a:p>
            <a:r>
              <a:rPr lang="en-US" dirty="0"/>
              <a:t>The study of archaeological sites includes analyzing environmental data. This allows archaeologists to explore how past societies interacted with their environments, adapted to climate change, and managed natural resources, providing lessons for contemporary environmental challenges.</a:t>
            </a:r>
          </a:p>
        </p:txBody>
      </p:sp>
    </p:spTree>
    <p:extLst>
      <p:ext uri="{BB962C8B-B14F-4D97-AF65-F5344CB8AC3E}">
        <p14:creationId xmlns:p14="http://schemas.microsoft.com/office/powerpoint/2010/main" val="2035831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756B5-A71A-FD46-1446-2273CD08DFE9}"/>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A9456F45-EEA3-D3B3-E14A-05D28B2D1E69}"/>
              </a:ext>
            </a:extLst>
          </p:cNvPr>
          <p:cNvSpPr>
            <a:spLocks noGrp="1"/>
          </p:cNvSpPr>
          <p:nvPr>
            <p:ph idx="1"/>
          </p:nvPr>
        </p:nvSpPr>
        <p:spPr/>
        <p:txBody>
          <a:bodyPr>
            <a:normAutofit/>
          </a:bodyPr>
          <a:lstStyle/>
          <a:p>
            <a:pPr marL="0" indent="0">
              <a:buNone/>
            </a:pPr>
            <a:r>
              <a:rPr lang="en-US" b="1" dirty="0"/>
              <a:t>Understanding Social Structures:</a:t>
            </a:r>
          </a:p>
          <a:p>
            <a:r>
              <a:rPr lang="en-US" dirty="0"/>
              <a:t>Archaeology sheds light on social structures, hierarchies, and interpersonal relationships in ancient societies. By studying burial practices, architecture, and artifacts, scholars can infer information about social organization, gender roles, and power dynamics.</a:t>
            </a:r>
          </a:p>
          <a:p>
            <a:pPr marL="0" indent="0">
              <a:buNone/>
            </a:pPr>
            <a:r>
              <a:rPr lang="en-US" b="1" dirty="0"/>
              <a:t>Preservation of Cultural Heritage:</a:t>
            </a:r>
          </a:p>
          <a:p>
            <a:r>
              <a:rPr lang="en-US" dirty="0"/>
              <a:t>Archaeology plays a crucial role in the preservation of cultural heritage. It involves the responsible management and conservation of archaeological sites and artifacts, ensuring that they are protected for future generations and that their significance is not lost.</a:t>
            </a:r>
          </a:p>
        </p:txBody>
      </p:sp>
    </p:spTree>
    <p:extLst>
      <p:ext uri="{BB962C8B-B14F-4D97-AF65-F5344CB8AC3E}">
        <p14:creationId xmlns:p14="http://schemas.microsoft.com/office/powerpoint/2010/main" val="1182253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91499-F65B-A5BF-6375-AAB0FBBCD606}"/>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6745AECD-589F-F82C-873E-8F504D4734AE}"/>
              </a:ext>
            </a:extLst>
          </p:cNvPr>
          <p:cNvSpPr>
            <a:spLocks noGrp="1"/>
          </p:cNvSpPr>
          <p:nvPr>
            <p:ph idx="1"/>
          </p:nvPr>
        </p:nvSpPr>
        <p:spPr/>
        <p:txBody>
          <a:bodyPr>
            <a:normAutofit fontScale="92500" lnSpcReduction="10000"/>
          </a:bodyPr>
          <a:lstStyle/>
          <a:p>
            <a:pPr marL="0" indent="0">
              <a:buNone/>
            </a:pPr>
            <a:r>
              <a:rPr lang="en-US" b="1" dirty="0"/>
              <a:t>Contributions to Anthropological Knowledge:</a:t>
            </a:r>
          </a:p>
          <a:p>
            <a:r>
              <a:rPr lang="en-US" dirty="0"/>
              <a:t>Archaeology is a key subfield of anthropology, contributing to our broader understanding of human societies and cultures. It complements other branches of anthropology, such as cultural anthropology and biological anthropology, by providing a tangible and material dimension to the study of humanity.</a:t>
            </a:r>
          </a:p>
          <a:p>
            <a:pPr marL="0" indent="0">
              <a:buNone/>
            </a:pPr>
            <a:r>
              <a:rPr lang="en-US" b="1" dirty="0"/>
              <a:t>Informing Contemporary Issues:</a:t>
            </a:r>
          </a:p>
          <a:p>
            <a:r>
              <a:rPr lang="en-US" dirty="0"/>
              <a:t>Insights gained from archaeological research can inform contemporary issues, such as urbanization, migration, and globalization. By understanding how past societies navigated similar challenges, archaeology can provide valuable perspectives for addressing current societal issues.</a:t>
            </a:r>
          </a:p>
        </p:txBody>
      </p:sp>
    </p:spTree>
    <p:extLst>
      <p:ext uri="{BB962C8B-B14F-4D97-AF65-F5344CB8AC3E}">
        <p14:creationId xmlns:p14="http://schemas.microsoft.com/office/powerpoint/2010/main" val="17132092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901E8D-9E51-9BFB-2B89-A0CB30088759}"/>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E62A45E4-7E3B-4FBF-21CF-89932431FD34}"/>
              </a:ext>
            </a:extLst>
          </p:cNvPr>
          <p:cNvSpPr>
            <a:spLocks noGrp="1"/>
          </p:cNvSpPr>
          <p:nvPr>
            <p:ph idx="1"/>
          </p:nvPr>
        </p:nvSpPr>
        <p:spPr/>
        <p:txBody>
          <a:bodyPr>
            <a:normAutofit/>
          </a:bodyPr>
          <a:lstStyle/>
          <a:p>
            <a:pPr marL="0" indent="0">
              <a:buNone/>
            </a:pPr>
            <a:r>
              <a:rPr lang="en-US" b="1" dirty="0"/>
              <a:t>Educational and Outreach Opportunities:</a:t>
            </a:r>
          </a:p>
          <a:p>
            <a:r>
              <a:rPr lang="en-US" dirty="0"/>
              <a:t>Archaeology engages the public in the study of the past, fostering a sense of connection to history and cultural heritage. Educational programs and public outreach initiatives led by archaeologists contribute to a more informed and culturally aware society.</a:t>
            </a:r>
          </a:p>
          <a:p>
            <a:pPr marL="0" indent="0">
              <a:buNone/>
            </a:pPr>
            <a:r>
              <a:rPr lang="en-US" dirty="0"/>
              <a:t>In summary, the importance of studying archaeology lies in its ability to uncover, interpret, and communicate the stories of human societies throughout time, providing valuable insights into our shared heritage and contributing to a deeper understanding of the complexities of the human experience.</a:t>
            </a:r>
          </a:p>
        </p:txBody>
      </p:sp>
    </p:spTree>
    <p:extLst>
      <p:ext uri="{BB962C8B-B14F-4D97-AF65-F5344CB8AC3E}">
        <p14:creationId xmlns:p14="http://schemas.microsoft.com/office/powerpoint/2010/main" val="1308215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C2635-A376-0396-FB7D-7DA49CEDF063}"/>
              </a:ext>
            </a:extLst>
          </p:cNvPr>
          <p:cNvSpPr>
            <a:spLocks noGrp="1"/>
          </p:cNvSpPr>
          <p:nvPr>
            <p:ph type="title"/>
          </p:nvPr>
        </p:nvSpPr>
        <p:spPr/>
        <p:txBody>
          <a:bodyPr/>
          <a:lstStyle/>
          <a:p>
            <a:r>
              <a:rPr lang="en-US" b="1" dirty="0"/>
              <a:t>Bangladesh</a:t>
            </a:r>
          </a:p>
        </p:txBody>
      </p:sp>
      <p:sp>
        <p:nvSpPr>
          <p:cNvPr id="3" name="Content Placeholder 2">
            <a:extLst>
              <a:ext uri="{FF2B5EF4-FFF2-40B4-BE49-F238E27FC236}">
                <a16:creationId xmlns:a16="http://schemas.microsoft.com/office/drawing/2014/main" id="{3D88EE08-6571-F8DC-386E-577EFE135306}"/>
              </a:ext>
            </a:extLst>
          </p:cNvPr>
          <p:cNvSpPr>
            <a:spLocks noGrp="1"/>
          </p:cNvSpPr>
          <p:nvPr>
            <p:ph idx="1"/>
          </p:nvPr>
        </p:nvSpPr>
        <p:spPr>
          <a:xfrm>
            <a:off x="838200" y="1690688"/>
            <a:ext cx="10515600" cy="4486275"/>
          </a:xfrm>
        </p:spPr>
        <p:txBody>
          <a:bodyPr>
            <a:normAutofit fontScale="85000" lnSpcReduction="20000"/>
          </a:bodyPr>
          <a:lstStyle/>
          <a:p>
            <a:r>
              <a:rPr lang="en-US" dirty="0"/>
              <a:t>Archaeological sites in this region comprise various types, including standing monuments, monumental remains, buried archaeological deposits, mud fortified spaces, brick-built remains, scatters of stones and stone made artefacts, embankments, and transported deposits of archaeological materials. They can be dated from c. 7th – 8th century CE to c. 18th – 19th century CE.  Often, it is found that the archaeological sites from the early period were reused in the later period without any significant increase in the thickness of the cultural debris. Monuments with intact superstructure are the sites where the superstructures are visible in many cases. These monuments are mostly religious edifices belonging to both Brahmanical and Islamic traditions. Simultaneously, many of the monuments of the contemporary period have lost their superstructure and became buried under the later alluvium. They are exposed after excavation. The complex and spatially varied fluvial depositional environment has played a key part in the preservation and destruction of monuments and monumental remains.</a:t>
            </a:r>
          </a:p>
        </p:txBody>
      </p:sp>
    </p:spTree>
    <p:extLst>
      <p:ext uri="{BB962C8B-B14F-4D97-AF65-F5344CB8AC3E}">
        <p14:creationId xmlns:p14="http://schemas.microsoft.com/office/powerpoint/2010/main" val="1892437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D4353-F812-F75C-BE05-6D56C91D4BF9}"/>
              </a:ext>
            </a:extLst>
          </p:cNvPr>
          <p:cNvSpPr>
            <a:spLocks noGrp="1"/>
          </p:cNvSpPr>
          <p:nvPr>
            <p:ph type="title"/>
          </p:nvPr>
        </p:nvSpPr>
        <p:spPr/>
        <p:txBody>
          <a:bodyPr/>
          <a:lstStyle/>
          <a:p>
            <a:r>
              <a:rPr lang="en-US" dirty="0"/>
              <a:t>Documents</a:t>
            </a:r>
          </a:p>
        </p:txBody>
      </p:sp>
      <p:sp>
        <p:nvSpPr>
          <p:cNvPr id="3" name="Content Placeholder 2">
            <a:extLst>
              <a:ext uri="{FF2B5EF4-FFF2-40B4-BE49-F238E27FC236}">
                <a16:creationId xmlns:a16="http://schemas.microsoft.com/office/drawing/2014/main" id="{AD5EA376-19F9-4CD5-F079-AFB38F5F1F00}"/>
              </a:ext>
            </a:extLst>
          </p:cNvPr>
          <p:cNvSpPr>
            <a:spLocks noGrp="1"/>
          </p:cNvSpPr>
          <p:nvPr>
            <p:ph idx="1"/>
          </p:nvPr>
        </p:nvSpPr>
        <p:spPr/>
        <p:txBody>
          <a:bodyPr/>
          <a:lstStyle/>
          <a:p>
            <a:r>
              <a:rPr lang="en-US" dirty="0"/>
              <a:t>https://whc.unesco.org/en/tentativelists/6669/</a:t>
            </a:r>
          </a:p>
        </p:txBody>
      </p:sp>
    </p:spTree>
    <p:extLst>
      <p:ext uri="{BB962C8B-B14F-4D97-AF65-F5344CB8AC3E}">
        <p14:creationId xmlns:p14="http://schemas.microsoft.com/office/powerpoint/2010/main" val="42237291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E87BA-C312-D644-4C8E-B5D5E8013A4D}"/>
              </a:ext>
            </a:extLst>
          </p:cNvPr>
          <p:cNvSpPr>
            <a:spLocks noGrp="1"/>
          </p:cNvSpPr>
          <p:nvPr>
            <p:ph type="title"/>
          </p:nvPr>
        </p:nvSpPr>
        <p:spPr/>
        <p:txBody>
          <a:bodyPr/>
          <a:lstStyle/>
          <a:p>
            <a:r>
              <a:rPr lang="en-US" dirty="0"/>
              <a:t>Major Archaeological Sites in Bangladesh</a:t>
            </a:r>
          </a:p>
        </p:txBody>
      </p:sp>
      <p:sp>
        <p:nvSpPr>
          <p:cNvPr id="3" name="Content Placeholder 2">
            <a:extLst>
              <a:ext uri="{FF2B5EF4-FFF2-40B4-BE49-F238E27FC236}">
                <a16:creationId xmlns:a16="http://schemas.microsoft.com/office/drawing/2014/main" id="{327CE035-57E5-92A6-3A50-0108A5179B53}"/>
              </a:ext>
            </a:extLst>
          </p:cNvPr>
          <p:cNvSpPr>
            <a:spLocks noGrp="1"/>
          </p:cNvSpPr>
          <p:nvPr>
            <p:ph idx="1"/>
          </p:nvPr>
        </p:nvSpPr>
        <p:spPr/>
        <p:txBody>
          <a:bodyPr>
            <a:normAutofit fontScale="92500" lnSpcReduction="20000"/>
          </a:bodyPr>
          <a:lstStyle/>
          <a:p>
            <a:pPr marL="0" indent="0">
              <a:buNone/>
            </a:pPr>
            <a:r>
              <a:rPr lang="en-US" b="1" dirty="0" err="1"/>
              <a:t>Mahasthangarh</a:t>
            </a:r>
            <a:r>
              <a:rPr lang="en-US" b="1" dirty="0"/>
              <a:t>:</a:t>
            </a:r>
          </a:p>
          <a:p>
            <a:r>
              <a:rPr lang="en-US" dirty="0" err="1"/>
              <a:t>Mahasthangarh</a:t>
            </a:r>
            <a:r>
              <a:rPr lang="en-US" dirty="0"/>
              <a:t>, located in </a:t>
            </a:r>
            <a:r>
              <a:rPr lang="en-US" dirty="0" err="1"/>
              <a:t>Bogura</a:t>
            </a:r>
            <a:r>
              <a:rPr lang="en-US" dirty="0"/>
              <a:t> District, is one of the oldest archaeological sites in Bangladesh. It is believed to be the ancient capital of the </a:t>
            </a:r>
            <a:r>
              <a:rPr lang="en-US" dirty="0" err="1"/>
              <a:t>Pundra</a:t>
            </a:r>
            <a:r>
              <a:rPr lang="en-US" dirty="0"/>
              <a:t> Kingdom and has yielded artifacts dating back to the 3rd century BCE. The site includes the ruins of a citadel, a historic mound, and archaeological remains that have contributed to the understanding of early urbanization in the region.</a:t>
            </a:r>
          </a:p>
          <a:p>
            <a:pPr marL="0" indent="0">
              <a:buNone/>
            </a:pPr>
            <a:r>
              <a:rPr lang="en-US" b="1" dirty="0"/>
              <a:t>Bagerhat:</a:t>
            </a:r>
          </a:p>
          <a:p>
            <a:r>
              <a:rPr lang="en-US" dirty="0"/>
              <a:t>Bagerhat, a UNESCO World Heritage Site, is known for the historic Mosque City of Bagerhat. The site contains the ruins of 60 dome mosques, mausoleums, and other structures built during the 15th century by the Turkish general Ulugh Khan Jahan. The city reflects the architectural and cultural achievements of the medieval period.</a:t>
            </a:r>
          </a:p>
        </p:txBody>
      </p:sp>
    </p:spTree>
    <p:extLst>
      <p:ext uri="{BB962C8B-B14F-4D97-AF65-F5344CB8AC3E}">
        <p14:creationId xmlns:p14="http://schemas.microsoft.com/office/powerpoint/2010/main" val="28810865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35895-1EBF-70AC-42C6-789F264258A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1B93B3C8-8B5F-DDCC-4574-BE48C883B19D}"/>
              </a:ext>
            </a:extLst>
          </p:cNvPr>
          <p:cNvSpPr>
            <a:spLocks noGrp="1"/>
          </p:cNvSpPr>
          <p:nvPr>
            <p:ph idx="1"/>
          </p:nvPr>
        </p:nvSpPr>
        <p:spPr/>
        <p:txBody>
          <a:bodyPr>
            <a:normAutofit fontScale="92500" lnSpcReduction="10000"/>
          </a:bodyPr>
          <a:lstStyle/>
          <a:p>
            <a:pPr marL="0" indent="0">
              <a:buNone/>
            </a:pPr>
            <a:r>
              <a:rPr lang="en-US" b="1" dirty="0" err="1"/>
              <a:t>Mainamati-Lalmai</a:t>
            </a:r>
            <a:r>
              <a:rPr lang="en-US" b="1" dirty="0"/>
              <a:t>:</a:t>
            </a:r>
          </a:p>
          <a:p>
            <a:r>
              <a:rPr lang="en-US" dirty="0"/>
              <a:t>The </a:t>
            </a:r>
            <a:r>
              <a:rPr lang="en-US" dirty="0" err="1"/>
              <a:t>Mainamati</a:t>
            </a:r>
            <a:r>
              <a:rPr lang="en-US" dirty="0"/>
              <a:t> archaeological site, near Comilla, includes a range of Buddhist archaeological structures dating from the 7th to 12th centuries. </a:t>
            </a:r>
            <a:r>
              <a:rPr lang="en-US" dirty="0" err="1"/>
              <a:t>Lalmai</a:t>
            </a:r>
            <a:r>
              <a:rPr lang="en-US" dirty="0"/>
              <a:t> is known for its ancient Buddhist viharas, stupas, and relics. The site has revealed important artifacts, sculptures, and inscriptions that provide insights into the region's Buddhist history.</a:t>
            </a:r>
          </a:p>
          <a:p>
            <a:pPr marL="0" indent="0">
              <a:buNone/>
            </a:pPr>
            <a:r>
              <a:rPr lang="en-US" b="1" dirty="0"/>
              <a:t>Wari-</a:t>
            </a:r>
            <a:r>
              <a:rPr lang="en-US" b="1" dirty="0" err="1"/>
              <a:t>Bateshwar</a:t>
            </a:r>
            <a:r>
              <a:rPr lang="en-US" b="1" dirty="0"/>
              <a:t>:</a:t>
            </a:r>
          </a:p>
          <a:p>
            <a:r>
              <a:rPr lang="en-US" dirty="0"/>
              <a:t>Wari-</a:t>
            </a:r>
            <a:r>
              <a:rPr lang="en-US" dirty="0" err="1"/>
              <a:t>Bateshwar</a:t>
            </a:r>
            <a:r>
              <a:rPr lang="en-US" dirty="0"/>
              <a:t>, located in </a:t>
            </a:r>
            <a:r>
              <a:rPr lang="en-US" dirty="0" err="1"/>
              <a:t>Narsingdi</a:t>
            </a:r>
            <a:r>
              <a:rPr lang="en-US" dirty="0"/>
              <a:t> District, is an ancient archaeological site dating back to the 1st millennium BCE. It has revealed evidence of urbanization, trade, and cultural activities. The site is associated with the ancient Vanga Kingdom and is considered one of the earliest urban centers in the Bengal region.</a:t>
            </a:r>
          </a:p>
        </p:txBody>
      </p:sp>
    </p:spTree>
    <p:extLst>
      <p:ext uri="{BB962C8B-B14F-4D97-AF65-F5344CB8AC3E}">
        <p14:creationId xmlns:p14="http://schemas.microsoft.com/office/powerpoint/2010/main" val="29464788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4E8A0-8581-534D-670C-E6179CF5A14A}"/>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585943D2-05B4-D0D4-00A8-F29647494F22}"/>
              </a:ext>
            </a:extLst>
          </p:cNvPr>
          <p:cNvSpPr>
            <a:spLocks noGrp="1"/>
          </p:cNvSpPr>
          <p:nvPr>
            <p:ph idx="1"/>
          </p:nvPr>
        </p:nvSpPr>
        <p:spPr/>
        <p:txBody>
          <a:bodyPr>
            <a:normAutofit fontScale="92500" lnSpcReduction="10000"/>
          </a:bodyPr>
          <a:lstStyle/>
          <a:p>
            <a:pPr marL="0" indent="0">
              <a:buNone/>
            </a:pPr>
            <a:r>
              <a:rPr lang="en-US" b="1" dirty="0"/>
              <a:t>Pandu </a:t>
            </a:r>
            <a:r>
              <a:rPr lang="en-US" b="1" dirty="0" err="1"/>
              <a:t>Rajar</a:t>
            </a:r>
            <a:r>
              <a:rPr lang="en-US" b="1" dirty="0"/>
              <a:t> </a:t>
            </a:r>
            <a:r>
              <a:rPr lang="en-US" b="1" dirty="0" err="1"/>
              <a:t>Dhibi</a:t>
            </a:r>
            <a:r>
              <a:rPr lang="en-US" b="1" dirty="0"/>
              <a:t>:</a:t>
            </a:r>
          </a:p>
          <a:p>
            <a:r>
              <a:rPr lang="en-US" dirty="0"/>
              <a:t>Pandu </a:t>
            </a:r>
            <a:r>
              <a:rPr lang="en-US" dirty="0" err="1"/>
              <a:t>Rajar</a:t>
            </a:r>
            <a:r>
              <a:rPr lang="en-US" dirty="0"/>
              <a:t> </a:t>
            </a:r>
            <a:r>
              <a:rPr lang="en-US" dirty="0" err="1"/>
              <a:t>Dhibi</a:t>
            </a:r>
            <a:r>
              <a:rPr lang="en-US" dirty="0"/>
              <a:t>, situated in the Jamalpur District, is an archaeological site with ancient mounds and structures dating back to the Maurya period (4th to 2nd centuries BCE). It is associated with the legendary King Pandu, and excavations have uncovered artifacts and pottery from different historical periods.</a:t>
            </a:r>
          </a:p>
          <a:p>
            <a:pPr marL="0" indent="0">
              <a:buNone/>
            </a:pPr>
            <a:r>
              <a:rPr lang="en-US" b="1" dirty="0" err="1"/>
              <a:t>Bangarh</a:t>
            </a:r>
            <a:r>
              <a:rPr lang="en-US" b="1" dirty="0"/>
              <a:t>:</a:t>
            </a:r>
          </a:p>
          <a:p>
            <a:r>
              <a:rPr lang="en-US" dirty="0" err="1"/>
              <a:t>Bangarh</a:t>
            </a:r>
            <a:r>
              <a:rPr lang="en-US" dirty="0"/>
              <a:t>, located in the </a:t>
            </a:r>
            <a:r>
              <a:rPr lang="en-US" dirty="0" err="1"/>
              <a:t>Rajshahi</a:t>
            </a:r>
            <a:r>
              <a:rPr lang="en-US" dirty="0"/>
              <a:t> Division, is an archaeological site with remains dating back to the 6th century BCE. Excavations at </a:t>
            </a:r>
            <a:r>
              <a:rPr lang="en-US" dirty="0" err="1"/>
              <a:t>Bangarh</a:t>
            </a:r>
            <a:r>
              <a:rPr lang="en-US" dirty="0"/>
              <a:t> have revealed ancient pottery, terracotta plaques, and other artifacts, shedding light on the early history of the region.</a:t>
            </a:r>
          </a:p>
        </p:txBody>
      </p:sp>
    </p:spTree>
    <p:extLst>
      <p:ext uri="{BB962C8B-B14F-4D97-AF65-F5344CB8AC3E}">
        <p14:creationId xmlns:p14="http://schemas.microsoft.com/office/powerpoint/2010/main" val="1563175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95E8D-FC2F-EC87-AEB9-1186A3826FF4}"/>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81444945-4980-7272-613E-36875ED60943}"/>
              </a:ext>
            </a:extLst>
          </p:cNvPr>
          <p:cNvSpPr>
            <a:spLocks noGrp="1"/>
          </p:cNvSpPr>
          <p:nvPr>
            <p:ph idx="1"/>
          </p:nvPr>
        </p:nvSpPr>
        <p:spPr/>
        <p:txBody>
          <a:bodyPr/>
          <a:lstStyle/>
          <a:p>
            <a:r>
              <a:rPr lang="en-US" dirty="0"/>
              <a:t>Archaeology is the scholarly discipline that involves the systematic study of the human past through the recovery, analysis, and interpretation of material culture and environmental data. It is a multidisciplinary field that combines elements of anthropology, history, art history, geology, chemistry, and other sciences to reconstruct and understand past human societies and their cultural development.</a:t>
            </a:r>
          </a:p>
          <a:p>
            <a:endParaRPr lang="en-US" dirty="0"/>
          </a:p>
        </p:txBody>
      </p:sp>
    </p:spTree>
    <p:extLst>
      <p:ext uri="{BB962C8B-B14F-4D97-AF65-F5344CB8AC3E}">
        <p14:creationId xmlns:p14="http://schemas.microsoft.com/office/powerpoint/2010/main" val="34426275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C42B01-C325-8F74-1CDC-0EAE22F2A7AD}"/>
              </a:ext>
            </a:extLst>
          </p:cNvPr>
          <p:cNvSpPr>
            <a:spLocks noGrp="1"/>
          </p:cNvSpPr>
          <p:nvPr>
            <p:ph type="title"/>
          </p:nvPr>
        </p:nvSpPr>
        <p:spPr/>
        <p:txBody>
          <a:bodyPr/>
          <a:lstStyle/>
          <a:p>
            <a:r>
              <a:rPr lang="en-US" dirty="0"/>
              <a:t>`</a:t>
            </a:r>
            <a:r>
              <a:rPr lang="en-US" dirty="0" err="1"/>
              <a:t>Cont</a:t>
            </a:r>
            <a:r>
              <a:rPr lang="en-US" dirty="0"/>
              <a:t>…</a:t>
            </a:r>
          </a:p>
        </p:txBody>
      </p:sp>
      <p:sp>
        <p:nvSpPr>
          <p:cNvPr id="3" name="Content Placeholder 2">
            <a:extLst>
              <a:ext uri="{FF2B5EF4-FFF2-40B4-BE49-F238E27FC236}">
                <a16:creationId xmlns:a16="http://schemas.microsoft.com/office/drawing/2014/main" id="{A3613BDE-936D-9A0A-FDA7-535AEDF2F4A3}"/>
              </a:ext>
            </a:extLst>
          </p:cNvPr>
          <p:cNvSpPr>
            <a:spLocks noGrp="1"/>
          </p:cNvSpPr>
          <p:nvPr>
            <p:ph idx="1"/>
          </p:nvPr>
        </p:nvSpPr>
        <p:spPr/>
        <p:txBody>
          <a:bodyPr>
            <a:normAutofit fontScale="92500"/>
          </a:bodyPr>
          <a:lstStyle/>
          <a:p>
            <a:pPr marL="0" indent="0">
              <a:buNone/>
            </a:pPr>
            <a:r>
              <a:rPr lang="en-US" b="1" dirty="0" err="1"/>
              <a:t>Halud</a:t>
            </a:r>
            <a:r>
              <a:rPr lang="en-US" b="1" dirty="0"/>
              <a:t> Vihara:</a:t>
            </a:r>
          </a:p>
          <a:p>
            <a:r>
              <a:rPr lang="en-US" dirty="0" err="1"/>
              <a:t>Halud</a:t>
            </a:r>
            <a:r>
              <a:rPr lang="en-US" dirty="0"/>
              <a:t> Vihara, situated in </a:t>
            </a:r>
            <a:r>
              <a:rPr lang="en-US" dirty="0" err="1"/>
              <a:t>Munshiganj</a:t>
            </a:r>
            <a:r>
              <a:rPr lang="en-US" dirty="0"/>
              <a:t>, is a Buddhist archaeological site with a rich history dating back to the 10th century. The site includes a monastery and a number of stupas. The archaeological finds include terracotta plaques and sculptures.</a:t>
            </a:r>
          </a:p>
          <a:p>
            <a:pPr marL="0" indent="0">
              <a:buNone/>
            </a:pPr>
            <a:r>
              <a:rPr lang="en-US" b="1" dirty="0" err="1"/>
              <a:t>Paharpur</a:t>
            </a:r>
            <a:r>
              <a:rPr lang="en-US" b="1" dirty="0"/>
              <a:t> Buddhist Vihara:</a:t>
            </a:r>
          </a:p>
          <a:p>
            <a:r>
              <a:rPr lang="en-US" dirty="0"/>
              <a:t>Location: </a:t>
            </a:r>
            <a:r>
              <a:rPr lang="en-US" dirty="0" err="1"/>
              <a:t>Naogaon</a:t>
            </a:r>
            <a:r>
              <a:rPr lang="en-US" dirty="0"/>
              <a:t> District, northwestern Bangladesh.</a:t>
            </a:r>
          </a:p>
          <a:p>
            <a:r>
              <a:rPr lang="en-US" dirty="0"/>
              <a:t>Significance: </a:t>
            </a:r>
            <a:r>
              <a:rPr lang="en-US" dirty="0" err="1"/>
              <a:t>Paharpur</a:t>
            </a:r>
            <a:r>
              <a:rPr lang="en-US" dirty="0"/>
              <a:t> is home to one of the largest Buddhist monasteries in South Asia. The site, known as </a:t>
            </a:r>
            <a:r>
              <a:rPr lang="en-US" dirty="0" err="1"/>
              <a:t>Somapura</a:t>
            </a:r>
            <a:r>
              <a:rPr lang="en-US" dirty="0"/>
              <a:t> Mahavihara, dates back to the 8th century and was an important center for Buddhist learning.</a:t>
            </a:r>
          </a:p>
        </p:txBody>
      </p:sp>
    </p:spTree>
    <p:extLst>
      <p:ext uri="{BB962C8B-B14F-4D97-AF65-F5344CB8AC3E}">
        <p14:creationId xmlns:p14="http://schemas.microsoft.com/office/powerpoint/2010/main" val="2495907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02B0E3-3B56-60F7-3D8F-B530AB7D1E25}"/>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B8A347EC-F72A-1222-2E7A-9DFF6E1414CE}"/>
              </a:ext>
            </a:extLst>
          </p:cNvPr>
          <p:cNvSpPr>
            <a:spLocks noGrp="1"/>
          </p:cNvSpPr>
          <p:nvPr>
            <p:ph idx="1"/>
          </p:nvPr>
        </p:nvSpPr>
        <p:spPr/>
        <p:txBody>
          <a:bodyPr>
            <a:normAutofit fontScale="92500" lnSpcReduction="10000"/>
          </a:bodyPr>
          <a:lstStyle/>
          <a:p>
            <a:pPr marL="0" indent="0">
              <a:buNone/>
            </a:pPr>
            <a:r>
              <a:rPr lang="en-US" b="1" dirty="0" err="1"/>
              <a:t>Bhitargarh</a:t>
            </a:r>
            <a:r>
              <a:rPr lang="en-US" b="1" dirty="0"/>
              <a:t>:</a:t>
            </a:r>
          </a:p>
          <a:p>
            <a:r>
              <a:rPr lang="en-US" dirty="0"/>
              <a:t>Location: Comilla District, southeastern Bangladesh.</a:t>
            </a:r>
          </a:p>
          <a:p>
            <a:r>
              <a:rPr lang="en-US" dirty="0"/>
              <a:t>Significance: </a:t>
            </a:r>
            <a:r>
              <a:rPr lang="en-US" dirty="0" err="1"/>
              <a:t>Bhitargarh</a:t>
            </a:r>
            <a:r>
              <a:rPr lang="en-US" dirty="0"/>
              <a:t> is an archaeological site with remnants of an ancient fort dating back to the 7th century. The site has provided evidence of early Hindu and Buddhist influence in the region.</a:t>
            </a:r>
          </a:p>
          <a:p>
            <a:pPr marL="0" indent="0">
              <a:buNone/>
            </a:pPr>
            <a:r>
              <a:rPr lang="en-US" b="1" dirty="0"/>
              <a:t>Lalbagh Fort:</a:t>
            </a:r>
          </a:p>
          <a:p>
            <a:r>
              <a:rPr lang="en-US" dirty="0"/>
              <a:t>Location: Dhaka, the capital of Bangladesh.</a:t>
            </a:r>
          </a:p>
          <a:p>
            <a:r>
              <a:rPr lang="en-US" dirty="0"/>
              <a:t>Significance: While Lalbagh Fort is more commonly associated with the Mughal period, it has archaeological importance. Construction of the fort began in the 17th century but was never completed. The site includes a mosque, a mausoleum, and a palace.</a:t>
            </a:r>
          </a:p>
        </p:txBody>
      </p:sp>
    </p:spTree>
    <p:extLst>
      <p:ext uri="{BB962C8B-B14F-4D97-AF65-F5344CB8AC3E}">
        <p14:creationId xmlns:p14="http://schemas.microsoft.com/office/powerpoint/2010/main" val="112087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BDB25-DCA6-1FD4-474F-E1CE53C08D05}"/>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E410CEA2-9F44-902A-B7BD-7D2E700D99E0}"/>
              </a:ext>
            </a:extLst>
          </p:cNvPr>
          <p:cNvSpPr>
            <a:spLocks noGrp="1"/>
          </p:cNvSpPr>
          <p:nvPr>
            <p:ph idx="1"/>
          </p:nvPr>
        </p:nvSpPr>
        <p:spPr>
          <a:xfrm>
            <a:off x="838200" y="1436914"/>
            <a:ext cx="10515600" cy="4740049"/>
          </a:xfrm>
        </p:spPr>
        <p:txBody>
          <a:bodyPr>
            <a:normAutofit fontScale="85000" lnSpcReduction="20000"/>
          </a:bodyPr>
          <a:lstStyle/>
          <a:p>
            <a:pPr marL="0" indent="0">
              <a:buNone/>
            </a:pPr>
            <a:r>
              <a:rPr lang="en-US" b="1" dirty="0" err="1"/>
              <a:t>Chandraketugarh</a:t>
            </a:r>
            <a:r>
              <a:rPr lang="en-US" b="1" dirty="0"/>
              <a:t>:</a:t>
            </a:r>
          </a:p>
          <a:p>
            <a:r>
              <a:rPr lang="en-US" dirty="0"/>
              <a:t>Location: </a:t>
            </a:r>
            <a:r>
              <a:rPr lang="en-US" dirty="0" err="1"/>
              <a:t>Berachampa</a:t>
            </a:r>
            <a:r>
              <a:rPr lang="en-US" dirty="0"/>
              <a:t>, near the Bangladeshi-Indian border.</a:t>
            </a:r>
          </a:p>
          <a:p>
            <a:r>
              <a:rPr lang="en-US" dirty="0"/>
              <a:t>Significance: </a:t>
            </a:r>
            <a:r>
              <a:rPr lang="en-US" dirty="0" err="1"/>
              <a:t>Chandraketugarh</a:t>
            </a:r>
            <a:r>
              <a:rPr lang="en-US" dirty="0"/>
              <a:t> is an archaeological site with evidence of ancient urban planning and artifacts dating back to the Mauryan and Gupta periods. The site reflects a mix of Hindu and Buddhist influences.</a:t>
            </a:r>
          </a:p>
          <a:p>
            <a:pPr marL="0" indent="0">
              <a:buNone/>
            </a:pPr>
            <a:r>
              <a:rPr lang="en-US" b="1" dirty="0" err="1"/>
              <a:t>Khulnar</a:t>
            </a:r>
            <a:r>
              <a:rPr lang="en-US" b="1" dirty="0"/>
              <a:t> </a:t>
            </a:r>
            <a:r>
              <a:rPr lang="en-US" b="1" dirty="0" err="1"/>
              <a:t>Dhap</a:t>
            </a:r>
            <a:r>
              <a:rPr lang="en-US" b="1" dirty="0"/>
              <a:t>:</a:t>
            </a:r>
          </a:p>
          <a:p>
            <a:r>
              <a:rPr lang="en-US" dirty="0"/>
              <a:t>Location: Khulna District, southwestern Bangladesh.</a:t>
            </a:r>
          </a:p>
          <a:p>
            <a:r>
              <a:rPr lang="en-US" dirty="0"/>
              <a:t>Significance: </a:t>
            </a:r>
            <a:r>
              <a:rPr lang="en-US" dirty="0" err="1"/>
              <a:t>Khulnar</a:t>
            </a:r>
            <a:r>
              <a:rPr lang="en-US" dirty="0"/>
              <a:t> </a:t>
            </a:r>
            <a:r>
              <a:rPr lang="en-US" dirty="0" err="1"/>
              <a:t>Dhap</a:t>
            </a:r>
            <a:r>
              <a:rPr lang="en-US" dirty="0"/>
              <a:t> is an archaeological site containing evidence of an ancient urban settlement with brick structures. Excavations have revealed artifacts dating back to the 3rd century BCE.</a:t>
            </a:r>
          </a:p>
          <a:p>
            <a:pPr marL="0" indent="0">
              <a:buNone/>
            </a:pPr>
            <a:r>
              <a:rPr lang="en-US" dirty="0"/>
              <a:t>These archaeological sites in Bangladesh contribute to the understanding of the country's cultural and historical development, showcasing the diverse influences that have shaped the region over the centuries. Ongoing research and excavations continue to provide new insights into Bangladesh's rich archaeological heritage.</a:t>
            </a:r>
          </a:p>
        </p:txBody>
      </p:sp>
    </p:spTree>
    <p:extLst>
      <p:ext uri="{BB962C8B-B14F-4D97-AF65-F5344CB8AC3E}">
        <p14:creationId xmlns:p14="http://schemas.microsoft.com/office/powerpoint/2010/main" val="7377737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AF5F2-A849-4DCB-77BA-45ED5E895C6F}"/>
              </a:ext>
            </a:extLst>
          </p:cNvPr>
          <p:cNvSpPr>
            <a:spLocks noGrp="1"/>
          </p:cNvSpPr>
          <p:nvPr>
            <p:ph type="title"/>
          </p:nvPr>
        </p:nvSpPr>
        <p:spPr/>
        <p:txBody>
          <a:bodyPr>
            <a:noAutofit/>
          </a:bodyPr>
          <a:lstStyle/>
          <a:p>
            <a:r>
              <a:rPr lang="en-US" sz="3200" b="1" i="0" dirty="0">
                <a:effectLst/>
                <a:latin typeface="Merriweather" panose="020F0502020204030204" pitchFamily="2" charset="0"/>
              </a:rPr>
              <a:t>1,100-year-old structure discovered</a:t>
            </a:r>
            <a:br>
              <a:rPr lang="en-US" sz="3200" b="1" i="0" dirty="0">
                <a:effectLst/>
                <a:latin typeface="Merriweather" panose="020F0502020204030204" pitchFamily="2" charset="0"/>
              </a:rPr>
            </a:br>
            <a:r>
              <a:rPr lang="en-US" sz="3200" b="1" i="0" dirty="0">
                <a:effectLst/>
                <a:latin typeface="Merriweather" panose="020F0502020204030204" pitchFamily="2" charset="0"/>
              </a:rPr>
              <a:t>(</a:t>
            </a:r>
            <a:r>
              <a:rPr lang="en-US" sz="3200" b="0" i="0" dirty="0">
                <a:effectLst/>
                <a:latin typeface="Merriweather" panose="00000500000000000000" pitchFamily="2" charset="0"/>
              </a:rPr>
              <a:t>New archeological site discovered in </a:t>
            </a:r>
            <a:r>
              <a:rPr lang="en-US" sz="3200" b="0" i="0" dirty="0" err="1">
                <a:effectLst/>
                <a:latin typeface="Merriweather" panose="00000500000000000000" pitchFamily="2" charset="0"/>
              </a:rPr>
              <a:t>Nateshwar</a:t>
            </a:r>
            <a:r>
              <a:rPr lang="en-US" sz="3200" b="0" i="0" dirty="0">
                <a:effectLst/>
                <a:latin typeface="Merriweather" panose="00000500000000000000" pitchFamily="2" charset="0"/>
              </a:rPr>
              <a:t> </a:t>
            </a:r>
            <a:r>
              <a:rPr lang="en-US" sz="3200" b="0" i="0" dirty="0" err="1">
                <a:effectLst/>
                <a:latin typeface="Merriweather" panose="00000500000000000000" pitchFamily="2" charset="0"/>
              </a:rPr>
              <a:t>Deul</a:t>
            </a:r>
            <a:r>
              <a:rPr lang="en-US" sz="3200" b="0" i="0" dirty="0">
                <a:effectLst/>
                <a:latin typeface="Merriweather" panose="00000500000000000000" pitchFamily="2" charset="0"/>
              </a:rPr>
              <a:t> of </a:t>
            </a:r>
            <a:r>
              <a:rPr lang="en-US" sz="3200" b="0" i="0" dirty="0" err="1">
                <a:effectLst/>
                <a:latin typeface="Merriweather" panose="00000500000000000000" pitchFamily="2" charset="0"/>
              </a:rPr>
              <a:t>Munshiganj</a:t>
            </a:r>
            <a:r>
              <a:rPr lang="en-US" sz="3200" b="0" i="0" dirty="0">
                <a:effectLst/>
                <a:latin typeface="Merriweather" panose="00000500000000000000" pitchFamily="2" charset="0"/>
              </a:rPr>
              <a:t>, 17 Apr 2022</a:t>
            </a:r>
            <a:r>
              <a:rPr lang="en-US" sz="3200" b="1" i="0" dirty="0">
                <a:effectLst/>
                <a:latin typeface="Merriweather" panose="020F0502020204030204" pitchFamily="2" charset="0"/>
              </a:rPr>
              <a:t>)</a:t>
            </a:r>
            <a:br>
              <a:rPr lang="en-US" sz="3200" b="1" i="0" dirty="0">
                <a:effectLst/>
                <a:latin typeface="Merriweather" panose="020F0502020204030204" pitchFamily="2" charset="0"/>
              </a:rPr>
            </a:br>
            <a:endParaRPr lang="en-US" sz="3200" dirty="0"/>
          </a:p>
        </p:txBody>
      </p:sp>
      <p:pic>
        <p:nvPicPr>
          <p:cNvPr id="1026" name="Picture 2" descr="New archeological site  discovered in Nateshwar Deul of Munshiganj">
            <a:extLst>
              <a:ext uri="{FF2B5EF4-FFF2-40B4-BE49-F238E27FC236}">
                <a16:creationId xmlns:a16="http://schemas.microsoft.com/office/drawing/2014/main" id="{3335965A-AB9B-9992-2D25-0C91D7A43F7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25625"/>
            <a:ext cx="1099457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36532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5C4C0-6AAB-E39F-E55C-2B8FFE023291}"/>
              </a:ext>
            </a:extLst>
          </p:cNvPr>
          <p:cNvSpPr>
            <a:spLocks noGrp="1"/>
          </p:cNvSpPr>
          <p:nvPr>
            <p:ph type="title"/>
          </p:nvPr>
        </p:nvSpPr>
        <p:spPr/>
        <p:txBody>
          <a:bodyPr/>
          <a:lstStyle/>
          <a:p>
            <a:r>
              <a:rPr lang="en-US" dirty="0"/>
              <a:t>Documentaries</a:t>
            </a:r>
          </a:p>
        </p:txBody>
      </p:sp>
      <p:sp>
        <p:nvSpPr>
          <p:cNvPr id="3" name="Content Placeholder 2">
            <a:extLst>
              <a:ext uri="{FF2B5EF4-FFF2-40B4-BE49-F238E27FC236}">
                <a16:creationId xmlns:a16="http://schemas.microsoft.com/office/drawing/2014/main" id="{935DA4CF-7B9E-6EF1-9175-D758B44DF54D}"/>
              </a:ext>
            </a:extLst>
          </p:cNvPr>
          <p:cNvSpPr>
            <a:spLocks noGrp="1"/>
          </p:cNvSpPr>
          <p:nvPr>
            <p:ph idx="1"/>
          </p:nvPr>
        </p:nvSpPr>
        <p:spPr/>
        <p:txBody>
          <a:bodyPr/>
          <a:lstStyle/>
          <a:p>
            <a:r>
              <a:rPr lang="en-US" dirty="0">
                <a:hlinkClick r:id="rId2"/>
              </a:rPr>
              <a:t>https://www.aljazeera.com/features/2018/3/12/new-findings-could-rewrite-bangladeshs-history</a:t>
            </a:r>
            <a:endParaRPr lang="en-US" dirty="0"/>
          </a:p>
          <a:p>
            <a:r>
              <a:rPr lang="en-US" dirty="0"/>
              <a:t>https://www.youtube.com/watch?v=AOEjbp2gQ2I</a:t>
            </a:r>
          </a:p>
        </p:txBody>
      </p:sp>
    </p:spTree>
    <p:extLst>
      <p:ext uri="{BB962C8B-B14F-4D97-AF65-F5344CB8AC3E}">
        <p14:creationId xmlns:p14="http://schemas.microsoft.com/office/powerpoint/2010/main" val="39208028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EFC85-8007-8D69-C752-ADB1907EC8CE}"/>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1A0BE149-B8C4-4084-F8AE-741A8A14EF7A}"/>
              </a:ext>
            </a:extLst>
          </p:cNvPr>
          <p:cNvSpPr>
            <a:spLocks noGrp="1"/>
          </p:cNvSpPr>
          <p:nvPr>
            <p:ph idx="1"/>
          </p:nvPr>
        </p:nvSpPr>
        <p:spPr>
          <a:xfrm>
            <a:off x="838200" y="1360714"/>
            <a:ext cx="10515600" cy="4816249"/>
          </a:xfrm>
        </p:spPr>
        <p:txBody>
          <a:bodyPr>
            <a:normAutofit fontScale="92500"/>
          </a:bodyPr>
          <a:lstStyle/>
          <a:p>
            <a:r>
              <a:rPr lang="en-US" dirty="0"/>
              <a:t>Archaeology is a multidisciplinary field of study that systematically investigates and interprets the material remains of past human cultures. Through the excavation, analysis, and contextualization of artifacts, structures, and environmental data, archaeologists aim to reconstruct and understand the development, behaviors, and lifestyles of ancient societies, contributing to a comprehensive understanding of human history and cultural evolution. The discipline employs a range of scientific methodologies, including dating techniques, stratigraphy, and interdisciplinary collaboration, to uncover and analyze the physical traces of human activity, providing insights into the complexities of past civilizations. Additionally, ethical considerations, such as site preservation and engagement with descendant communities, are integral components of archaeological practice.</a:t>
            </a:r>
          </a:p>
        </p:txBody>
      </p:sp>
    </p:spTree>
    <p:extLst>
      <p:ext uri="{BB962C8B-B14F-4D97-AF65-F5344CB8AC3E}">
        <p14:creationId xmlns:p14="http://schemas.microsoft.com/office/powerpoint/2010/main" val="22091447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6AEED-52C6-18CF-DCF2-B5054B14779A}"/>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4D0E5C85-D62D-1541-469A-AE47411BBEBA}"/>
              </a:ext>
            </a:extLst>
          </p:cNvPr>
          <p:cNvSpPr>
            <a:spLocks noGrp="1"/>
          </p:cNvSpPr>
          <p:nvPr>
            <p:ph idx="1"/>
          </p:nvPr>
        </p:nvSpPr>
        <p:spPr/>
        <p:txBody>
          <a:bodyPr>
            <a:normAutofit/>
          </a:bodyPr>
          <a:lstStyle/>
          <a:p>
            <a:pPr marL="0" indent="0">
              <a:buNone/>
            </a:pPr>
            <a:r>
              <a:rPr lang="en-US" b="1" dirty="0"/>
              <a:t>Material Culture:</a:t>
            </a:r>
          </a:p>
          <a:p>
            <a:r>
              <a:rPr lang="en-US" dirty="0"/>
              <a:t>Archaeology focuses on the study of material culture, which includes artifacts, structures, tools, pottery, art, and other physical remains left behind by past human societies. These material remnants are used as primary sources for reconstructing and interpreting the past.</a:t>
            </a:r>
          </a:p>
          <a:p>
            <a:pPr marL="0" indent="0">
              <a:buNone/>
            </a:pPr>
            <a:r>
              <a:rPr lang="en-US" b="1" dirty="0"/>
              <a:t>Excavation and Fieldwork:</a:t>
            </a:r>
          </a:p>
          <a:p>
            <a:r>
              <a:rPr lang="en-US" dirty="0"/>
              <a:t>Archaeologists engage in fieldwork, including excavation and surveying, to uncover and document archaeological sites. Excavations involve the careful removal of layers of soil and sediment to expose artifacts and features in their original context.</a:t>
            </a:r>
          </a:p>
        </p:txBody>
      </p:sp>
    </p:spTree>
    <p:extLst>
      <p:ext uri="{BB962C8B-B14F-4D97-AF65-F5344CB8AC3E}">
        <p14:creationId xmlns:p14="http://schemas.microsoft.com/office/powerpoint/2010/main" val="18841143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02934-765E-6EB3-2FCF-D4868049ABE0}"/>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6B4163B0-E121-B172-DE16-6BC84ED2C3ED}"/>
              </a:ext>
            </a:extLst>
          </p:cNvPr>
          <p:cNvSpPr>
            <a:spLocks noGrp="1"/>
          </p:cNvSpPr>
          <p:nvPr>
            <p:ph idx="1"/>
          </p:nvPr>
        </p:nvSpPr>
        <p:spPr/>
        <p:txBody>
          <a:bodyPr>
            <a:normAutofit lnSpcReduction="10000"/>
          </a:bodyPr>
          <a:lstStyle/>
          <a:p>
            <a:pPr marL="0" indent="0">
              <a:buNone/>
            </a:pPr>
            <a:r>
              <a:rPr lang="en-US" b="1" dirty="0"/>
              <a:t>Chronology and Dating Methods:</a:t>
            </a:r>
          </a:p>
          <a:p>
            <a:r>
              <a:rPr lang="en-US" dirty="0"/>
              <a:t>Establishing chronology is a fundamental aspect of archaeology. Researchers use various dating methods, such as radiocarbon dating, dendrochronology, and stratigraphy, to determine the age of artifacts and archaeological deposits.</a:t>
            </a:r>
          </a:p>
          <a:p>
            <a:pPr marL="0" indent="0">
              <a:buNone/>
            </a:pPr>
            <a:r>
              <a:rPr lang="en-US" b="1" dirty="0"/>
              <a:t>Cultural Context:</a:t>
            </a:r>
          </a:p>
          <a:p>
            <a:r>
              <a:rPr lang="en-US" dirty="0"/>
              <a:t>Archaeologists consider the cultural context of finds, taking into account the broader cultural, social, economic, and environmental factors that shaped past human societies. This contextual understanding helps in interpreting the significance of artifacts and features.</a:t>
            </a:r>
          </a:p>
        </p:txBody>
      </p:sp>
    </p:spTree>
    <p:extLst>
      <p:ext uri="{BB962C8B-B14F-4D97-AF65-F5344CB8AC3E}">
        <p14:creationId xmlns:p14="http://schemas.microsoft.com/office/powerpoint/2010/main" val="2849448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BB41F-5A9A-AC74-F6B3-F97D41AB962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4CDED853-609B-72BB-839D-B81A660D45B5}"/>
              </a:ext>
            </a:extLst>
          </p:cNvPr>
          <p:cNvSpPr>
            <a:spLocks noGrp="1"/>
          </p:cNvSpPr>
          <p:nvPr>
            <p:ph idx="1"/>
          </p:nvPr>
        </p:nvSpPr>
        <p:spPr>
          <a:xfrm>
            <a:off x="838200" y="1415143"/>
            <a:ext cx="10515600" cy="4761820"/>
          </a:xfrm>
        </p:spPr>
        <p:txBody>
          <a:bodyPr>
            <a:normAutofit fontScale="85000" lnSpcReduction="20000"/>
          </a:bodyPr>
          <a:lstStyle/>
          <a:p>
            <a:pPr marL="0" indent="0">
              <a:buNone/>
            </a:pPr>
            <a:r>
              <a:rPr lang="en-US" b="1" dirty="0"/>
              <a:t>Interdisciplinary Approach:</a:t>
            </a:r>
          </a:p>
          <a:p>
            <a:r>
              <a:rPr lang="en-US" dirty="0"/>
              <a:t>Archaeology is inherently interdisciplinary, drawing on methods and theories from diverse fields to address complex questions about the past. Collaboration with experts in geology, chemistry, biology, and other disciplines is common.</a:t>
            </a:r>
          </a:p>
          <a:p>
            <a:pPr marL="0" indent="0">
              <a:buNone/>
            </a:pPr>
            <a:r>
              <a:rPr lang="en-US" b="1" dirty="0"/>
              <a:t>Site Preservation and Ethics:</a:t>
            </a:r>
          </a:p>
          <a:p>
            <a:r>
              <a:rPr lang="en-US" dirty="0"/>
              <a:t>Archaeologists are committed to the responsible and ethical practice of their discipline. This includes considerations for site preservation, respectful engagement with local communities, and ethical treatment of human remains and cultural artifacts.</a:t>
            </a:r>
          </a:p>
          <a:p>
            <a:pPr marL="0" indent="0">
              <a:buNone/>
            </a:pPr>
            <a:r>
              <a:rPr lang="en-US" b="1" dirty="0"/>
              <a:t>Cultural Heritage Management:</a:t>
            </a:r>
          </a:p>
          <a:p>
            <a:r>
              <a:rPr lang="en-US" dirty="0"/>
              <a:t>Archaeologists often contribute to cultural heritage management, working to protect and preserve archaeological sites and artifacts for future generations. This involves addressing issues such as looting, site degradation, and the impact of development projects.</a:t>
            </a:r>
          </a:p>
        </p:txBody>
      </p:sp>
    </p:spTree>
    <p:extLst>
      <p:ext uri="{BB962C8B-B14F-4D97-AF65-F5344CB8AC3E}">
        <p14:creationId xmlns:p14="http://schemas.microsoft.com/office/powerpoint/2010/main" val="3217874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7B507-05EB-29FB-21E5-A80E416B5A08}"/>
              </a:ext>
            </a:extLst>
          </p:cNvPr>
          <p:cNvSpPr>
            <a:spLocks noGrp="1"/>
          </p:cNvSpPr>
          <p:nvPr>
            <p:ph type="title"/>
          </p:nvPr>
        </p:nvSpPr>
        <p:spPr>
          <a:xfrm>
            <a:off x="838200" y="365126"/>
            <a:ext cx="10515600" cy="745218"/>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DCF1E377-F00C-9750-CC3A-EEC87A7D5540}"/>
              </a:ext>
            </a:extLst>
          </p:cNvPr>
          <p:cNvSpPr>
            <a:spLocks noGrp="1"/>
          </p:cNvSpPr>
          <p:nvPr>
            <p:ph idx="1"/>
          </p:nvPr>
        </p:nvSpPr>
        <p:spPr>
          <a:xfrm>
            <a:off x="838200" y="1110344"/>
            <a:ext cx="10515600" cy="5066619"/>
          </a:xfrm>
        </p:spPr>
        <p:txBody>
          <a:bodyPr>
            <a:normAutofit/>
          </a:bodyPr>
          <a:lstStyle/>
          <a:p>
            <a:pPr marL="0" indent="0">
              <a:buNone/>
            </a:pPr>
            <a:r>
              <a:rPr lang="en-US" b="1" dirty="0"/>
              <a:t>Historical Reconstruction:</a:t>
            </a:r>
          </a:p>
          <a:p>
            <a:r>
              <a:rPr lang="en-US" dirty="0"/>
              <a:t>Through the analysis of archaeological evidence, archaeologists contribute to the reconstruction of past human lifeways, social structures, economic systems, technological developments, and cultural practices.</a:t>
            </a:r>
          </a:p>
          <a:p>
            <a:pPr marL="0" indent="0">
              <a:buNone/>
            </a:pPr>
            <a:r>
              <a:rPr lang="en-US" b="1" dirty="0"/>
              <a:t>Theory and Interpretation:</a:t>
            </a:r>
          </a:p>
          <a:p>
            <a:r>
              <a:rPr lang="en-US" dirty="0"/>
              <a:t>Archaeology encompasses various theoretical approaches, including processual archaeology, post-processual archaeology, and more recent developments. These theoretical frameworks guide the interpretation of archaeological data and contribute to broader discussions about human behavior and societal change.</a:t>
            </a:r>
          </a:p>
        </p:txBody>
      </p:sp>
    </p:spTree>
    <p:extLst>
      <p:ext uri="{BB962C8B-B14F-4D97-AF65-F5344CB8AC3E}">
        <p14:creationId xmlns:p14="http://schemas.microsoft.com/office/powerpoint/2010/main" val="41716920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3883B-BA17-1C6E-8FC2-F87CC579F846}"/>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94F9B133-BEDF-555F-F7B4-F41503823CEC}"/>
              </a:ext>
            </a:extLst>
          </p:cNvPr>
          <p:cNvSpPr>
            <a:spLocks noGrp="1"/>
          </p:cNvSpPr>
          <p:nvPr>
            <p:ph idx="1"/>
          </p:nvPr>
        </p:nvSpPr>
        <p:spPr/>
        <p:txBody>
          <a:bodyPr/>
          <a:lstStyle/>
          <a:p>
            <a:pPr marL="0" indent="0">
              <a:buNone/>
            </a:pPr>
            <a:r>
              <a:rPr lang="en-US" b="1" dirty="0"/>
              <a:t>Public Engagement and Education:</a:t>
            </a:r>
          </a:p>
          <a:p>
            <a:r>
              <a:rPr lang="en-US" dirty="0"/>
              <a:t>Many archaeologists emphasize the importance of public engagement and education. Communicating archaeological findings to the public fosters a greater understanding of the past and its relevance to contemporary societies.</a:t>
            </a:r>
          </a:p>
          <a:p>
            <a:pPr marL="0" indent="0">
              <a:buNone/>
            </a:pPr>
            <a:r>
              <a:rPr lang="en-US" dirty="0"/>
              <a:t>These elements collectively define archaeology as a dynamic and evolving discipline that seeks to uncover, understand, and interpret the rich tapestry of human history.</a:t>
            </a:r>
          </a:p>
        </p:txBody>
      </p:sp>
    </p:spTree>
    <p:extLst>
      <p:ext uri="{BB962C8B-B14F-4D97-AF65-F5344CB8AC3E}">
        <p14:creationId xmlns:p14="http://schemas.microsoft.com/office/powerpoint/2010/main" val="2771008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E8DDF-A309-34E6-88BF-BBF11425DECA}"/>
              </a:ext>
            </a:extLst>
          </p:cNvPr>
          <p:cNvSpPr>
            <a:spLocks noGrp="1"/>
          </p:cNvSpPr>
          <p:nvPr>
            <p:ph type="title"/>
          </p:nvPr>
        </p:nvSpPr>
        <p:spPr/>
        <p:txBody>
          <a:bodyPr/>
          <a:lstStyle/>
          <a:p>
            <a:r>
              <a:rPr lang="en-US" dirty="0"/>
              <a:t>Significance of studying archaeology </a:t>
            </a:r>
          </a:p>
        </p:txBody>
      </p:sp>
      <p:sp>
        <p:nvSpPr>
          <p:cNvPr id="3" name="Content Placeholder 2">
            <a:extLst>
              <a:ext uri="{FF2B5EF4-FFF2-40B4-BE49-F238E27FC236}">
                <a16:creationId xmlns:a16="http://schemas.microsoft.com/office/drawing/2014/main" id="{0971F20F-CAF0-0069-F5C7-0186EB3FF713}"/>
              </a:ext>
            </a:extLst>
          </p:cNvPr>
          <p:cNvSpPr>
            <a:spLocks noGrp="1"/>
          </p:cNvSpPr>
          <p:nvPr>
            <p:ph idx="1"/>
          </p:nvPr>
        </p:nvSpPr>
        <p:spPr/>
        <p:txBody>
          <a:bodyPr>
            <a:normAutofit/>
          </a:bodyPr>
          <a:lstStyle/>
          <a:p>
            <a:pPr marL="0" indent="0">
              <a:buNone/>
            </a:pPr>
            <a:r>
              <a:rPr lang="en-US" dirty="0"/>
              <a:t>Scholarly discussions about the importance of studying archaeology emphasize the multifaceted contributions this discipline makes to our understanding of the past and its relevance to contemporary society. Here are key points from scholarly perspectives:</a:t>
            </a:r>
          </a:p>
          <a:p>
            <a:pPr marL="0" indent="0">
              <a:buNone/>
            </a:pPr>
            <a:r>
              <a:rPr lang="en-US" b="1" dirty="0"/>
              <a:t>Reconstruction of Human History:</a:t>
            </a:r>
          </a:p>
          <a:p>
            <a:r>
              <a:rPr lang="en-US" dirty="0"/>
              <a:t>Archaeology provides a unique window into the human past, allowing scholars to reconstruct the history of different cultures and societies. By studying artifacts, structures, and environmental data, archaeologists contribute to our understanding of the development and evolution of human civilizations.</a:t>
            </a:r>
          </a:p>
        </p:txBody>
      </p:sp>
    </p:spTree>
    <p:extLst>
      <p:ext uri="{BB962C8B-B14F-4D97-AF65-F5344CB8AC3E}">
        <p14:creationId xmlns:p14="http://schemas.microsoft.com/office/powerpoint/2010/main" val="42546493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752E87AD2C014438D486E334AC05D66" ma:contentTypeVersion="11" ma:contentTypeDescription="Create a new document." ma:contentTypeScope="" ma:versionID="419ecd35afa429cdbfef7300ee359da8">
  <xsd:schema xmlns:xsd="http://www.w3.org/2001/XMLSchema" xmlns:xs="http://www.w3.org/2001/XMLSchema" xmlns:p="http://schemas.microsoft.com/office/2006/metadata/properties" xmlns:ns2="3e5721d0-46bd-42ad-9b8e-b7314e8e47a4" xmlns:ns3="30c5d3db-763e-47de-8b3c-434be35ed075" targetNamespace="http://schemas.microsoft.com/office/2006/metadata/properties" ma:root="true" ma:fieldsID="1ddc5e4826e9d60393b82ac0614a00c7" ns2:_="" ns3:_="">
    <xsd:import namespace="3e5721d0-46bd-42ad-9b8e-b7314e8e47a4"/>
    <xsd:import namespace="30c5d3db-763e-47de-8b3c-434be35ed07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e5721d0-46bd-42ad-9b8e-b7314e8e47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30c5d3db-763e-47de-8b3c-434be35ed07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e758147-6bb6-4f6d-9dae-2555e329744d}" ma:internalName="TaxCatchAll" ma:showField="CatchAllData" ma:web="30c5d3db-763e-47de-8b3c-434be35ed07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30c5d3db-763e-47de-8b3c-434be35ed075" xsi:nil="true"/>
    <lcf76f155ced4ddcb4097134ff3c332f xmlns="3e5721d0-46bd-42ad-9b8e-b7314e8e47a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64123D65-A473-4C3F-BDC2-7A941A006591}"/>
</file>

<file path=customXml/itemProps2.xml><?xml version="1.0" encoding="utf-8"?>
<ds:datastoreItem xmlns:ds="http://schemas.openxmlformats.org/officeDocument/2006/customXml" ds:itemID="{45FE814B-8D36-487D-AEA4-028D77E276BC}"/>
</file>

<file path=customXml/itemProps3.xml><?xml version="1.0" encoding="utf-8"?>
<ds:datastoreItem xmlns:ds="http://schemas.openxmlformats.org/officeDocument/2006/customXml" ds:itemID="{253DFE73-C888-4BF4-B675-9CDFDC8D429C}"/>
</file>

<file path=docProps/app.xml><?xml version="1.0" encoding="utf-8"?>
<Properties xmlns="http://schemas.openxmlformats.org/officeDocument/2006/extended-properties" xmlns:vt="http://schemas.openxmlformats.org/officeDocument/2006/docPropsVTypes">
  <TotalTime>148</TotalTime>
  <Words>2157</Words>
  <Application>Microsoft Office PowerPoint</Application>
  <PresentationFormat>Widescreen</PresentationFormat>
  <Paragraphs>104</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Merriweather</vt:lpstr>
      <vt:lpstr>Office Theme</vt:lpstr>
      <vt:lpstr>Archaeology </vt:lpstr>
      <vt:lpstr>Definitions</vt:lpstr>
      <vt:lpstr>Cont…</vt:lpstr>
      <vt:lpstr>Cont…</vt:lpstr>
      <vt:lpstr>Cont…</vt:lpstr>
      <vt:lpstr>Cont…</vt:lpstr>
      <vt:lpstr>Cont…</vt:lpstr>
      <vt:lpstr>Cont…</vt:lpstr>
      <vt:lpstr>Significance of studying archaeology </vt:lpstr>
      <vt:lpstr>Cont…</vt:lpstr>
      <vt:lpstr>Cont…</vt:lpstr>
      <vt:lpstr>Cont…</vt:lpstr>
      <vt:lpstr>Cont…</vt:lpstr>
      <vt:lpstr>Cont…</vt:lpstr>
      <vt:lpstr>Bangladesh</vt:lpstr>
      <vt:lpstr>Documents</vt:lpstr>
      <vt:lpstr>Major Archaeological Sites in Bangladesh</vt:lpstr>
      <vt:lpstr>Cont…</vt:lpstr>
      <vt:lpstr>Cont…</vt:lpstr>
      <vt:lpstr>`Cont…</vt:lpstr>
      <vt:lpstr>Cont…</vt:lpstr>
      <vt:lpstr>Cont…</vt:lpstr>
      <vt:lpstr>1,100-year-old structure discovered (New archeological site discovered in Nateshwar Deul of Munshiganj, 17 Apr 2022) </vt:lpstr>
      <vt:lpstr>Documentaries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Archaeology </dc:title>
  <dc:creator>Dr. Ashrafuzzaman Khan</dc:creator>
  <cp:lastModifiedBy>Dr. Ashrafuzzaman Khan</cp:lastModifiedBy>
  <cp:revision>14</cp:revision>
  <dcterms:created xsi:type="dcterms:W3CDTF">2023-11-25T07:55:25Z</dcterms:created>
  <dcterms:modified xsi:type="dcterms:W3CDTF">2023-11-26T03:44:07Z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0x0101000752E87AD2C014438D486E334AC05D66</vt:lpwstr>
  </property>
</Properties>
</file>