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66" r:id="rId1"/>
  </p:sldMasterIdLst>
  <p:sldIdLst>
    <p:sldId id="256" r:id="rId2"/>
    <p:sldId id="330" r:id="rId3"/>
    <p:sldId id="258" r:id="rId4"/>
    <p:sldId id="331" r:id="rId5"/>
    <p:sldId id="268" r:id="rId6"/>
    <p:sldId id="332" r:id="rId7"/>
    <p:sldId id="333" r:id="rId8"/>
    <p:sldId id="334" r:id="rId9"/>
    <p:sldId id="335" r:id="rId10"/>
    <p:sldId id="336" r:id="rId11"/>
    <p:sldId id="32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EF0D3"/>
    <a:srgbClr val="23232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نمط متوسط 2 - تميي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AFA28-FDFB-47FD-BF7E-B77C0589853F}" type="doc">
      <dgm:prSet loTypeId="urn:microsoft.com/office/officeart/2005/8/layout/vList2" loCatId="list" qsTypeId="urn:microsoft.com/office/officeart/2005/8/quickstyle/simple1" qsCatId="simple" csTypeId="urn:microsoft.com/office/officeart/2005/8/colors/accent0_3" csCatId="mainScheme"/>
      <dgm:spPr/>
      <dgm:t>
        <a:bodyPr/>
        <a:lstStyle/>
        <a:p>
          <a:pPr rtl="1"/>
          <a:endParaRPr lang="ar-SA"/>
        </a:p>
      </dgm:t>
    </dgm:pt>
    <dgm:pt modelId="{612DB42E-5ADB-4C40-AD73-12A217A5F772}">
      <dgm:prSet custT="1"/>
      <dgm:spPr/>
      <dgm:t>
        <a:bodyPr/>
        <a:lstStyle/>
        <a:p>
          <a:pPr algn="ctr" rtl="1"/>
          <a:r>
            <a:rPr lang="en-US" sz="2400" b="1" dirty="0"/>
            <a:t>Introduction</a:t>
          </a:r>
          <a:endParaRPr lang="ar-SA" sz="2400" dirty="0"/>
        </a:p>
      </dgm:t>
    </dgm:pt>
    <dgm:pt modelId="{136B9859-F8C5-4179-9E0F-9D6598A994E5}" type="parTrans" cxnId="{645A43D1-1B5E-41BB-AA5A-526120673F4E}">
      <dgm:prSet/>
      <dgm:spPr/>
      <dgm:t>
        <a:bodyPr/>
        <a:lstStyle/>
        <a:p>
          <a:pPr rtl="1"/>
          <a:endParaRPr lang="ar-SA"/>
        </a:p>
      </dgm:t>
    </dgm:pt>
    <dgm:pt modelId="{1C3BD7C0-B9AD-4783-A56E-D2E2D28F27F8}" type="sibTrans" cxnId="{645A43D1-1B5E-41BB-AA5A-526120673F4E}">
      <dgm:prSet/>
      <dgm:spPr/>
      <dgm:t>
        <a:bodyPr/>
        <a:lstStyle/>
        <a:p>
          <a:pPr rtl="1"/>
          <a:endParaRPr lang="ar-SA"/>
        </a:p>
      </dgm:t>
    </dgm:pt>
    <dgm:pt modelId="{64168E80-28F5-4871-8245-9F419F524160}" type="pres">
      <dgm:prSet presAssocID="{02EAFA28-FDFB-47FD-BF7E-B77C0589853F}" presName="linear" presStyleCnt="0">
        <dgm:presLayoutVars>
          <dgm:animLvl val="lvl"/>
          <dgm:resizeHandles val="exact"/>
        </dgm:presLayoutVars>
      </dgm:prSet>
      <dgm:spPr/>
    </dgm:pt>
    <dgm:pt modelId="{79F6854F-778A-4AE9-A1A1-0CF2FD8311EA}" type="pres">
      <dgm:prSet presAssocID="{612DB42E-5ADB-4C40-AD73-12A217A5F772}" presName="parentText" presStyleLbl="node1" presStyleIdx="0" presStyleCnt="1" custLinFactNeighborX="-27391" custLinFactNeighborY="51799">
        <dgm:presLayoutVars>
          <dgm:chMax val="0"/>
          <dgm:bulletEnabled val="1"/>
        </dgm:presLayoutVars>
      </dgm:prSet>
      <dgm:spPr/>
    </dgm:pt>
  </dgm:ptLst>
  <dgm:cxnLst>
    <dgm:cxn modelId="{BBE8A50C-CB83-49D1-9895-52B1A407F471}" type="presOf" srcId="{612DB42E-5ADB-4C40-AD73-12A217A5F772}" destId="{79F6854F-778A-4AE9-A1A1-0CF2FD8311EA}" srcOrd="0" destOrd="0" presId="urn:microsoft.com/office/officeart/2005/8/layout/vList2"/>
    <dgm:cxn modelId="{6423B691-F632-4E43-8A31-67991E94CEA6}" type="presOf" srcId="{02EAFA28-FDFB-47FD-BF7E-B77C0589853F}" destId="{64168E80-28F5-4871-8245-9F419F524160}" srcOrd="0" destOrd="0" presId="urn:microsoft.com/office/officeart/2005/8/layout/vList2"/>
    <dgm:cxn modelId="{645A43D1-1B5E-41BB-AA5A-526120673F4E}" srcId="{02EAFA28-FDFB-47FD-BF7E-B77C0589853F}" destId="{612DB42E-5ADB-4C40-AD73-12A217A5F772}" srcOrd="0" destOrd="0" parTransId="{136B9859-F8C5-4179-9E0F-9D6598A994E5}" sibTransId="{1C3BD7C0-B9AD-4783-A56E-D2E2D28F27F8}"/>
    <dgm:cxn modelId="{B360B4C5-C4AA-4E56-B165-EA00A090A62D}" type="presParOf" srcId="{64168E80-28F5-4871-8245-9F419F524160}" destId="{79F6854F-778A-4AE9-A1A1-0CF2FD8311E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AFA28-FDFB-47FD-BF7E-B77C058985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pPr rtl="1"/>
          <a:endParaRPr lang="ar-SA"/>
        </a:p>
      </dgm:t>
    </dgm:pt>
    <dgm:pt modelId="{612DB42E-5ADB-4C40-AD73-12A217A5F772}">
      <dgm:prSet custT="1"/>
      <dgm:spPr/>
      <dgm:t>
        <a:bodyPr/>
        <a:lstStyle/>
        <a:p>
          <a:pPr algn="ctr" rtl="1"/>
          <a:r>
            <a:rPr lang="en-US" sz="2400" b="1" dirty="0"/>
            <a:t>Define the Problem (Hypothesis):</a:t>
          </a:r>
          <a:endParaRPr lang="ar-SA" sz="2400" b="1" dirty="0"/>
        </a:p>
      </dgm:t>
    </dgm:pt>
    <dgm:pt modelId="{136B9859-F8C5-4179-9E0F-9D6598A994E5}" type="parTrans" cxnId="{645A43D1-1B5E-41BB-AA5A-526120673F4E}">
      <dgm:prSet/>
      <dgm:spPr/>
      <dgm:t>
        <a:bodyPr/>
        <a:lstStyle/>
        <a:p>
          <a:pPr rtl="1"/>
          <a:endParaRPr lang="ar-SA"/>
        </a:p>
      </dgm:t>
    </dgm:pt>
    <dgm:pt modelId="{1C3BD7C0-B9AD-4783-A56E-D2E2D28F27F8}" type="sibTrans" cxnId="{645A43D1-1B5E-41BB-AA5A-526120673F4E}">
      <dgm:prSet/>
      <dgm:spPr/>
      <dgm:t>
        <a:bodyPr/>
        <a:lstStyle/>
        <a:p>
          <a:pPr rtl="1"/>
          <a:endParaRPr lang="ar-SA"/>
        </a:p>
      </dgm:t>
    </dgm:pt>
    <dgm:pt modelId="{64168E80-28F5-4871-8245-9F419F524160}" type="pres">
      <dgm:prSet presAssocID="{02EAFA28-FDFB-47FD-BF7E-B77C0589853F}" presName="linear" presStyleCnt="0">
        <dgm:presLayoutVars>
          <dgm:animLvl val="lvl"/>
          <dgm:resizeHandles val="exact"/>
        </dgm:presLayoutVars>
      </dgm:prSet>
      <dgm:spPr/>
    </dgm:pt>
    <dgm:pt modelId="{79F6854F-778A-4AE9-A1A1-0CF2FD8311EA}" type="pres">
      <dgm:prSet presAssocID="{612DB42E-5ADB-4C40-AD73-12A217A5F772}" presName="parentText" presStyleLbl="node1" presStyleIdx="0" presStyleCnt="1">
        <dgm:presLayoutVars>
          <dgm:chMax val="0"/>
          <dgm:bulletEnabled val="1"/>
        </dgm:presLayoutVars>
      </dgm:prSet>
      <dgm:spPr/>
    </dgm:pt>
  </dgm:ptLst>
  <dgm:cxnLst>
    <dgm:cxn modelId="{BBE8A50C-CB83-49D1-9895-52B1A407F471}" type="presOf" srcId="{612DB42E-5ADB-4C40-AD73-12A217A5F772}" destId="{79F6854F-778A-4AE9-A1A1-0CF2FD8311EA}" srcOrd="0" destOrd="0" presId="urn:microsoft.com/office/officeart/2005/8/layout/vList2"/>
    <dgm:cxn modelId="{6423B691-F632-4E43-8A31-67991E94CEA6}" type="presOf" srcId="{02EAFA28-FDFB-47FD-BF7E-B77C0589853F}" destId="{64168E80-28F5-4871-8245-9F419F524160}" srcOrd="0" destOrd="0" presId="urn:microsoft.com/office/officeart/2005/8/layout/vList2"/>
    <dgm:cxn modelId="{645A43D1-1B5E-41BB-AA5A-526120673F4E}" srcId="{02EAFA28-FDFB-47FD-BF7E-B77C0589853F}" destId="{612DB42E-5ADB-4C40-AD73-12A217A5F772}" srcOrd="0" destOrd="0" parTransId="{136B9859-F8C5-4179-9E0F-9D6598A994E5}" sibTransId="{1C3BD7C0-B9AD-4783-A56E-D2E2D28F27F8}"/>
    <dgm:cxn modelId="{B360B4C5-C4AA-4E56-B165-EA00A090A62D}" type="presParOf" srcId="{64168E80-28F5-4871-8245-9F419F524160}" destId="{79F6854F-778A-4AE9-A1A1-0CF2FD8311E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EAFA28-FDFB-47FD-BF7E-B77C058985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pPr rtl="1"/>
          <a:endParaRPr lang="ar-SA"/>
        </a:p>
      </dgm:t>
    </dgm:pt>
    <dgm:pt modelId="{612DB42E-5ADB-4C40-AD73-12A217A5F772}">
      <dgm:prSet custT="1"/>
      <dgm:spPr/>
      <dgm:t>
        <a:bodyPr/>
        <a:lstStyle/>
        <a:p>
          <a:pPr algn="ctr" rtl="1"/>
          <a:r>
            <a:rPr lang="en-US" sz="2400" b="1" dirty="0"/>
            <a:t>Summary Statistics</a:t>
          </a:r>
          <a:endParaRPr lang="ar-SA" sz="2400" dirty="0"/>
        </a:p>
      </dgm:t>
    </dgm:pt>
    <dgm:pt modelId="{136B9859-F8C5-4179-9E0F-9D6598A994E5}" type="parTrans" cxnId="{645A43D1-1B5E-41BB-AA5A-526120673F4E}">
      <dgm:prSet/>
      <dgm:spPr/>
      <dgm:t>
        <a:bodyPr/>
        <a:lstStyle/>
        <a:p>
          <a:pPr rtl="1"/>
          <a:endParaRPr lang="ar-SA"/>
        </a:p>
      </dgm:t>
    </dgm:pt>
    <dgm:pt modelId="{1C3BD7C0-B9AD-4783-A56E-D2E2D28F27F8}" type="sibTrans" cxnId="{645A43D1-1B5E-41BB-AA5A-526120673F4E}">
      <dgm:prSet/>
      <dgm:spPr/>
      <dgm:t>
        <a:bodyPr/>
        <a:lstStyle/>
        <a:p>
          <a:pPr rtl="1"/>
          <a:endParaRPr lang="ar-SA"/>
        </a:p>
      </dgm:t>
    </dgm:pt>
    <dgm:pt modelId="{64168E80-28F5-4871-8245-9F419F524160}" type="pres">
      <dgm:prSet presAssocID="{02EAFA28-FDFB-47FD-BF7E-B77C0589853F}" presName="linear" presStyleCnt="0">
        <dgm:presLayoutVars>
          <dgm:animLvl val="lvl"/>
          <dgm:resizeHandles val="exact"/>
        </dgm:presLayoutVars>
      </dgm:prSet>
      <dgm:spPr/>
    </dgm:pt>
    <dgm:pt modelId="{79F6854F-778A-4AE9-A1A1-0CF2FD8311EA}" type="pres">
      <dgm:prSet presAssocID="{612DB42E-5ADB-4C40-AD73-12A217A5F772}" presName="parentText" presStyleLbl="node1" presStyleIdx="0" presStyleCnt="1">
        <dgm:presLayoutVars>
          <dgm:chMax val="0"/>
          <dgm:bulletEnabled val="1"/>
        </dgm:presLayoutVars>
      </dgm:prSet>
      <dgm:spPr/>
    </dgm:pt>
  </dgm:ptLst>
  <dgm:cxnLst>
    <dgm:cxn modelId="{BBE8A50C-CB83-49D1-9895-52B1A407F471}" type="presOf" srcId="{612DB42E-5ADB-4C40-AD73-12A217A5F772}" destId="{79F6854F-778A-4AE9-A1A1-0CF2FD8311EA}" srcOrd="0" destOrd="0" presId="urn:microsoft.com/office/officeart/2005/8/layout/vList2"/>
    <dgm:cxn modelId="{6423B691-F632-4E43-8A31-67991E94CEA6}" type="presOf" srcId="{02EAFA28-FDFB-47FD-BF7E-B77C0589853F}" destId="{64168E80-28F5-4871-8245-9F419F524160}" srcOrd="0" destOrd="0" presId="urn:microsoft.com/office/officeart/2005/8/layout/vList2"/>
    <dgm:cxn modelId="{645A43D1-1B5E-41BB-AA5A-526120673F4E}" srcId="{02EAFA28-FDFB-47FD-BF7E-B77C0589853F}" destId="{612DB42E-5ADB-4C40-AD73-12A217A5F772}" srcOrd="0" destOrd="0" parTransId="{136B9859-F8C5-4179-9E0F-9D6598A994E5}" sibTransId="{1C3BD7C0-B9AD-4783-A56E-D2E2D28F27F8}"/>
    <dgm:cxn modelId="{B360B4C5-C4AA-4E56-B165-EA00A090A62D}" type="presParOf" srcId="{64168E80-28F5-4871-8245-9F419F524160}" destId="{79F6854F-778A-4AE9-A1A1-0CF2FD8311E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EAFA28-FDFB-47FD-BF7E-B77C058985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pPr rtl="1"/>
          <a:endParaRPr lang="ar-SA"/>
        </a:p>
      </dgm:t>
    </dgm:pt>
    <dgm:pt modelId="{612DB42E-5ADB-4C40-AD73-12A217A5F772}">
      <dgm:prSet custT="1"/>
      <dgm:spPr/>
      <dgm:t>
        <a:bodyPr/>
        <a:lstStyle/>
        <a:p>
          <a:pPr algn="ctr" rtl="1"/>
          <a:r>
            <a:rPr lang="en-US" sz="2400" b="1" dirty="0"/>
            <a:t>Boxplots for Outlier Detection</a:t>
          </a:r>
          <a:endParaRPr lang="ar-SA" sz="2400" dirty="0"/>
        </a:p>
      </dgm:t>
    </dgm:pt>
    <dgm:pt modelId="{136B9859-F8C5-4179-9E0F-9D6598A994E5}" type="parTrans" cxnId="{645A43D1-1B5E-41BB-AA5A-526120673F4E}">
      <dgm:prSet/>
      <dgm:spPr/>
      <dgm:t>
        <a:bodyPr/>
        <a:lstStyle/>
        <a:p>
          <a:pPr rtl="1"/>
          <a:endParaRPr lang="ar-SA"/>
        </a:p>
      </dgm:t>
    </dgm:pt>
    <dgm:pt modelId="{1C3BD7C0-B9AD-4783-A56E-D2E2D28F27F8}" type="sibTrans" cxnId="{645A43D1-1B5E-41BB-AA5A-526120673F4E}">
      <dgm:prSet/>
      <dgm:spPr/>
      <dgm:t>
        <a:bodyPr/>
        <a:lstStyle/>
        <a:p>
          <a:pPr rtl="1"/>
          <a:endParaRPr lang="ar-SA"/>
        </a:p>
      </dgm:t>
    </dgm:pt>
    <dgm:pt modelId="{64168E80-28F5-4871-8245-9F419F524160}" type="pres">
      <dgm:prSet presAssocID="{02EAFA28-FDFB-47FD-BF7E-B77C0589853F}" presName="linear" presStyleCnt="0">
        <dgm:presLayoutVars>
          <dgm:animLvl val="lvl"/>
          <dgm:resizeHandles val="exact"/>
        </dgm:presLayoutVars>
      </dgm:prSet>
      <dgm:spPr/>
    </dgm:pt>
    <dgm:pt modelId="{79F6854F-778A-4AE9-A1A1-0CF2FD8311EA}" type="pres">
      <dgm:prSet presAssocID="{612DB42E-5ADB-4C40-AD73-12A217A5F772}" presName="parentText" presStyleLbl="node1" presStyleIdx="0" presStyleCnt="1">
        <dgm:presLayoutVars>
          <dgm:chMax val="0"/>
          <dgm:bulletEnabled val="1"/>
        </dgm:presLayoutVars>
      </dgm:prSet>
      <dgm:spPr/>
    </dgm:pt>
  </dgm:ptLst>
  <dgm:cxnLst>
    <dgm:cxn modelId="{BBE8A50C-CB83-49D1-9895-52B1A407F471}" type="presOf" srcId="{612DB42E-5ADB-4C40-AD73-12A217A5F772}" destId="{79F6854F-778A-4AE9-A1A1-0CF2FD8311EA}" srcOrd="0" destOrd="0" presId="urn:microsoft.com/office/officeart/2005/8/layout/vList2"/>
    <dgm:cxn modelId="{6423B691-F632-4E43-8A31-67991E94CEA6}" type="presOf" srcId="{02EAFA28-FDFB-47FD-BF7E-B77C0589853F}" destId="{64168E80-28F5-4871-8245-9F419F524160}" srcOrd="0" destOrd="0" presId="urn:microsoft.com/office/officeart/2005/8/layout/vList2"/>
    <dgm:cxn modelId="{645A43D1-1B5E-41BB-AA5A-526120673F4E}" srcId="{02EAFA28-FDFB-47FD-BF7E-B77C0589853F}" destId="{612DB42E-5ADB-4C40-AD73-12A217A5F772}" srcOrd="0" destOrd="0" parTransId="{136B9859-F8C5-4179-9E0F-9D6598A994E5}" sibTransId="{1C3BD7C0-B9AD-4783-A56E-D2E2D28F27F8}"/>
    <dgm:cxn modelId="{B360B4C5-C4AA-4E56-B165-EA00A090A62D}" type="presParOf" srcId="{64168E80-28F5-4871-8245-9F419F524160}" destId="{79F6854F-778A-4AE9-A1A1-0CF2FD8311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EAFA28-FDFB-47FD-BF7E-B77C058985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pPr rtl="1"/>
          <a:endParaRPr lang="ar-SA"/>
        </a:p>
      </dgm:t>
    </dgm:pt>
    <dgm:pt modelId="{612DB42E-5ADB-4C40-AD73-12A217A5F772}">
      <dgm:prSet custT="1"/>
      <dgm:spPr/>
      <dgm:t>
        <a:bodyPr/>
        <a:lstStyle/>
        <a:p>
          <a:pPr algn="ctr" rtl="1"/>
          <a:r>
            <a:rPr lang="en-US" sz="2400" b="1" dirty="0"/>
            <a:t>Correlation Heatmap</a:t>
          </a:r>
          <a:endParaRPr lang="ar-SA" sz="2400" dirty="0"/>
        </a:p>
      </dgm:t>
    </dgm:pt>
    <dgm:pt modelId="{136B9859-F8C5-4179-9E0F-9D6598A994E5}" type="parTrans" cxnId="{645A43D1-1B5E-41BB-AA5A-526120673F4E}">
      <dgm:prSet/>
      <dgm:spPr/>
      <dgm:t>
        <a:bodyPr/>
        <a:lstStyle/>
        <a:p>
          <a:pPr rtl="1"/>
          <a:endParaRPr lang="ar-SA"/>
        </a:p>
      </dgm:t>
    </dgm:pt>
    <dgm:pt modelId="{1C3BD7C0-B9AD-4783-A56E-D2E2D28F27F8}" type="sibTrans" cxnId="{645A43D1-1B5E-41BB-AA5A-526120673F4E}">
      <dgm:prSet/>
      <dgm:spPr/>
      <dgm:t>
        <a:bodyPr/>
        <a:lstStyle/>
        <a:p>
          <a:pPr rtl="1"/>
          <a:endParaRPr lang="ar-SA"/>
        </a:p>
      </dgm:t>
    </dgm:pt>
    <dgm:pt modelId="{64168E80-28F5-4871-8245-9F419F524160}" type="pres">
      <dgm:prSet presAssocID="{02EAFA28-FDFB-47FD-BF7E-B77C0589853F}" presName="linear" presStyleCnt="0">
        <dgm:presLayoutVars>
          <dgm:animLvl val="lvl"/>
          <dgm:resizeHandles val="exact"/>
        </dgm:presLayoutVars>
      </dgm:prSet>
      <dgm:spPr/>
    </dgm:pt>
    <dgm:pt modelId="{79F6854F-778A-4AE9-A1A1-0CF2FD8311EA}" type="pres">
      <dgm:prSet presAssocID="{612DB42E-5ADB-4C40-AD73-12A217A5F772}" presName="parentText" presStyleLbl="node1" presStyleIdx="0" presStyleCnt="1">
        <dgm:presLayoutVars>
          <dgm:chMax val="0"/>
          <dgm:bulletEnabled val="1"/>
        </dgm:presLayoutVars>
      </dgm:prSet>
      <dgm:spPr/>
    </dgm:pt>
  </dgm:ptLst>
  <dgm:cxnLst>
    <dgm:cxn modelId="{BBE8A50C-CB83-49D1-9895-52B1A407F471}" type="presOf" srcId="{612DB42E-5ADB-4C40-AD73-12A217A5F772}" destId="{79F6854F-778A-4AE9-A1A1-0CF2FD8311EA}" srcOrd="0" destOrd="0" presId="urn:microsoft.com/office/officeart/2005/8/layout/vList2"/>
    <dgm:cxn modelId="{6423B691-F632-4E43-8A31-67991E94CEA6}" type="presOf" srcId="{02EAFA28-FDFB-47FD-BF7E-B77C0589853F}" destId="{64168E80-28F5-4871-8245-9F419F524160}" srcOrd="0" destOrd="0" presId="urn:microsoft.com/office/officeart/2005/8/layout/vList2"/>
    <dgm:cxn modelId="{645A43D1-1B5E-41BB-AA5A-526120673F4E}" srcId="{02EAFA28-FDFB-47FD-BF7E-B77C0589853F}" destId="{612DB42E-5ADB-4C40-AD73-12A217A5F772}" srcOrd="0" destOrd="0" parTransId="{136B9859-F8C5-4179-9E0F-9D6598A994E5}" sibTransId="{1C3BD7C0-B9AD-4783-A56E-D2E2D28F27F8}"/>
    <dgm:cxn modelId="{B360B4C5-C4AA-4E56-B165-EA00A090A62D}" type="presParOf" srcId="{64168E80-28F5-4871-8245-9F419F524160}" destId="{79F6854F-778A-4AE9-A1A1-0CF2FD8311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EAFA28-FDFB-47FD-BF7E-B77C058985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pPr rtl="1"/>
          <a:endParaRPr lang="ar-SA"/>
        </a:p>
      </dgm:t>
    </dgm:pt>
    <dgm:pt modelId="{612DB42E-5ADB-4C40-AD73-12A217A5F772}">
      <dgm:prSet custT="1"/>
      <dgm:spPr/>
      <dgm:t>
        <a:bodyPr/>
        <a:lstStyle/>
        <a:p>
          <a:pPr algn="ctr" rtl="1"/>
          <a:r>
            <a:rPr lang="en-US" sz="2000" b="1" dirty="0"/>
            <a:t>Bar Chart – Purchase Frequency by Gender</a:t>
          </a:r>
          <a:endParaRPr lang="ar-SA" sz="2000" dirty="0"/>
        </a:p>
      </dgm:t>
    </dgm:pt>
    <dgm:pt modelId="{136B9859-F8C5-4179-9E0F-9D6598A994E5}" type="parTrans" cxnId="{645A43D1-1B5E-41BB-AA5A-526120673F4E}">
      <dgm:prSet/>
      <dgm:spPr/>
      <dgm:t>
        <a:bodyPr/>
        <a:lstStyle/>
        <a:p>
          <a:pPr rtl="1"/>
          <a:endParaRPr lang="ar-SA"/>
        </a:p>
      </dgm:t>
    </dgm:pt>
    <dgm:pt modelId="{1C3BD7C0-B9AD-4783-A56E-D2E2D28F27F8}" type="sibTrans" cxnId="{645A43D1-1B5E-41BB-AA5A-526120673F4E}">
      <dgm:prSet/>
      <dgm:spPr/>
      <dgm:t>
        <a:bodyPr/>
        <a:lstStyle/>
        <a:p>
          <a:pPr rtl="1"/>
          <a:endParaRPr lang="ar-SA"/>
        </a:p>
      </dgm:t>
    </dgm:pt>
    <dgm:pt modelId="{64168E80-28F5-4871-8245-9F419F524160}" type="pres">
      <dgm:prSet presAssocID="{02EAFA28-FDFB-47FD-BF7E-B77C0589853F}" presName="linear" presStyleCnt="0">
        <dgm:presLayoutVars>
          <dgm:animLvl val="lvl"/>
          <dgm:resizeHandles val="exact"/>
        </dgm:presLayoutVars>
      </dgm:prSet>
      <dgm:spPr/>
    </dgm:pt>
    <dgm:pt modelId="{79F6854F-778A-4AE9-A1A1-0CF2FD8311EA}" type="pres">
      <dgm:prSet presAssocID="{612DB42E-5ADB-4C40-AD73-12A217A5F772}" presName="parentText" presStyleLbl="node1" presStyleIdx="0" presStyleCnt="1">
        <dgm:presLayoutVars>
          <dgm:chMax val="0"/>
          <dgm:bulletEnabled val="1"/>
        </dgm:presLayoutVars>
      </dgm:prSet>
      <dgm:spPr/>
    </dgm:pt>
  </dgm:ptLst>
  <dgm:cxnLst>
    <dgm:cxn modelId="{BBE8A50C-CB83-49D1-9895-52B1A407F471}" type="presOf" srcId="{612DB42E-5ADB-4C40-AD73-12A217A5F772}" destId="{79F6854F-778A-4AE9-A1A1-0CF2FD8311EA}" srcOrd="0" destOrd="0" presId="urn:microsoft.com/office/officeart/2005/8/layout/vList2"/>
    <dgm:cxn modelId="{6423B691-F632-4E43-8A31-67991E94CEA6}" type="presOf" srcId="{02EAFA28-FDFB-47FD-BF7E-B77C0589853F}" destId="{64168E80-28F5-4871-8245-9F419F524160}" srcOrd="0" destOrd="0" presId="urn:microsoft.com/office/officeart/2005/8/layout/vList2"/>
    <dgm:cxn modelId="{645A43D1-1B5E-41BB-AA5A-526120673F4E}" srcId="{02EAFA28-FDFB-47FD-BF7E-B77C0589853F}" destId="{612DB42E-5ADB-4C40-AD73-12A217A5F772}" srcOrd="0" destOrd="0" parTransId="{136B9859-F8C5-4179-9E0F-9D6598A994E5}" sibTransId="{1C3BD7C0-B9AD-4783-A56E-D2E2D28F27F8}"/>
    <dgm:cxn modelId="{B360B4C5-C4AA-4E56-B165-EA00A090A62D}" type="presParOf" srcId="{64168E80-28F5-4871-8245-9F419F524160}" destId="{79F6854F-778A-4AE9-A1A1-0CF2FD8311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EAFA28-FDFB-47FD-BF7E-B77C058985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pPr rtl="1"/>
          <a:endParaRPr lang="ar-SA"/>
        </a:p>
      </dgm:t>
    </dgm:pt>
    <dgm:pt modelId="{612DB42E-5ADB-4C40-AD73-12A217A5F772}">
      <dgm:prSet custT="1"/>
      <dgm:spPr/>
      <dgm:t>
        <a:bodyPr/>
        <a:lstStyle/>
        <a:p>
          <a:pPr algn="ctr" rtl="1"/>
          <a:r>
            <a:rPr lang="en-US" sz="2400" b="1" dirty="0"/>
            <a:t>Linear Regression</a:t>
          </a:r>
          <a:endParaRPr lang="ar-SA" sz="2400" dirty="0"/>
        </a:p>
      </dgm:t>
    </dgm:pt>
    <dgm:pt modelId="{136B9859-F8C5-4179-9E0F-9D6598A994E5}" type="parTrans" cxnId="{645A43D1-1B5E-41BB-AA5A-526120673F4E}">
      <dgm:prSet/>
      <dgm:spPr/>
      <dgm:t>
        <a:bodyPr/>
        <a:lstStyle/>
        <a:p>
          <a:pPr rtl="1"/>
          <a:endParaRPr lang="ar-SA"/>
        </a:p>
      </dgm:t>
    </dgm:pt>
    <dgm:pt modelId="{1C3BD7C0-B9AD-4783-A56E-D2E2D28F27F8}" type="sibTrans" cxnId="{645A43D1-1B5E-41BB-AA5A-526120673F4E}">
      <dgm:prSet/>
      <dgm:spPr/>
      <dgm:t>
        <a:bodyPr/>
        <a:lstStyle/>
        <a:p>
          <a:pPr rtl="1"/>
          <a:endParaRPr lang="ar-SA"/>
        </a:p>
      </dgm:t>
    </dgm:pt>
    <dgm:pt modelId="{64168E80-28F5-4871-8245-9F419F524160}" type="pres">
      <dgm:prSet presAssocID="{02EAFA28-FDFB-47FD-BF7E-B77C0589853F}" presName="linear" presStyleCnt="0">
        <dgm:presLayoutVars>
          <dgm:animLvl val="lvl"/>
          <dgm:resizeHandles val="exact"/>
        </dgm:presLayoutVars>
      </dgm:prSet>
      <dgm:spPr/>
    </dgm:pt>
    <dgm:pt modelId="{79F6854F-778A-4AE9-A1A1-0CF2FD8311EA}" type="pres">
      <dgm:prSet presAssocID="{612DB42E-5ADB-4C40-AD73-12A217A5F772}" presName="parentText" presStyleLbl="node1" presStyleIdx="0" presStyleCnt="1">
        <dgm:presLayoutVars>
          <dgm:chMax val="0"/>
          <dgm:bulletEnabled val="1"/>
        </dgm:presLayoutVars>
      </dgm:prSet>
      <dgm:spPr/>
    </dgm:pt>
  </dgm:ptLst>
  <dgm:cxnLst>
    <dgm:cxn modelId="{BBE8A50C-CB83-49D1-9895-52B1A407F471}" type="presOf" srcId="{612DB42E-5ADB-4C40-AD73-12A217A5F772}" destId="{79F6854F-778A-4AE9-A1A1-0CF2FD8311EA}" srcOrd="0" destOrd="0" presId="urn:microsoft.com/office/officeart/2005/8/layout/vList2"/>
    <dgm:cxn modelId="{6423B691-F632-4E43-8A31-67991E94CEA6}" type="presOf" srcId="{02EAFA28-FDFB-47FD-BF7E-B77C0589853F}" destId="{64168E80-28F5-4871-8245-9F419F524160}" srcOrd="0" destOrd="0" presId="urn:microsoft.com/office/officeart/2005/8/layout/vList2"/>
    <dgm:cxn modelId="{645A43D1-1B5E-41BB-AA5A-526120673F4E}" srcId="{02EAFA28-FDFB-47FD-BF7E-B77C0589853F}" destId="{612DB42E-5ADB-4C40-AD73-12A217A5F772}" srcOrd="0" destOrd="0" parTransId="{136B9859-F8C5-4179-9E0F-9D6598A994E5}" sibTransId="{1C3BD7C0-B9AD-4783-A56E-D2E2D28F27F8}"/>
    <dgm:cxn modelId="{B360B4C5-C4AA-4E56-B165-EA00A090A62D}" type="presParOf" srcId="{64168E80-28F5-4871-8245-9F419F524160}" destId="{79F6854F-778A-4AE9-A1A1-0CF2FD8311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EAFA28-FDFB-47FD-BF7E-B77C058985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pPr rtl="1"/>
          <a:endParaRPr lang="ar-SA"/>
        </a:p>
      </dgm:t>
    </dgm:pt>
    <dgm:pt modelId="{612DB42E-5ADB-4C40-AD73-12A217A5F772}">
      <dgm:prSet custT="1"/>
      <dgm:spPr/>
      <dgm:t>
        <a:bodyPr/>
        <a:lstStyle/>
        <a:p>
          <a:pPr algn="ctr" rtl="1"/>
          <a:r>
            <a:rPr lang="en-US" sz="2400" b="1" dirty="0"/>
            <a:t>Linear Regression</a:t>
          </a:r>
          <a:endParaRPr lang="ar-SA" sz="2400" dirty="0"/>
        </a:p>
      </dgm:t>
    </dgm:pt>
    <dgm:pt modelId="{136B9859-F8C5-4179-9E0F-9D6598A994E5}" type="parTrans" cxnId="{645A43D1-1B5E-41BB-AA5A-526120673F4E}">
      <dgm:prSet/>
      <dgm:spPr/>
      <dgm:t>
        <a:bodyPr/>
        <a:lstStyle/>
        <a:p>
          <a:pPr rtl="1"/>
          <a:endParaRPr lang="ar-SA"/>
        </a:p>
      </dgm:t>
    </dgm:pt>
    <dgm:pt modelId="{1C3BD7C0-B9AD-4783-A56E-D2E2D28F27F8}" type="sibTrans" cxnId="{645A43D1-1B5E-41BB-AA5A-526120673F4E}">
      <dgm:prSet/>
      <dgm:spPr/>
      <dgm:t>
        <a:bodyPr/>
        <a:lstStyle/>
        <a:p>
          <a:pPr rtl="1"/>
          <a:endParaRPr lang="ar-SA"/>
        </a:p>
      </dgm:t>
    </dgm:pt>
    <dgm:pt modelId="{64168E80-28F5-4871-8245-9F419F524160}" type="pres">
      <dgm:prSet presAssocID="{02EAFA28-FDFB-47FD-BF7E-B77C0589853F}" presName="linear" presStyleCnt="0">
        <dgm:presLayoutVars>
          <dgm:animLvl val="lvl"/>
          <dgm:resizeHandles val="exact"/>
        </dgm:presLayoutVars>
      </dgm:prSet>
      <dgm:spPr/>
    </dgm:pt>
    <dgm:pt modelId="{79F6854F-778A-4AE9-A1A1-0CF2FD8311EA}" type="pres">
      <dgm:prSet presAssocID="{612DB42E-5ADB-4C40-AD73-12A217A5F772}" presName="parentText" presStyleLbl="node1" presStyleIdx="0" presStyleCnt="1">
        <dgm:presLayoutVars>
          <dgm:chMax val="0"/>
          <dgm:bulletEnabled val="1"/>
        </dgm:presLayoutVars>
      </dgm:prSet>
      <dgm:spPr/>
    </dgm:pt>
  </dgm:ptLst>
  <dgm:cxnLst>
    <dgm:cxn modelId="{BBE8A50C-CB83-49D1-9895-52B1A407F471}" type="presOf" srcId="{612DB42E-5ADB-4C40-AD73-12A217A5F772}" destId="{79F6854F-778A-4AE9-A1A1-0CF2FD8311EA}" srcOrd="0" destOrd="0" presId="urn:microsoft.com/office/officeart/2005/8/layout/vList2"/>
    <dgm:cxn modelId="{6423B691-F632-4E43-8A31-67991E94CEA6}" type="presOf" srcId="{02EAFA28-FDFB-47FD-BF7E-B77C0589853F}" destId="{64168E80-28F5-4871-8245-9F419F524160}" srcOrd="0" destOrd="0" presId="urn:microsoft.com/office/officeart/2005/8/layout/vList2"/>
    <dgm:cxn modelId="{645A43D1-1B5E-41BB-AA5A-526120673F4E}" srcId="{02EAFA28-FDFB-47FD-BF7E-B77C0589853F}" destId="{612DB42E-5ADB-4C40-AD73-12A217A5F772}" srcOrd="0" destOrd="0" parTransId="{136B9859-F8C5-4179-9E0F-9D6598A994E5}" sibTransId="{1C3BD7C0-B9AD-4783-A56E-D2E2D28F27F8}"/>
    <dgm:cxn modelId="{B360B4C5-C4AA-4E56-B165-EA00A090A62D}" type="presParOf" srcId="{64168E80-28F5-4871-8245-9F419F524160}" destId="{79F6854F-778A-4AE9-A1A1-0CF2FD8311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EAFA28-FDFB-47FD-BF7E-B77C058985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pPr rtl="1"/>
          <a:endParaRPr lang="ar-SA"/>
        </a:p>
      </dgm:t>
    </dgm:pt>
    <dgm:pt modelId="{612DB42E-5ADB-4C40-AD73-12A217A5F772}">
      <dgm:prSet custT="1"/>
      <dgm:spPr/>
      <dgm:t>
        <a:bodyPr/>
        <a:lstStyle/>
        <a:p>
          <a:pPr algn="ctr" rtl="1"/>
          <a:r>
            <a:rPr lang="en-US" sz="2800" b="1" dirty="0"/>
            <a:t>conclusion</a:t>
          </a:r>
          <a:endParaRPr lang="ar-SA" sz="2800" dirty="0"/>
        </a:p>
      </dgm:t>
    </dgm:pt>
    <dgm:pt modelId="{136B9859-F8C5-4179-9E0F-9D6598A994E5}" type="parTrans" cxnId="{645A43D1-1B5E-41BB-AA5A-526120673F4E}">
      <dgm:prSet/>
      <dgm:spPr/>
      <dgm:t>
        <a:bodyPr/>
        <a:lstStyle/>
        <a:p>
          <a:pPr rtl="1"/>
          <a:endParaRPr lang="ar-SA"/>
        </a:p>
      </dgm:t>
    </dgm:pt>
    <dgm:pt modelId="{1C3BD7C0-B9AD-4783-A56E-D2E2D28F27F8}" type="sibTrans" cxnId="{645A43D1-1B5E-41BB-AA5A-526120673F4E}">
      <dgm:prSet/>
      <dgm:spPr/>
      <dgm:t>
        <a:bodyPr/>
        <a:lstStyle/>
        <a:p>
          <a:pPr rtl="1"/>
          <a:endParaRPr lang="ar-SA"/>
        </a:p>
      </dgm:t>
    </dgm:pt>
    <dgm:pt modelId="{64168E80-28F5-4871-8245-9F419F524160}" type="pres">
      <dgm:prSet presAssocID="{02EAFA28-FDFB-47FD-BF7E-B77C0589853F}" presName="linear" presStyleCnt="0">
        <dgm:presLayoutVars>
          <dgm:animLvl val="lvl"/>
          <dgm:resizeHandles val="exact"/>
        </dgm:presLayoutVars>
      </dgm:prSet>
      <dgm:spPr/>
    </dgm:pt>
    <dgm:pt modelId="{79F6854F-778A-4AE9-A1A1-0CF2FD8311EA}" type="pres">
      <dgm:prSet presAssocID="{612DB42E-5ADB-4C40-AD73-12A217A5F772}" presName="parentText" presStyleLbl="node1" presStyleIdx="0" presStyleCnt="1">
        <dgm:presLayoutVars>
          <dgm:chMax val="0"/>
          <dgm:bulletEnabled val="1"/>
        </dgm:presLayoutVars>
      </dgm:prSet>
      <dgm:spPr/>
    </dgm:pt>
  </dgm:ptLst>
  <dgm:cxnLst>
    <dgm:cxn modelId="{BBE8A50C-CB83-49D1-9895-52B1A407F471}" type="presOf" srcId="{612DB42E-5ADB-4C40-AD73-12A217A5F772}" destId="{79F6854F-778A-4AE9-A1A1-0CF2FD8311EA}" srcOrd="0" destOrd="0" presId="urn:microsoft.com/office/officeart/2005/8/layout/vList2"/>
    <dgm:cxn modelId="{6423B691-F632-4E43-8A31-67991E94CEA6}" type="presOf" srcId="{02EAFA28-FDFB-47FD-BF7E-B77C0589853F}" destId="{64168E80-28F5-4871-8245-9F419F524160}" srcOrd="0" destOrd="0" presId="urn:microsoft.com/office/officeart/2005/8/layout/vList2"/>
    <dgm:cxn modelId="{645A43D1-1B5E-41BB-AA5A-526120673F4E}" srcId="{02EAFA28-FDFB-47FD-BF7E-B77C0589853F}" destId="{612DB42E-5ADB-4C40-AD73-12A217A5F772}" srcOrd="0" destOrd="0" parTransId="{136B9859-F8C5-4179-9E0F-9D6598A994E5}" sibTransId="{1C3BD7C0-B9AD-4783-A56E-D2E2D28F27F8}"/>
    <dgm:cxn modelId="{B360B4C5-C4AA-4E56-B165-EA00A090A62D}" type="presParOf" srcId="{64168E80-28F5-4871-8245-9F419F524160}" destId="{79F6854F-778A-4AE9-A1A1-0CF2FD8311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6854F-778A-4AE9-A1A1-0CF2FD8311EA}">
      <dsp:nvSpPr>
        <dsp:cNvPr id="0" name=""/>
        <dsp:cNvSpPr/>
      </dsp:nvSpPr>
      <dsp:spPr>
        <a:xfrm>
          <a:off x="0" y="440"/>
          <a:ext cx="6198704" cy="502277"/>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en-US" sz="2400" b="1" kern="1200" dirty="0"/>
            <a:t>Introduction</a:t>
          </a:r>
          <a:endParaRPr lang="ar-SA" sz="2400" kern="1200" dirty="0"/>
        </a:p>
      </dsp:txBody>
      <dsp:txXfrm>
        <a:off x="24519" y="24959"/>
        <a:ext cx="6149666" cy="453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6854F-778A-4AE9-A1A1-0CF2FD8311EA}">
      <dsp:nvSpPr>
        <dsp:cNvPr id="0" name=""/>
        <dsp:cNvSpPr/>
      </dsp:nvSpPr>
      <dsp:spPr>
        <a:xfrm>
          <a:off x="0" y="77"/>
          <a:ext cx="6306379" cy="568821"/>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en-US" sz="2400" b="1" kern="1200" dirty="0"/>
            <a:t>Define the Problem (Hypothesis):</a:t>
          </a:r>
          <a:endParaRPr lang="ar-SA" sz="2400" b="1" kern="1200" dirty="0"/>
        </a:p>
      </dsp:txBody>
      <dsp:txXfrm>
        <a:off x="27768" y="27845"/>
        <a:ext cx="6250843" cy="5132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6854F-778A-4AE9-A1A1-0CF2FD8311EA}">
      <dsp:nvSpPr>
        <dsp:cNvPr id="0" name=""/>
        <dsp:cNvSpPr/>
      </dsp:nvSpPr>
      <dsp:spPr>
        <a:xfrm>
          <a:off x="0" y="77"/>
          <a:ext cx="6306379" cy="568821"/>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en-US" sz="2400" b="1" kern="1200" dirty="0"/>
            <a:t>Summary Statistics</a:t>
          </a:r>
          <a:endParaRPr lang="ar-SA" sz="2400" kern="1200" dirty="0"/>
        </a:p>
      </dsp:txBody>
      <dsp:txXfrm>
        <a:off x="27768" y="27845"/>
        <a:ext cx="6250843" cy="5132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6854F-778A-4AE9-A1A1-0CF2FD8311EA}">
      <dsp:nvSpPr>
        <dsp:cNvPr id="0" name=""/>
        <dsp:cNvSpPr/>
      </dsp:nvSpPr>
      <dsp:spPr>
        <a:xfrm>
          <a:off x="0" y="127"/>
          <a:ext cx="6200361" cy="51571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en-US" sz="2400" b="1" kern="1200" dirty="0"/>
            <a:t>Boxplots for Outlier Detection</a:t>
          </a:r>
          <a:endParaRPr lang="ar-SA" sz="2400" kern="1200" dirty="0"/>
        </a:p>
      </dsp:txBody>
      <dsp:txXfrm>
        <a:off x="25175" y="25302"/>
        <a:ext cx="6150011" cy="4653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6854F-778A-4AE9-A1A1-0CF2FD8311EA}">
      <dsp:nvSpPr>
        <dsp:cNvPr id="0" name=""/>
        <dsp:cNvSpPr/>
      </dsp:nvSpPr>
      <dsp:spPr>
        <a:xfrm>
          <a:off x="0" y="127"/>
          <a:ext cx="6200361" cy="51571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en-US" sz="2400" b="1" kern="1200" dirty="0"/>
            <a:t>Correlation Heatmap</a:t>
          </a:r>
          <a:endParaRPr lang="ar-SA" sz="2400" kern="1200" dirty="0"/>
        </a:p>
      </dsp:txBody>
      <dsp:txXfrm>
        <a:off x="25175" y="25302"/>
        <a:ext cx="6150011" cy="4653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6854F-778A-4AE9-A1A1-0CF2FD8311EA}">
      <dsp:nvSpPr>
        <dsp:cNvPr id="0" name=""/>
        <dsp:cNvSpPr/>
      </dsp:nvSpPr>
      <dsp:spPr>
        <a:xfrm>
          <a:off x="0" y="218"/>
          <a:ext cx="6200361" cy="515531"/>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en-US" sz="2000" b="1" kern="1200" dirty="0"/>
            <a:t>Bar Chart – Purchase Frequency by Gender</a:t>
          </a:r>
          <a:endParaRPr lang="ar-SA" sz="2000" kern="1200" dirty="0"/>
        </a:p>
      </dsp:txBody>
      <dsp:txXfrm>
        <a:off x="25166" y="25384"/>
        <a:ext cx="6150029" cy="4651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6854F-778A-4AE9-A1A1-0CF2FD8311EA}">
      <dsp:nvSpPr>
        <dsp:cNvPr id="0" name=""/>
        <dsp:cNvSpPr/>
      </dsp:nvSpPr>
      <dsp:spPr>
        <a:xfrm>
          <a:off x="0" y="127"/>
          <a:ext cx="6200361" cy="51571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en-US" sz="2400" b="1" kern="1200" dirty="0"/>
            <a:t>Linear Regression</a:t>
          </a:r>
          <a:endParaRPr lang="ar-SA" sz="2400" kern="1200" dirty="0"/>
        </a:p>
      </dsp:txBody>
      <dsp:txXfrm>
        <a:off x="25175" y="25302"/>
        <a:ext cx="6150011" cy="4653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6854F-778A-4AE9-A1A1-0CF2FD8311EA}">
      <dsp:nvSpPr>
        <dsp:cNvPr id="0" name=""/>
        <dsp:cNvSpPr/>
      </dsp:nvSpPr>
      <dsp:spPr>
        <a:xfrm>
          <a:off x="0" y="127"/>
          <a:ext cx="6200361" cy="51571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en-US" sz="2400" b="1" kern="1200" dirty="0"/>
            <a:t>Linear Regression</a:t>
          </a:r>
          <a:endParaRPr lang="ar-SA" sz="2400" kern="1200" dirty="0"/>
        </a:p>
      </dsp:txBody>
      <dsp:txXfrm>
        <a:off x="25175" y="25302"/>
        <a:ext cx="6150011" cy="46536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6854F-778A-4AE9-A1A1-0CF2FD8311EA}">
      <dsp:nvSpPr>
        <dsp:cNvPr id="0" name=""/>
        <dsp:cNvSpPr/>
      </dsp:nvSpPr>
      <dsp:spPr>
        <a:xfrm>
          <a:off x="0" y="81"/>
          <a:ext cx="6200361" cy="515805"/>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1">
            <a:lnSpc>
              <a:spcPct val="90000"/>
            </a:lnSpc>
            <a:spcBef>
              <a:spcPct val="0"/>
            </a:spcBef>
            <a:spcAft>
              <a:spcPct val="35000"/>
            </a:spcAft>
            <a:buNone/>
          </a:pPr>
          <a:r>
            <a:rPr lang="en-US" sz="2800" b="1" kern="1200" dirty="0"/>
            <a:t>conclusion</a:t>
          </a:r>
          <a:endParaRPr lang="ar-SA" sz="2800" kern="1200" dirty="0"/>
        </a:p>
      </dsp:txBody>
      <dsp:txXfrm>
        <a:off x="25180" y="25261"/>
        <a:ext cx="6150001" cy="4654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CFF487E-5344-48CB-B397-068C647061A4}" type="datetimeFigureOut">
              <a:rPr lang="ar-SA" smtClean="0"/>
              <a:t>08/06/46</a:t>
            </a:fld>
            <a:endParaRPr lang="ar-SA"/>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ar-SA"/>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00AF3A5-58B8-4AAC-A195-4CEC7BBDDB74}" type="slidenum">
              <a:rPr lang="ar-SA" smtClean="0"/>
              <a:t>‹#›</a:t>
            </a:fld>
            <a:endParaRPr lang="ar-SA"/>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022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CFF487E-5344-48CB-B397-068C647061A4}" type="datetimeFigureOut">
              <a:rPr lang="ar-SA" smtClean="0"/>
              <a:t>08/06/46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00AF3A5-58B8-4AAC-A195-4CEC7BBDDB74}" type="slidenum">
              <a:rPr lang="ar-SA" smtClean="0"/>
              <a:t>‹#›</a:t>
            </a:fld>
            <a:endParaRPr lang="ar-SA"/>
          </a:p>
        </p:txBody>
      </p:sp>
    </p:spTree>
    <p:extLst>
      <p:ext uri="{BB962C8B-B14F-4D97-AF65-F5344CB8AC3E}">
        <p14:creationId xmlns:p14="http://schemas.microsoft.com/office/powerpoint/2010/main" val="165479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CFF487E-5344-48CB-B397-068C647061A4}" type="datetimeFigureOut">
              <a:rPr lang="ar-SA" smtClean="0"/>
              <a:t>08/06/46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00AF3A5-58B8-4AAC-A195-4CEC7BBDDB74}" type="slidenum">
              <a:rPr lang="ar-SA" smtClean="0"/>
              <a:t>‹#›</a:t>
            </a:fld>
            <a:endParaRPr lang="ar-SA"/>
          </a:p>
        </p:txBody>
      </p:sp>
    </p:spTree>
    <p:extLst>
      <p:ext uri="{BB962C8B-B14F-4D97-AF65-F5344CB8AC3E}">
        <p14:creationId xmlns:p14="http://schemas.microsoft.com/office/powerpoint/2010/main" val="291979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CFF487E-5344-48CB-B397-068C647061A4}" type="datetimeFigureOut">
              <a:rPr lang="ar-SA" smtClean="0"/>
              <a:t>08/06/46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00AF3A5-58B8-4AAC-A195-4CEC7BBDDB74}" type="slidenum">
              <a:rPr lang="ar-SA" smtClean="0"/>
              <a:t>‹#›</a:t>
            </a:fld>
            <a:endParaRPr lang="ar-SA"/>
          </a:p>
        </p:txBody>
      </p:sp>
    </p:spTree>
    <p:extLst>
      <p:ext uri="{BB962C8B-B14F-4D97-AF65-F5344CB8AC3E}">
        <p14:creationId xmlns:p14="http://schemas.microsoft.com/office/powerpoint/2010/main" val="179020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CFF487E-5344-48CB-B397-068C647061A4}" type="datetimeFigureOut">
              <a:rPr lang="ar-SA" smtClean="0"/>
              <a:t>08/06/46</a:t>
            </a:fld>
            <a:endParaRPr lang="ar-SA"/>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ar-SA"/>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00AF3A5-58B8-4AAC-A195-4CEC7BBDDB74}" type="slidenum">
              <a:rPr lang="ar-SA" smtClean="0"/>
              <a:t>‹#›</a:t>
            </a:fld>
            <a:endParaRPr lang="ar-SA"/>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6180640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DCFF487E-5344-48CB-B397-068C647061A4}" type="datetimeFigureOut">
              <a:rPr lang="ar-SA" smtClean="0"/>
              <a:t>08/06/46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00AF3A5-58B8-4AAC-A195-4CEC7BBDDB74}" type="slidenum">
              <a:rPr lang="ar-SA" smtClean="0"/>
              <a:t>‹#›</a:t>
            </a:fld>
            <a:endParaRPr lang="ar-SA"/>
          </a:p>
        </p:txBody>
      </p:sp>
    </p:spTree>
    <p:extLst>
      <p:ext uri="{BB962C8B-B14F-4D97-AF65-F5344CB8AC3E}">
        <p14:creationId xmlns:p14="http://schemas.microsoft.com/office/powerpoint/2010/main" val="183532994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257300" y="2909102"/>
            <a:ext cx="4800600" cy="299639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633864" y="2909102"/>
            <a:ext cx="4800600" cy="299639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DCFF487E-5344-48CB-B397-068C647061A4}" type="datetimeFigureOut">
              <a:rPr lang="ar-SA" smtClean="0"/>
              <a:t>08/06/46</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300AF3A5-58B8-4AAC-A195-4CEC7BBDDB74}" type="slidenum">
              <a:rPr lang="ar-SA" smtClean="0"/>
              <a:t>‹#›</a:t>
            </a:fld>
            <a:endParaRPr lang="ar-SA"/>
          </a:p>
        </p:txBody>
      </p:sp>
    </p:spTree>
    <p:extLst>
      <p:ext uri="{BB962C8B-B14F-4D97-AF65-F5344CB8AC3E}">
        <p14:creationId xmlns:p14="http://schemas.microsoft.com/office/powerpoint/2010/main" val="16213166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DCFF487E-5344-48CB-B397-068C647061A4}" type="datetimeFigureOut">
              <a:rPr lang="ar-SA" smtClean="0"/>
              <a:t>08/06/46</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300AF3A5-58B8-4AAC-A195-4CEC7BBDDB74}" type="slidenum">
              <a:rPr lang="ar-SA" smtClean="0"/>
              <a:t>‹#›</a:t>
            </a:fld>
            <a:endParaRPr lang="ar-SA"/>
          </a:p>
        </p:txBody>
      </p:sp>
    </p:spTree>
    <p:extLst>
      <p:ext uri="{BB962C8B-B14F-4D97-AF65-F5344CB8AC3E}">
        <p14:creationId xmlns:p14="http://schemas.microsoft.com/office/powerpoint/2010/main" val="19529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F487E-5344-48CB-B397-068C647061A4}" type="datetimeFigureOut">
              <a:rPr lang="ar-SA" smtClean="0"/>
              <a:t>08/06/46</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300AF3A5-58B8-4AAC-A195-4CEC7BBDDB74}" type="slidenum">
              <a:rPr lang="ar-SA" smtClean="0"/>
              <a:t>‹#›</a:t>
            </a:fld>
            <a:endParaRPr lang="ar-SA"/>
          </a:p>
        </p:txBody>
      </p:sp>
    </p:spTree>
    <p:extLst>
      <p:ext uri="{BB962C8B-B14F-4D97-AF65-F5344CB8AC3E}">
        <p14:creationId xmlns:p14="http://schemas.microsoft.com/office/powerpoint/2010/main" val="146963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65051" y="6375679"/>
            <a:ext cx="1233355" cy="348462"/>
          </a:xfrm>
        </p:spPr>
        <p:txBody>
          <a:bodyPr/>
          <a:lstStyle/>
          <a:p>
            <a:fld id="{DCFF487E-5344-48CB-B397-068C647061A4}" type="datetimeFigureOut">
              <a:rPr lang="ar-SA" smtClean="0"/>
              <a:t>08/06/46</a:t>
            </a:fld>
            <a:endParaRPr lang="ar-SA"/>
          </a:p>
        </p:txBody>
      </p:sp>
      <p:sp>
        <p:nvSpPr>
          <p:cNvPr id="6" name="Footer Placeholder 5"/>
          <p:cNvSpPr>
            <a:spLocks noGrp="1"/>
          </p:cNvSpPr>
          <p:nvPr>
            <p:ph type="ftr" sz="quarter" idx="11"/>
          </p:nvPr>
        </p:nvSpPr>
        <p:spPr>
          <a:xfrm>
            <a:off x="2103620" y="6375679"/>
            <a:ext cx="3482179" cy="345796"/>
          </a:xfrm>
        </p:spPr>
        <p:txBody>
          <a:bodyPr/>
          <a:lstStyle/>
          <a:p>
            <a:endParaRPr lang="ar-SA"/>
          </a:p>
        </p:txBody>
      </p:sp>
      <p:sp>
        <p:nvSpPr>
          <p:cNvPr id="7" name="Slide Number Placeholder 6"/>
          <p:cNvSpPr>
            <a:spLocks noGrp="1"/>
          </p:cNvSpPr>
          <p:nvPr>
            <p:ph type="sldNum" sz="quarter" idx="12"/>
          </p:nvPr>
        </p:nvSpPr>
        <p:spPr>
          <a:xfrm>
            <a:off x="5691014" y="6375679"/>
            <a:ext cx="1232456" cy="345796"/>
          </a:xfrm>
        </p:spPr>
        <p:txBody>
          <a:bodyPr/>
          <a:lstStyle/>
          <a:p>
            <a:fld id="{300AF3A5-58B8-4AAC-A195-4CEC7BBDDB74}" type="slidenum">
              <a:rPr lang="ar-SA" smtClean="0"/>
              <a:t>‹#›</a:t>
            </a:fld>
            <a:endParaRPr lang="ar-SA"/>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505557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65950" y="6375679"/>
            <a:ext cx="1232456" cy="348462"/>
          </a:xfrm>
        </p:spPr>
        <p:txBody>
          <a:bodyPr/>
          <a:lstStyle/>
          <a:p>
            <a:fld id="{DCFF487E-5344-48CB-B397-068C647061A4}" type="datetimeFigureOut">
              <a:rPr lang="ar-SA" smtClean="0"/>
              <a:t>08/06/46</a:t>
            </a:fld>
            <a:endParaRPr lang="ar-SA"/>
          </a:p>
        </p:txBody>
      </p:sp>
      <p:sp>
        <p:nvSpPr>
          <p:cNvPr id="6" name="Footer Placeholder 5"/>
          <p:cNvSpPr>
            <a:spLocks noGrp="1"/>
          </p:cNvSpPr>
          <p:nvPr>
            <p:ph type="ftr" sz="quarter" idx="11"/>
          </p:nvPr>
        </p:nvSpPr>
        <p:spPr>
          <a:xfrm>
            <a:off x="2103621" y="6375679"/>
            <a:ext cx="3482178" cy="345796"/>
          </a:xfrm>
        </p:spPr>
        <p:txBody>
          <a:bodyPr/>
          <a:lstStyle/>
          <a:p>
            <a:endParaRPr lang="ar-SA"/>
          </a:p>
        </p:txBody>
      </p:sp>
      <p:sp>
        <p:nvSpPr>
          <p:cNvPr id="7" name="Slide Number Placeholder 6"/>
          <p:cNvSpPr>
            <a:spLocks noGrp="1"/>
          </p:cNvSpPr>
          <p:nvPr>
            <p:ph type="sldNum" sz="quarter" idx="12"/>
          </p:nvPr>
        </p:nvSpPr>
        <p:spPr>
          <a:xfrm>
            <a:off x="5687568" y="6375679"/>
            <a:ext cx="1234440" cy="345796"/>
          </a:xfrm>
        </p:spPr>
        <p:txBody>
          <a:bodyPr/>
          <a:lstStyle/>
          <a:p>
            <a:fld id="{300AF3A5-58B8-4AAC-A195-4CEC7BBDDB74}" type="slidenum">
              <a:rPr lang="ar-SA" smtClean="0"/>
              <a:t>‹#›</a:t>
            </a:fld>
            <a:endParaRPr lang="ar-SA"/>
          </a:p>
        </p:txBody>
      </p:sp>
    </p:spTree>
    <p:extLst>
      <p:ext uri="{BB962C8B-B14F-4D97-AF65-F5344CB8AC3E}">
        <p14:creationId xmlns:p14="http://schemas.microsoft.com/office/powerpoint/2010/main" val="265764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CFF487E-5344-48CB-B397-068C647061A4}" type="datetimeFigureOut">
              <a:rPr lang="ar-SA" smtClean="0"/>
              <a:t>08/06/46</a:t>
            </a:fld>
            <a:endParaRPr lang="ar-SA"/>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ar-SA"/>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00AF3A5-58B8-4AAC-A195-4CEC7BBDDB74}" type="slidenum">
              <a:rPr lang="ar-SA" smtClean="0"/>
              <a:t>‹#›</a:t>
            </a:fld>
            <a:endParaRPr lang="ar-SA"/>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0103464"/>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xStyles>
    <p:titleStyle>
      <a:lvl1pPr algn="l"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8.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9.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0.pn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ستطيل 12">
            <a:extLst>
              <a:ext uri="{FF2B5EF4-FFF2-40B4-BE49-F238E27FC236}">
                <a16:creationId xmlns:a16="http://schemas.microsoft.com/office/drawing/2014/main" id="{14B13020-E614-4496-D010-0CC4CE93E1C7}"/>
              </a:ext>
            </a:extLst>
          </p:cNvPr>
          <p:cNvSpPr/>
          <p:nvPr/>
        </p:nvSpPr>
        <p:spPr>
          <a:xfrm>
            <a:off x="251791" y="0"/>
            <a:ext cx="11940209"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 name="عنوان 1">
            <a:extLst>
              <a:ext uri="{FF2B5EF4-FFF2-40B4-BE49-F238E27FC236}">
                <a16:creationId xmlns:a16="http://schemas.microsoft.com/office/drawing/2014/main" id="{580E9D5A-89AB-A4C6-EBAE-F5740AD778F3}"/>
              </a:ext>
            </a:extLst>
          </p:cNvPr>
          <p:cNvSpPr>
            <a:spLocks noGrp="1"/>
          </p:cNvSpPr>
          <p:nvPr>
            <p:ph type="ctrTitle"/>
          </p:nvPr>
        </p:nvSpPr>
        <p:spPr>
          <a:xfrm>
            <a:off x="2228193" y="2093562"/>
            <a:ext cx="7438289" cy="1164088"/>
          </a:xfrm>
          <a:noFill/>
          <a:ln>
            <a:noFill/>
          </a:ln>
        </p:spPr>
        <p:style>
          <a:lnRef idx="0">
            <a:scrgbClr r="0" g="0" b="0"/>
          </a:lnRef>
          <a:fillRef idx="0">
            <a:scrgbClr r="0" g="0" b="0"/>
          </a:fillRef>
          <a:effectRef idx="0">
            <a:scrgbClr r="0" g="0" b="0"/>
          </a:effectRef>
          <a:fontRef idx="minor">
            <a:schemeClr val="lt1"/>
          </a:fontRef>
        </p:style>
        <p:txBody>
          <a:bodyPr>
            <a:noAutofit/>
          </a:bodyPr>
          <a:lstStyle/>
          <a:p>
            <a:pPr>
              <a:lnSpc>
                <a:spcPct val="200000"/>
              </a:lnSpc>
            </a:pPr>
            <a:r>
              <a:rPr lang="en-GB" sz="2400" b="1" spc="0" dirty="0">
                <a:solidFill>
                  <a:schemeClr val="tx1"/>
                </a:solidFill>
                <a:latin typeface="Arial" panose="020B0604020202020204" pitchFamily="34" charset="0"/>
                <a:ea typeface="Times New Roman" panose="02020603050405020304" pitchFamily="18" charset="0"/>
                <a:cs typeface="Arial" panose="020B0604020202020204" pitchFamily="34" charset="0"/>
              </a:rPr>
              <a:t>Introduction to Analysis of Shopping Satisfaction by Purchase Frequency</a:t>
            </a:r>
            <a:endParaRPr lang="en-US" sz="2400" spc="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pic>
        <p:nvPicPr>
          <p:cNvPr id="14" name="object 9">
            <a:extLst>
              <a:ext uri="{FF2B5EF4-FFF2-40B4-BE49-F238E27FC236}">
                <a16:creationId xmlns:a16="http://schemas.microsoft.com/office/drawing/2014/main" id="{1C0B8298-3A8B-5848-0F3A-ECCF0B4773C8}"/>
              </a:ext>
            </a:extLst>
          </p:cNvPr>
          <p:cNvPicPr/>
          <p:nvPr/>
        </p:nvPicPr>
        <p:blipFill>
          <a:blip r:embed="rId2" cstate="print">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554196" y="950930"/>
            <a:ext cx="1791269" cy="1663953"/>
          </a:xfrm>
          <a:prstGeom prst="rect">
            <a:avLst/>
          </a:prstGeom>
        </p:spPr>
      </p:pic>
      <p:pic>
        <p:nvPicPr>
          <p:cNvPr id="33" name="object 7">
            <a:extLst>
              <a:ext uri="{FF2B5EF4-FFF2-40B4-BE49-F238E27FC236}">
                <a16:creationId xmlns:a16="http://schemas.microsoft.com/office/drawing/2014/main" id="{A58365C9-F66E-20C7-568B-BC9B2BD11E1D}"/>
              </a:ext>
            </a:extLst>
          </p:cNvPr>
          <p:cNvPicPr/>
          <p:nvPr/>
        </p:nvPicPr>
        <p:blipFill>
          <a:blip r:embed="rId4" cstate="print">
            <a:extLst>
              <a:ext uri="{BEBA8EAE-BF5A-486C-A8C5-ECC9F3942E4B}">
                <a14:imgProps xmlns:a14="http://schemas.microsoft.com/office/drawing/2010/main">
                  <a14:imgLayer r:embed="rId5">
                    <a14:imgEffect>
                      <a14:artisticLightScreen/>
                    </a14:imgEffect>
                    <a14:imgEffect>
                      <a14:colorTemperature colorTemp="11100"/>
                    </a14:imgEffect>
                    <a14:imgEffect>
                      <a14:saturation sat="249000"/>
                    </a14:imgEffect>
                  </a14:imgLayer>
                </a14:imgProps>
              </a:ext>
            </a:extLst>
          </a:blip>
          <a:stretch>
            <a:fillRect/>
          </a:stretch>
        </p:blipFill>
        <p:spPr>
          <a:xfrm>
            <a:off x="251791" y="767566"/>
            <a:ext cx="5147187" cy="1188657"/>
          </a:xfrm>
          <a:prstGeom prst="rect">
            <a:avLst/>
          </a:prstGeom>
        </p:spPr>
      </p:pic>
      <p:grpSp>
        <p:nvGrpSpPr>
          <p:cNvPr id="46" name="مجموعة 45">
            <a:extLst>
              <a:ext uri="{FF2B5EF4-FFF2-40B4-BE49-F238E27FC236}">
                <a16:creationId xmlns:a16="http://schemas.microsoft.com/office/drawing/2014/main" id="{0806CB68-451D-05D0-6594-7CEB6BA390FE}"/>
              </a:ext>
            </a:extLst>
          </p:cNvPr>
          <p:cNvGrpSpPr/>
          <p:nvPr/>
        </p:nvGrpSpPr>
        <p:grpSpPr>
          <a:xfrm>
            <a:off x="1127891" y="3870098"/>
            <a:ext cx="3237632" cy="2851642"/>
            <a:chOff x="1127891" y="3867999"/>
            <a:chExt cx="3237632" cy="3119892"/>
          </a:xfrm>
        </p:grpSpPr>
        <p:sp>
          <p:nvSpPr>
            <p:cNvPr id="35" name="مربع نص 34">
              <a:extLst>
                <a:ext uri="{FF2B5EF4-FFF2-40B4-BE49-F238E27FC236}">
                  <a16:creationId xmlns:a16="http://schemas.microsoft.com/office/drawing/2014/main" id="{098F2B00-7847-140C-00D9-FCBA2EF1A233}"/>
                </a:ext>
              </a:extLst>
            </p:cNvPr>
            <p:cNvSpPr txBox="1"/>
            <p:nvPr/>
          </p:nvSpPr>
          <p:spPr>
            <a:xfrm>
              <a:off x="1127891" y="3867999"/>
              <a:ext cx="3237632" cy="1069114"/>
            </a:xfrm>
            <a:prstGeom prst="rect">
              <a:avLst/>
            </a:prstGeom>
            <a:noFill/>
          </p:spPr>
          <p:txBody>
            <a:bodyPr wrap="square" rtlCol="1">
              <a:spAutoFit/>
            </a:bodyPr>
            <a:lstStyle/>
            <a:p>
              <a:pPr>
                <a:lnSpc>
                  <a:spcPct val="150000"/>
                </a:lnSpc>
              </a:pPr>
              <a:r>
                <a:rPr lang="en-US" sz="2000" b="1" dirty="0">
                  <a:solidFill>
                    <a:srgbClr val="00B0F0"/>
                  </a:solidFill>
                </a:rPr>
                <a:t>Supervised by:</a:t>
              </a:r>
            </a:p>
            <a:p>
              <a:pPr lvl="1">
                <a:lnSpc>
                  <a:spcPct val="150000"/>
                </a:lnSpc>
              </a:pPr>
              <a:r>
                <a:rPr lang="en-US" sz="2000" b="1" dirty="0"/>
                <a:t>Dr.  Ayman </a:t>
              </a:r>
              <a:r>
                <a:rPr lang="en-US" sz="2000" b="1" dirty="0" err="1"/>
                <a:t>Qahmash</a:t>
              </a:r>
              <a:endParaRPr lang="ar-SA" sz="2000" b="1" dirty="0"/>
            </a:p>
          </p:txBody>
        </p:sp>
        <p:sp>
          <p:nvSpPr>
            <p:cNvPr id="36" name="مربع نص 35">
              <a:extLst>
                <a:ext uri="{FF2B5EF4-FFF2-40B4-BE49-F238E27FC236}">
                  <a16:creationId xmlns:a16="http://schemas.microsoft.com/office/drawing/2014/main" id="{D9208203-ACEC-3484-72E0-71FBFA994FE1}"/>
                </a:ext>
              </a:extLst>
            </p:cNvPr>
            <p:cNvSpPr txBox="1"/>
            <p:nvPr/>
          </p:nvSpPr>
          <p:spPr>
            <a:xfrm>
              <a:off x="1127891" y="5087371"/>
              <a:ext cx="3237632" cy="1900520"/>
            </a:xfrm>
            <a:prstGeom prst="rect">
              <a:avLst/>
            </a:prstGeom>
            <a:noFill/>
          </p:spPr>
          <p:txBody>
            <a:bodyPr wrap="square" rtlCol="1">
              <a:spAutoFit/>
            </a:bodyPr>
            <a:lstStyle/>
            <a:p>
              <a:pPr>
                <a:lnSpc>
                  <a:spcPct val="150000"/>
                </a:lnSpc>
              </a:pPr>
              <a:r>
                <a:rPr lang="en-US" sz="2000" b="1" dirty="0">
                  <a:solidFill>
                    <a:srgbClr val="00B0F0"/>
                  </a:solidFill>
                </a:rPr>
                <a:t>Presented by:</a:t>
              </a:r>
            </a:p>
            <a:p>
              <a:pPr lvl="1">
                <a:lnSpc>
                  <a:spcPct val="150000"/>
                </a:lnSpc>
              </a:pPr>
              <a:r>
                <a:rPr lang="en-US" sz="2000" b="1" dirty="0"/>
                <a:t>Samiyah Mousa</a:t>
              </a:r>
            </a:p>
            <a:p>
              <a:pPr lvl="1">
                <a:lnSpc>
                  <a:spcPct val="150000"/>
                </a:lnSpc>
              </a:pPr>
              <a:r>
                <a:rPr lang="en-US" sz="2000" b="1" spc="600" dirty="0"/>
                <a:t>446814576</a:t>
              </a:r>
            </a:p>
            <a:p>
              <a:pPr>
                <a:lnSpc>
                  <a:spcPct val="150000"/>
                </a:lnSpc>
              </a:pPr>
              <a:endParaRPr lang="ar-SA" sz="2000" b="1" dirty="0"/>
            </a:p>
          </p:txBody>
        </p:sp>
      </p:grpSp>
      <p:grpSp>
        <p:nvGrpSpPr>
          <p:cNvPr id="45" name="مجموعة 44">
            <a:extLst>
              <a:ext uri="{FF2B5EF4-FFF2-40B4-BE49-F238E27FC236}">
                <a16:creationId xmlns:a16="http://schemas.microsoft.com/office/drawing/2014/main" id="{58F387F3-1F7F-DF4D-3085-2C042B8CE573}"/>
              </a:ext>
            </a:extLst>
          </p:cNvPr>
          <p:cNvGrpSpPr/>
          <p:nvPr/>
        </p:nvGrpSpPr>
        <p:grpSpPr>
          <a:xfrm>
            <a:off x="7211961" y="530943"/>
            <a:ext cx="4980025" cy="6325520"/>
            <a:chOff x="7211961" y="530943"/>
            <a:chExt cx="4980025" cy="6325520"/>
          </a:xfrm>
        </p:grpSpPr>
        <p:sp>
          <p:nvSpPr>
            <p:cNvPr id="41" name="object 3">
              <a:extLst>
                <a:ext uri="{FF2B5EF4-FFF2-40B4-BE49-F238E27FC236}">
                  <a16:creationId xmlns:a16="http://schemas.microsoft.com/office/drawing/2014/main" id="{D14F3AF2-473E-CA3B-C4F5-3338667900AA}"/>
                </a:ext>
              </a:extLst>
            </p:cNvPr>
            <p:cNvSpPr/>
            <p:nvPr/>
          </p:nvSpPr>
          <p:spPr>
            <a:xfrm>
              <a:off x="9093635" y="530943"/>
              <a:ext cx="3098277" cy="6002215"/>
            </a:xfrm>
            <a:custGeom>
              <a:avLst/>
              <a:gdLst/>
              <a:ahLst/>
              <a:cxnLst/>
              <a:rect l="l" t="t" r="r" b="b"/>
              <a:pathLst>
                <a:path w="4643119" h="9286240">
                  <a:moveTo>
                    <a:pt x="4642916" y="0"/>
                  </a:moveTo>
                  <a:lnTo>
                    <a:pt x="0" y="4642920"/>
                  </a:lnTo>
                  <a:lnTo>
                    <a:pt x="4642916" y="9285840"/>
                  </a:lnTo>
                  <a:lnTo>
                    <a:pt x="4642916" y="0"/>
                  </a:lnTo>
                  <a:close/>
                </a:path>
              </a:pathLst>
            </a:custGeom>
            <a:solidFill>
              <a:srgbClr val="002060"/>
            </a:solidFill>
          </p:spPr>
          <p:style>
            <a:lnRef idx="2">
              <a:schemeClr val="accent4"/>
            </a:lnRef>
            <a:fillRef idx="1">
              <a:schemeClr val="lt1"/>
            </a:fillRef>
            <a:effectRef idx="0">
              <a:schemeClr val="accent4"/>
            </a:effectRef>
            <a:fontRef idx="minor">
              <a:schemeClr val="dk1"/>
            </a:fontRef>
          </p:style>
          <p:txBody>
            <a:bodyPr wrap="square" lIns="0" tIns="0" rIns="0" bIns="0" rtlCol="0"/>
            <a:lstStyle/>
            <a:p>
              <a:endParaRPr>
                <a:solidFill>
                  <a:srgbClr val="002060"/>
                </a:solidFill>
              </a:endParaRPr>
            </a:p>
          </p:txBody>
        </p:sp>
        <p:sp>
          <p:nvSpPr>
            <p:cNvPr id="42" name="object 4">
              <a:extLst>
                <a:ext uri="{FF2B5EF4-FFF2-40B4-BE49-F238E27FC236}">
                  <a16:creationId xmlns:a16="http://schemas.microsoft.com/office/drawing/2014/main" id="{B231E1F6-9419-4964-9B71-3535F5B0340B}"/>
                </a:ext>
              </a:extLst>
            </p:cNvPr>
            <p:cNvSpPr/>
            <p:nvPr/>
          </p:nvSpPr>
          <p:spPr>
            <a:xfrm>
              <a:off x="9430148" y="856906"/>
              <a:ext cx="2761838" cy="5350032"/>
            </a:xfrm>
            <a:custGeom>
              <a:avLst/>
              <a:gdLst/>
              <a:ahLst/>
              <a:cxnLst/>
              <a:rect l="l" t="t" r="r" b="b"/>
              <a:pathLst>
                <a:path w="4138930" h="8277225">
                  <a:moveTo>
                    <a:pt x="4138612" y="0"/>
                  </a:moveTo>
                  <a:lnTo>
                    <a:pt x="0" y="4138611"/>
                  </a:lnTo>
                  <a:lnTo>
                    <a:pt x="4138612" y="8277222"/>
                  </a:lnTo>
                  <a:lnTo>
                    <a:pt x="4138612" y="8013581"/>
                  </a:lnTo>
                  <a:lnTo>
                    <a:pt x="260896" y="4135865"/>
                  </a:lnTo>
                  <a:lnTo>
                    <a:pt x="4138612" y="258147"/>
                  </a:lnTo>
                  <a:lnTo>
                    <a:pt x="4138612" y="0"/>
                  </a:lnTo>
                  <a:close/>
                </a:path>
              </a:pathLst>
            </a:custGeom>
            <a:solidFill>
              <a:schemeClr val="bg1"/>
            </a:solidFill>
            <a:ln>
              <a:noFill/>
            </a:ln>
          </p:spPr>
          <p:style>
            <a:lnRef idx="3">
              <a:schemeClr val="lt1"/>
            </a:lnRef>
            <a:fillRef idx="1">
              <a:schemeClr val="dk1"/>
            </a:fillRef>
            <a:effectRef idx="1">
              <a:schemeClr val="dk1"/>
            </a:effectRef>
            <a:fontRef idx="minor">
              <a:schemeClr val="lt1"/>
            </a:fontRef>
          </p:style>
          <p:txBody>
            <a:bodyPr wrap="square" lIns="0" tIns="0" rIns="0" bIns="0" rtlCol="0"/>
            <a:lstStyle/>
            <a:p>
              <a:endParaRPr/>
            </a:p>
          </p:txBody>
        </p:sp>
        <p:sp>
          <p:nvSpPr>
            <p:cNvPr id="43" name="object 5">
              <a:extLst>
                <a:ext uri="{FF2B5EF4-FFF2-40B4-BE49-F238E27FC236}">
                  <a16:creationId xmlns:a16="http://schemas.microsoft.com/office/drawing/2014/main" id="{969F9951-1541-655D-E506-514D0D66A615}"/>
                </a:ext>
              </a:extLst>
            </p:cNvPr>
            <p:cNvSpPr/>
            <p:nvPr/>
          </p:nvSpPr>
          <p:spPr>
            <a:xfrm>
              <a:off x="7211961" y="4658579"/>
              <a:ext cx="4538094" cy="2197884"/>
            </a:xfrm>
            <a:custGeom>
              <a:avLst/>
              <a:gdLst/>
              <a:ahLst/>
              <a:cxnLst/>
              <a:rect l="l" t="t" r="r" b="b"/>
              <a:pathLst>
                <a:path w="6800850" h="3400425">
                  <a:moveTo>
                    <a:pt x="3400406" y="0"/>
                  </a:moveTo>
                  <a:lnTo>
                    <a:pt x="0" y="3400407"/>
                  </a:lnTo>
                  <a:lnTo>
                    <a:pt x="271885" y="3400407"/>
                  </a:lnTo>
                  <a:lnTo>
                    <a:pt x="3400406" y="271885"/>
                  </a:lnTo>
                  <a:lnTo>
                    <a:pt x="3672291" y="271885"/>
                  </a:lnTo>
                  <a:lnTo>
                    <a:pt x="3400406" y="0"/>
                  </a:lnTo>
                  <a:close/>
                </a:path>
                <a:path w="6800850" h="3400425">
                  <a:moveTo>
                    <a:pt x="3672291" y="271885"/>
                  </a:moveTo>
                  <a:lnTo>
                    <a:pt x="3400406" y="271885"/>
                  </a:lnTo>
                  <a:lnTo>
                    <a:pt x="6528926" y="3400407"/>
                  </a:lnTo>
                  <a:lnTo>
                    <a:pt x="6800811" y="3400407"/>
                  </a:lnTo>
                  <a:lnTo>
                    <a:pt x="3672291" y="271885"/>
                  </a:lnTo>
                  <a:close/>
                </a:path>
              </a:pathLst>
            </a:custGeom>
            <a:solidFill>
              <a:srgbClr val="002060"/>
            </a:solidFill>
          </p:spPr>
          <p:style>
            <a:lnRef idx="3">
              <a:schemeClr val="lt1"/>
            </a:lnRef>
            <a:fillRef idx="1">
              <a:schemeClr val="dk1"/>
            </a:fillRef>
            <a:effectRef idx="1">
              <a:schemeClr val="dk1"/>
            </a:effectRef>
            <a:fontRef idx="minor">
              <a:schemeClr val="lt1"/>
            </a:fontRef>
          </p:style>
          <p:txBody>
            <a:bodyPr wrap="square" lIns="0" tIns="0" rIns="0" bIns="0" rtlCol="0"/>
            <a:lstStyle/>
            <a:p>
              <a:endParaRPr dirty="0"/>
            </a:p>
          </p:txBody>
        </p:sp>
      </p:grpSp>
    </p:spTree>
    <p:extLst>
      <p:ext uri="{BB962C8B-B14F-4D97-AF65-F5344CB8AC3E}">
        <p14:creationId xmlns:p14="http://schemas.microsoft.com/office/powerpoint/2010/main" val="275409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رسم تخطيطي 7">
            <a:extLst>
              <a:ext uri="{FF2B5EF4-FFF2-40B4-BE49-F238E27FC236}">
                <a16:creationId xmlns:a16="http://schemas.microsoft.com/office/drawing/2014/main" id="{5F592328-D387-8F42-208A-595BF76AE3B8}"/>
              </a:ext>
            </a:extLst>
          </p:cNvPr>
          <p:cNvGraphicFramePr/>
          <p:nvPr>
            <p:extLst>
              <p:ext uri="{D42A27DB-BD31-4B8C-83A1-F6EECF244321}">
                <p14:modId xmlns:p14="http://schemas.microsoft.com/office/powerpoint/2010/main" val="2092138913"/>
              </p:ext>
            </p:extLst>
          </p:nvPr>
        </p:nvGraphicFramePr>
        <p:xfrm>
          <a:off x="1300368" y="292413"/>
          <a:ext cx="6200361" cy="515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FA00219-1735-9A1D-E8A6-3AD73123F20F}"/>
              </a:ext>
            </a:extLst>
          </p:cNvPr>
          <p:cNvSpPr>
            <a:spLocks noChangeArrowheads="1"/>
          </p:cNvSpPr>
          <p:nvPr/>
        </p:nvSpPr>
        <p:spPr bwMode="auto">
          <a:xfrm>
            <a:off x="1465208" y="1815585"/>
            <a:ext cx="8924925" cy="288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rtl="0">
              <a:spcAft>
                <a:spcPts val="800"/>
              </a:spcAft>
            </a:pPr>
            <a:r>
              <a:rPr lang="en-US" sz="24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2400" kern="0" dirty="0">
                <a:effectLst/>
                <a:latin typeface="Times New Roman" panose="02020603050405020304" pitchFamily="18" charset="0"/>
                <a:ea typeface="Times New Roman" panose="02020603050405020304" pitchFamily="18" charset="0"/>
                <a:cs typeface="Arial" panose="020B0604020202020204" pitchFamily="34" charset="0"/>
              </a:rPr>
              <a:t>  Age and Purchase Frequency significantly influence Shopping Satisfaction. Younger customers and those with higher shopping frequencies tend to have higher satisfaction levels.</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algn="just" rtl="0">
              <a:spcAft>
                <a:spcPts val="800"/>
              </a:spcAft>
            </a:pPr>
            <a:r>
              <a:rPr lang="en-US" sz="24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2400" kern="0" dirty="0">
                <a:effectLst/>
                <a:latin typeface="Times New Roman" panose="02020603050405020304" pitchFamily="18" charset="0"/>
                <a:ea typeface="Times New Roman" panose="02020603050405020304" pitchFamily="18" charset="0"/>
                <a:cs typeface="Arial" panose="020B0604020202020204" pitchFamily="34" charset="0"/>
              </a:rPr>
              <a:t>  Gender showed a minor effect on satisfaction, with females being marginally more satisfied.</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algn="just" rtl="0">
              <a:spcAft>
                <a:spcPts val="800"/>
              </a:spcAft>
            </a:pPr>
            <a:r>
              <a:rPr lang="en-US" sz="24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2400" kern="0" dirty="0">
                <a:effectLst/>
                <a:latin typeface="Times New Roman" panose="02020603050405020304" pitchFamily="18" charset="0"/>
                <a:ea typeface="Times New Roman" panose="02020603050405020304" pitchFamily="18" charset="0"/>
                <a:cs typeface="Arial" panose="020B0604020202020204" pitchFamily="34" charset="0"/>
              </a:rPr>
              <a:t>  Future improvements in customer satisfaction strategies should target younger demographics and frequent shoppers.</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1667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AFC9F3A-C655-D5CD-A091-74B9C4A0DF21}"/>
              </a:ext>
            </a:extLst>
          </p:cNvPr>
          <p:cNvSpPr/>
          <p:nvPr/>
        </p:nvSpPr>
        <p:spPr>
          <a:xfrm>
            <a:off x="1655409" y="2191195"/>
            <a:ext cx="7742903" cy="958645"/>
          </a:xfrm>
          <a:prstGeom prst="rect">
            <a:avLst/>
          </a:prstGeom>
          <a:scene3d>
            <a:camera prst="orthographicFront"/>
            <a:lightRig rig="threePt" dir="t"/>
          </a:scene3d>
          <a:sp3d>
            <a:bevelT w="114300" prst="artDeco"/>
          </a:sp3d>
        </p:spPr>
        <p:style>
          <a:lnRef idx="1">
            <a:schemeClr val="accent3"/>
          </a:lnRef>
          <a:fillRef idx="3">
            <a:schemeClr val="accent3"/>
          </a:fillRef>
          <a:effectRef idx="2">
            <a:schemeClr val="accent3"/>
          </a:effectRef>
          <a:fontRef idx="minor">
            <a:schemeClr val="lt1"/>
          </a:fontRef>
        </p:style>
        <p:txBody>
          <a:bodyPr rtlCol="1" anchor="ctr"/>
          <a:lstStyle/>
          <a:p>
            <a:pPr algn="ctr"/>
            <a:r>
              <a:rPr lang="en-US" sz="2800" b="1" spc="645" dirty="0"/>
              <a:t>THANK</a:t>
            </a:r>
            <a:r>
              <a:rPr lang="en-US" sz="2800" b="1" spc="-345" dirty="0"/>
              <a:t>  </a:t>
            </a:r>
            <a:r>
              <a:rPr lang="en-US" sz="2800" b="1" spc="545" dirty="0"/>
              <a:t>YOU...</a:t>
            </a:r>
            <a:endParaRPr lang="ar-SA" sz="2800" b="1" dirty="0"/>
          </a:p>
        </p:txBody>
      </p:sp>
      <p:sp>
        <p:nvSpPr>
          <p:cNvPr id="8" name="مربع نص 7">
            <a:extLst>
              <a:ext uri="{FF2B5EF4-FFF2-40B4-BE49-F238E27FC236}">
                <a16:creationId xmlns:a16="http://schemas.microsoft.com/office/drawing/2014/main" id="{6A66DF20-03D3-C603-2D50-5E50C74E8618}"/>
              </a:ext>
            </a:extLst>
          </p:cNvPr>
          <p:cNvSpPr txBox="1"/>
          <p:nvPr/>
        </p:nvSpPr>
        <p:spPr>
          <a:xfrm>
            <a:off x="3843749" y="4086533"/>
            <a:ext cx="6098458" cy="400110"/>
          </a:xfrm>
          <a:prstGeom prst="rect">
            <a:avLst/>
          </a:prstGeom>
          <a:noFill/>
        </p:spPr>
        <p:txBody>
          <a:bodyPr wrap="square">
            <a:spAutoFit/>
          </a:bodyPr>
          <a:lstStyle/>
          <a:p>
            <a:pPr marL="12700">
              <a:lnSpc>
                <a:spcPct val="100000"/>
              </a:lnSpc>
              <a:spcBef>
                <a:spcPts val="100"/>
              </a:spcBef>
            </a:pPr>
            <a:r>
              <a:rPr lang="en-US" sz="2000" b="1" spc="300" dirty="0">
                <a:solidFill>
                  <a:srgbClr val="2B4A9D"/>
                </a:solidFill>
                <a:cs typeface="Lucida Sans Unicode"/>
              </a:rPr>
              <a:t>ANY QUESTION?</a:t>
            </a:r>
            <a:endParaRPr lang="en-US" sz="2000" b="1" spc="300" dirty="0">
              <a:cs typeface="Lucida Sans Unicode"/>
            </a:endParaRPr>
          </a:p>
        </p:txBody>
      </p:sp>
      <p:sp>
        <p:nvSpPr>
          <p:cNvPr id="15" name="مستطيل 14">
            <a:extLst>
              <a:ext uri="{FF2B5EF4-FFF2-40B4-BE49-F238E27FC236}">
                <a16:creationId xmlns:a16="http://schemas.microsoft.com/office/drawing/2014/main" id="{CA37293E-AC09-021F-41B6-4BD2068C5D75}"/>
              </a:ext>
            </a:extLst>
          </p:cNvPr>
          <p:cNvSpPr/>
          <p:nvPr/>
        </p:nvSpPr>
        <p:spPr>
          <a:xfrm rot="5400000">
            <a:off x="7910050" y="2576052"/>
            <a:ext cx="6858002" cy="1705897"/>
          </a:xfrm>
          <a:prstGeom prst="rect">
            <a:avLst/>
          </a:prstGeom>
          <a:solidFill>
            <a:schemeClr val="accent3">
              <a:lumMod val="50000"/>
            </a:schemeClr>
          </a:solidFill>
          <a:scene3d>
            <a:camera prst="orthographicFront"/>
            <a:lightRig rig="threePt" dir="t"/>
          </a:scene3d>
          <a:sp3d>
            <a:bevelT w="114300" prst="artDeco"/>
          </a:sp3d>
        </p:spPr>
        <p:style>
          <a:lnRef idx="1">
            <a:schemeClr val="accent3"/>
          </a:lnRef>
          <a:fillRef idx="3">
            <a:schemeClr val="accent3"/>
          </a:fillRef>
          <a:effectRef idx="2">
            <a:schemeClr val="accent3"/>
          </a:effectRef>
          <a:fontRef idx="minor">
            <a:schemeClr val="lt1"/>
          </a:fontRef>
        </p:style>
        <p:txBody>
          <a:bodyPr rtlCol="1" anchor="ctr"/>
          <a:lstStyle/>
          <a:p>
            <a:pPr algn="ctr"/>
            <a:endParaRPr lang="ar-SA" sz="2800" b="1" dirty="0"/>
          </a:p>
        </p:txBody>
      </p:sp>
    </p:spTree>
    <p:extLst>
      <p:ext uri="{BB962C8B-B14F-4D97-AF65-F5344CB8AC3E}">
        <p14:creationId xmlns:p14="http://schemas.microsoft.com/office/powerpoint/2010/main" val="302358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صورة 10">
            <a:extLst>
              <a:ext uri="{FF2B5EF4-FFF2-40B4-BE49-F238E27FC236}">
                <a16:creationId xmlns:a16="http://schemas.microsoft.com/office/drawing/2014/main" id="{0B92D7EB-47E6-69DE-5906-ADED07A61B28}"/>
              </a:ext>
            </a:extLst>
          </p:cNvPr>
          <p:cNvPicPr>
            <a:picLocks noChangeAspect="1"/>
          </p:cNvPicPr>
          <p:nvPr/>
        </p:nvPicPr>
        <p:blipFill>
          <a:blip r:embed="rId2"/>
          <a:stretch>
            <a:fillRect/>
          </a:stretch>
        </p:blipFill>
        <p:spPr>
          <a:xfrm>
            <a:off x="7335592" y="1600121"/>
            <a:ext cx="4634948" cy="4634948"/>
          </a:xfrm>
          <a:prstGeom prst="rect">
            <a:avLst/>
          </a:prstGeom>
        </p:spPr>
      </p:pic>
      <p:graphicFrame>
        <p:nvGraphicFramePr>
          <p:cNvPr id="8" name="رسم تخطيطي 7">
            <a:extLst>
              <a:ext uri="{FF2B5EF4-FFF2-40B4-BE49-F238E27FC236}">
                <a16:creationId xmlns:a16="http://schemas.microsoft.com/office/drawing/2014/main" id="{5F592328-D387-8F42-208A-595BF76AE3B8}"/>
              </a:ext>
            </a:extLst>
          </p:cNvPr>
          <p:cNvGraphicFramePr/>
          <p:nvPr/>
        </p:nvGraphicFramePr>
        <p:xfrm>
          <a:off x="1209261" y="477944"/>
          <a:ext cx="6198704" cy="502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مربع نص 6">
            <a:extLst>
              <a:ext uri="{FF2B5EF4-FFF2-40B4-BE49-F238E27FC236}">
                <a16:creationId xmlns:a16="http://schemas.microsoft.com/office/drawing/2014/main" id="{F56DC6C5-12F4-B563-3292-CEA425149D58}"/>
              </a:ext>
            </a:extLst>
          </p:cNvPr>
          <p:cNvSpPr txBox="1"/>
          <p:nvPr/>
        </p:nvSpPr>
        <p:spPr>
          <a:xfrm>
            <a:off x="1260613" y="1351508"/>
            <a:ext cx="5770808" cy="4620496"/>
          </a:xfrm>
          <a:custGeom>
            <a:avLst/>
            <a:gdLst>
              <a:gd name="connsiteX0" fmla="*/ 0 w 5770808"/>
              <a:gd name="connsiteY0" fmla="*/ 0 h 4620496"/>
              <a:gd name="connsiteX1" fmla="*/ 692497 w 5770808"/>
              <a:gd name="connsiteY1" fmla="*/ 0 h 4620496"/>
              <a:gd name="connsiteX2" fmla="*/ 1384994 w 5770808"/>
              <a:gd name="connsiteY2" fmla="*/ 0 h 4620496"/>
              <a:gd name="connsiteX3" fmla="*/ 2019783 w 5770808"/>
              <a:gd name="connsiteY3" fmla="*/ 0 h 4620496"/>
              <a:gd name="connsiteX4" fmla="*/ 2423739 w 5770808"/>
              <a:gd name="connsiteY4" fmla="*/ 0 h 4620496"/>
              <a:gd name="connsiteX5" fmla="*/ 3058528 w 5770808"/>
              <a:gd name="connsiteY5" fmla="*/ 0 h 4620496"/>
              <a:gd name="connsiteX6" fmla="*/ 3693317 w 5770808"/>
              <a:gd name="connsiteY6" fmla="*/ 0 h 4620496"/>
              <a:gd name="connsiteX7" fmla="*/ 4270398 w 5770808"/>
              <a:gd name="connsiteY7" fmla="*/ 0 h 4620496"/>
              <a:gd name="connsiteX8" fmla="*/ 4847479 w 5770808"/>
              <a:gd name="connsiteY8" fmla="*/ 0 h 4620496"/>
              <a:gd name="connsiteX9" fmla="*/ 5770808 w 5770808"/>
              <a:gd name="connsiteY9" fmla="*/ 0 h 4620496"/>
              <a:gd name="connsiteX10" fmla="*/ 5770808 w 5770808"/>
              <a:gd name="connsiteY10" fmla="*/ 669972 h 4620496"/>
              <a:gd name="connsiteX11" fmla="*/ 5770808 w 5770808"/>
              <a:gd name="connsiteY11" fmla="*/ 1293739 h 4620496"/>
              <a:gd name="connsiteX12" fmla="*/ 5770808 w 5770808"/>
              <a:gd name="connsiteY12" fmla="*/ 1917506 h 4620496"/>
              <a:gd name="connsiteX13" fmla="*/ 5770808 w 5770808"/>
              <a:gd name="connsiteY13" fmla="*/ 2495068 h 4620496"/>
              <a:gd name="connsiteX14" fmla="*/ 5770808 w 5770808"/>
              <a:gd name="connsiteY14" fmla="*/ 3165040 h 4620496"/>
              <a:gd name="connsiteX15" fmla="*/ 5770808 w 5770808"/>
              <a:gd name="connsiteY15" fmla="*/ 3650192 h 4620496"/>
              <a:gd name="connsiteX16" fmla="*/ 5770808 w 5770808"/>
              <a:gd name="connsiteY16" fmla="*/ 4620496 h 4620496"/>
              <a:gd name="connsiteX17" fmla="*/ 5309143 w 5770808"/>
              <a:gd name="connsiteY17" fmla="*/ 4620496 h 4620496"/>
              <a:gd name="connsiteX18" fmla="*/ 4674354 w 5770808"/>
              <a:gd name="connsiteY18" fmla="*/ 4620496 h 4620496"/>
              <a:gd name="connsiteX19" fmla="*/ 4212690 w 5770808"/>
              <a:gd name="connsiteY19" fmla="*/ 4620496 h 4620496"/>
              <a:gd name="connsiteX20" fmla="*/ 3808733 w 5770808"/>
              <a:gd name="connsiteY20" fmla="*/ 4620496 h 4620496"/>
              <a:gd name="connsiteX21" fmla="*/ 3116236 w 5770808"/>
              <a:gd name="connsiteY21" fmla="*/ 4620496 h 4620496"/>
              <a:gd name="connsiteX22" fmla="*/ 2712280 w 5770808"/>
              <a:gd name="connsiteY22" fmla="*/ 4620496 h 4620496"/>
              <a:gd name="connsiteX23" fmla="*/ 2077491 w 5770808"/>
              <a:gd name="connsiteY23" fmla="*/ 4620496 h 4620496"/>
              <a:gd name="connsiteX24" fmla="*/ 1558118 w 5770808"/>
              <a:gd name="connsiteY24" fmla="*/ 4620496 h 4620496"/>
              <a:gd name="connsiteX25" fmla="*/ 865621 w 5770808"/>
              <a:gd name="connsiteY25" fmla="*/ 4620496 h 4620496"/>
              <a:gd name="connsiteX26" fmla="*/ 0 w 5770808"/>
              <a:gd name="connsiteY26" fmla="*/ 4620496 h 4620496"/>
              <a:gd name="connsiteX27" fmla="*/ 0 w 5770808"/>
              <a:gd name="connsiteY27" fmla="*/ 4135344 h 4620496"/>
              <a:gd name="connsiteX28" fmla="*/ 0 w 5770808"/>
              <a:gd name="connsiteY28" fmla="*/ 3465372 h 4620496"/>
              <a:gd name="connsiteX29" fmla="*/ 0 w 5770808"/>
              <a:gd name="connsiteY29" fmla="*/ 3026425 h 4620496"/>
              <a:gd name="connsiteX30" fmla="*/ 0 w 5770808"/>
              <a:gd name="connsiteY30" fmla="*/ 2402658 h 4620496"/>
              <a:gd name="connsiteX31" fmla="*/ 0 w 5770808"/>
              <a:gd name="connsiteY31" fmla="*/ 1732686 h 4620496"/>
              <a:gd name="connsiteX32" fmla="*/ 0 w 5770808"/>
              <a:gd name="connsiteY32" fmla="*/ 1108919 h 4620496"/>
              <a:gd name="connsiteX33" fmla="*/ 0 w 5770808"/>
              <a:gd name="connsiteY33" fmla="*/ 0 h 4620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770808" h="4620496" extrusionOk="0">
                <a:moveTo>
                  <a:pt x="0" y="0"/>
                </a:moveTo>
                <a:cubicBezTo>
                  <a:pt x="144344" y="-46413"/>
                  <a:pt x="447175" y="35824"/>
                  <a:pt x="692497" y="0"/>
                </a:cubicBezTo>
                <a:cubicBezTo>
                  <a:pt x="937819" y="-35824"/>
                  <a:pt x="1089205" y="49274"/>
                  <a:pt x="1384994" y="0"/>
                </a:cubicBezTo>
                <a:cubicBezTo>
                  <a:pt x="1680783" y="-49274"/>
                  <a:pt x="1845988" y="68388"/>
                  <a:pt x="2019783" y="0"/>
                </a:cubicBezTo>
                <a:cubicBezTo>
                  <a:pt x="2193578" y="-68388"/>
                  <a:pt x="2288971" y="10784"/>
                  <a:pt x="2423739" y="0"/>
                </a:cubicBezTo>
                <a:cubicBezTo>
                  <a:pt x="2558507" y="-10784"/>
                  <a:pt x="2836060" y="63539"/>
                  <a:pt x="3058528" y="0"/>
                </a:cubicBezTo>
                <a:cubicBezTo>
                  <a:pt x="3280996" y="-63539"/>
                  <a:pt x="3413512" y="20785"/>
                  <a:pt x="3693317" y="0"/>
                </a:cubicBezTo>
                <a:cubicBezTo>
                  <a:pt x="3973122" y="-20785"/>
                  <a:pt x="4147695" y="63823"/>
                  <a:pt x="4270398" y="0"/>
                </a:cubicBezTo>
                <a:cubicBezTo>
                  <a:pt x="4393101" y="-63823"/>
                  <a:pt x="4576715" y="61006"/>
                  <a:pt x="4847479" y="0"/>
                </a:cubicBezTo>
                <a:cubicBezTo>
                  <a:pt x="5118243" y="-61006"/>
                  <a:pt x="5581318" y="94229"/>
                  <a:pt x="5770808" y="0"/>
                </a:cubicBezTo>
                <a:cubicBezTo>
                  <a:pt x="5786378" y="145220"/>
                  <a:pt x="5714988" y="494658"/>
                  <a:pt x="5770808" y="669972"/>
                </a:cubicBezTo>
                <a:cubicBezTo>
                  <a:pt x="5826628" y="845286"/>
                  <a:pt x="5707804" y="1154598"/>
                  <a:pt x="5770808" y="1293739"/>
                </a:cubicBezTo>
                <a:cubicBezTo>
                  <a:pt x="5833812" y="1432880"/>
                  <a:pt x="5716728" y="1654834"/>
                  <a:pt x="5770808" y="1917506"/>
                </a:cubicBezTo>
                <a:cubicBezTo>
                  <a:pt x="5824888" y="2180178"/>
                  <a:pt x="5729480" y="2253932"/>
                  <a:pt x="5770808" y="2495068"/>
                </a:cubicBezTo>
                <a:cubicBezTo>
                  <a:pt x="5812136" y="2736204"/>
                  <a:pt x="5732219" y="2930587"/>
                  <a:pt x="5770808" y="3165040"/>
                </a:cubicBezTo>
                <a:cubicBezTo>
                  <a:pt x="5809397" y="3399493"/>
                  <a:pt x="5726942" y="3464638"/>
                  <a:pt x="5770808" y="3650192"/>
                </a:cubicBezTo>
                <a:cubicBezTo>
                  <a:pt x="5814674" y="3835746"/>
                  <a:pt x="5658058" y="4214751"/>
                  <a:pt x="5770808" y="4620496"/>
                </a:cubicBezTo>
                <a:cubicBezTo>
                  <a:pt x="5585201" y="4656781"/>
                  <a:pt x="5450762" y="4571546"/>
                  <a:pt x="5309143" y="4620496"/>
                </a:cubicBezTo>
                <a:cubicBezTo>
                  <a:pt x="5167525" y="4669446"/>
                  <a:pt x="4965150" y="4550370"/>
                  <a:pt x="4674354" y="4620496"/>
                </a:cubicBezTo>
                <a:cubicBezTo>
                  <a:pt x="4383558" y="4690622"/>
                  <a:pt x="4317437" y="4589309"/>
                  <a:pt x="4212690" y="4620496"/>
                </a:cubicBezTo>
                <a:cubicBezTo>
                  <a:pt x="4107943" y="4651683"/>
                  <a:pt x="4000046" y="4582061"/>
                  <a:pt x="3808733" y="4620496"/>
                </a:cubicBezTo>
                <a:cubicBezTo>
                  <a:pt x="3617420" y="4658931"/>
                  <a:pt x="3407558" y="4552660"/>
                  <a:pt x="3116236" y="4620496"/>
                </a:cubicBezTo>
                <a:cubicBezTo>
                  <a:pt x="2824914" y="4688332"/>
                  <a:pt x="2889332" y="4600440"/>
                  <a:pt x="2712280" y="4620496"/>
                </a:cubicBezTo>
                <a:cubicBezTo>
                  <a:pt x="2535228" y="4640552"/>
                  <a:pt x="2295789" y="4560768"/>
                  <a:pt x="2077491" y="4620496"/>
                </a:cubicBezTo>
                <a:cubicBezTo>
                  <a:pt x="1859193" y="4680224"/>
                  <a:pt x="1777576" y="4603964"/>
                  <a:pt x="1558118" y="4620496"/>
                </a:cubicBezTo>
                <a:cubicBezTo>
                  <a:pt x="1338660" y="4637028"/>
                  <a:pt x="1112128" y="4545921"/>
                  <a:pt x="865621" y="4620496"/>
                </a:cubicBezTo>
                <a:cubicBezTo>
                  <a:pt x="619114" y="4695071"/>
                  <a:pt x="209701" y="4608731"/>
                  <a:pt x="0" y="4620496"/>
                </a:cubicBezTo>
                <a:cubicBezTo>
                  <a:pt x="-19667" y="4503367"/>
                  <a:pt x="56785" y="4359674"/>
                  <a:pt x="0" y="4135344"/>
                </a:cubicBezTo>
                <a:cubicBezTo>
                  <a:pt x="-56785" y="3911014"/>
                  <a:pt x="71021" y="3783811"/>
                  <a:pt x="0" y="3465372"/>
                </a:cubicBezTo>
                <a:cubicBezTo>
                  <a:pt x="-71021" y="3146933"/>
                  <a:pt x="5617" y="3238459"/>
                  <a:pt x="0" y="3026425"/>
                </a:cubicBezTo>
                <a:cubicBezTo>
                  <a:pt x="-5617" y="2814391"/>
                  <a:pt x="38773" y="2680150"/>
                  <a:pt x="0" y="2402658"/>
                </a:cubicBezTo>
                <a:cubicBezTo>
                  <a:pt x="-38773" y="2125166"/>
                  <a:pt x="26932" y="1953695"/>
                  <a:pt x="0" y="1732686"/>
                </a:cubicBezTo>
                <a:cubicBezTo>
                  <a:pt x="-26932" y="1511677"/>
                  <a:pt x="27713" y="1273623"/>
                  <a:pt x="0" y="1108919"/>
                </a:cubicBezTo>
                <a:cubicBezTo>
                  <a:pt x="-27713" y="944215"/>
                  <a:pt x="84105" y="241368"/>
                  <a:pt x="0" y="0"/>
                </a:cubicBezTo>
                <a:close/>
              </a:path>
            </a:pathLst>
          </a:custGeom>
          <a:noFill/>
          <a:ln>
            <a:extLst>
              <a:ext uri="{C807C97D-BFC1-408E-A445-0C87EB9F89A2}">
                <ask:lineSketchStyleProps xmlns:ask="http://schemas.microsoft.com/office/drawing/2018/sketchyshapes" sd="3678317372">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ar-SA" sz="2200" b="0" i="0" u="none" strike="noStrike" cap="none" normalizeH="0" baseline="0" dirty="0">
                <a:ln>
                  <a:noFill/>
                </a:ln>
                <a:solidFill>
                  <a:schemeClr val="tx1"/>
                </a:solidFill>
                <a:effectLst/>
              </a:rPr>
              <a:t>"Good day, everyone! Today, I’ll be presenting an analysis of shopping satisfaction and its relationship to demographic factors, including age and purchase frequency. Our dataset contains demographic variables like gender, age, shopping satisfaction, and purchase frequency. The objective is to test the hypothesis: 'Purchase frequency is influenced by age, gender, and satisfaction levels.'"</a:t>
            </a:r>
            <a:endParaRPr kumimoji="0" lang="ar-SA" altLang="ar-SA"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3221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618F1084-4018-CAD3-F550-EC098D564291}"/>
              </a:ext>
            </a:extLst>
          </p:cNvPr>
          <p:cNvPicPr>
            <a:picLocks noChangeAspect="1"/>
          </p:cNvPicPr>
          <p:nvPr/>
        </p:nvPicPr>
        <p:blipFill rotWithShape="1">
          <a:blip r:embed="rId2"/>
          <a:srcRect l="8038" r="9910"/>
          <a:stretch/>
        </p:blipFill>
        <p:spPr>
          <a:xfrm>
            <a:off x="7564710" y="2784418"/>
            <a:ext cx="4075188" cy="3693320"/>
          </a:xfrm>
          <a:prstGeom prst="rect">
            <a:avLst/>
          </a:prstGeom>
        </p:spPr>
      </p:pic>
      <p:graphicFrame>
        <p:nvGraphicFramePr>
          <p:cNvPr id="8" name="رسم تخطيطي 7">
            <a:extLst>
              <a:ext uri="{FF2B5EF4-FFF2-40B4-BE49-F238E27FC236}">
                <a16:creationId xmlns:a16="http://schemas.microsoft.com/office/drawing/2014/main" id="{5F592328-D387-8F42-208A-595BF76AE3B8}"/>
              </a:ext>
            </a:extLst>
          </p:cNvPr>
          <p:cNvGraphicFramePr/>
          <p:nvPr>
            <p:extLst>
              <p:ext uri="{D42A27DB-BD31-4B8C-83A1-F6EECF244321}">
                <p14:modId xmlns:p14="http://schemas.microsoft.com/office/powerpoint/2010/main" val="1134633732"/>
              </p:ext>
            </p:extLst>
          </p:nvPr>
        </p:nvGraphicFramePr>
        <p:xfrm>
          <a:off x="1300368" y="292413"/>
          <a:ext cx="6306379" cy="568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مربع نص 6">
            <a:extLst>
              <a:ext uri="{FF2B5EF4-FFF2-40B4-BE49-F238E27FC236}">
                <a16:creationId xmlns:a16="http://schemas.microsoft.com/office/drawing/2014/main" id="{F56DC6C5-12F4-B563-3292-CEA425149D58}"/>
              </a:ext>
            </a:extLst>
          </p:cNvPr>
          <p:cNvSpPr txBox="1"/>
          <p:nvPr/>
        </p:nvSpPr>
        <p:spPr>
          <a:xfrm>
            <a:off x="1237307" y="1806715"/>
            <a:ext cx="6327403" cy="19554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r>
              <a:rPr lang="en-US" sz="2800" dirty="0"/>
              <a:t>Hypothesis: "Purchase frequency is influenced by demographic factors such as age, gender, and shopping satisfaction."</a:t>
            </a:r>
          </a:p>
        </p:txBody>
      </p:sp>
    </p:spTree>
    <p:extLst>
      <p:ext uri="{BB962C8B-B14F-4D97-AF65-F5344CB8AC3E}">
        <p14:creationId xmlns:p14="http://schemas.microsoft.com/office/powerpoint/2010/main" val="220585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618F1084-4018-CAD3-F550-EC098D564291}"/>
              </a:ext>
            </a:extLst>
          </p:cNvPr>
          <p:cNvPicPr>
            <a:picLocks noChangeAspect="1"/>
          </p:cNvPicPr>
          <p:nvPr/>
        </p:nvPicPr>
        <p:blipFill rotWithShape="1">
          <a:blip r:embed="rId2"/>
          <a:srcRect l="8038" r="9910"/>
          <a:stretch/>
        </p:blipFill>
        <p:spPr>
          <a:xfrm>
            <a:off x="7564710" y="2630898"/>
            <a:ext cx="4075188" cy="3693320"/>
          </a:xfrm>
          <a:prstGeom prst="rect">
            <a:avLst/>
          </a:prstGeom>
        </p:spPr>
      </p:pic>
      <p:graphicFrame>
        <p:nvGraphicFramePr>
          <p:cNvPr id="8" name="رسم تخطيطي 7">
            <a:extLst>
              <a:ext uri="{FF2B5EF4-FFF2-40B4-BE49-F238E27FC236}">
                <a16:creationId xmlns:a16="http://schemas.microsoft.com/office/drawing/2014/main" id="{5F592328-D387-8F42-208A-595BF76AE3B8}"/>
              </a:ext>
            </a:extLst>
          </p:cNvPr>
          <p:cNvGraphicFramePr/>
          <p:nvPr>
            <p:extLst>
              <p:ext uri="{D42A27DB-BD31-4B8C-83A1-F6EECF244321}">
                <p14:modId xmlns:p14="http://schemas.microsoft.com/office/powerpoint/2010/main" val="1500025016"/>
              </p:ext>
            </p:extLst>
          </p:nvPr>
        </p:nvGraphicFramePr>
        <p:xfrm>
          <a:off x="1300368" y="292413"/>
          <a:ext cx="6306379" cy="568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صورة 2">
            <a:extLst>
              <a:ext uri="{FF2B5EF4-FFF2-40B4-BE49-F238E27FC236}">
                <a16:creationId xmlns:a16="http://schemas.microsoft.com/office/drawing/2014/main" id="{4F56882D-FBE6-BF29-D64B-AE9736C33B5B}"/>
              </a:ext>
            </a:extLst>
          </p:cNvPr>
          <p:cNvPicPr>
            <a:picLocks noChangeAspect="1"/>
          </p:cNvPicPr>
          <p:nvPr/>
        </p:nvPicPr>
        <p:blipFill>
          <a:blip r:embed="rId8"/>
          <a:stretch>
            <a:fillRect/>
          </a:stretch>
        </p:blipFill>
        <p:spPr>
          <a:xfrm>
            <a:off x="1300367" y="1663700"/>
            <a:ext cx="6306379" cy="2965450"/>
          </a:xfrm>
          <a:prstGeom prst="rect">
            <a:avLst/>
          </a:prstGeom>
        </p:spPr>
      </p:pic>
    </p:spTree>
    <p:extLst>
      <p:ext uri="{BB962C8B-B14F-4D97-AF65-F5344CB8AC3E}">
        <p14:creationId xmlns:p14="http://schemas.microsoft.com/office/powerpoint/2010/main" val="3834952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رسم تخطيطي 7">
            <a:extLst>
              <a:ext uri="{FF2B5EF4-FFF2-40B4-BE49-F238E27FC236}">
                <a16:creationId xmlns:a16="http://schemas.microsoft.com/office/drawing/2014/main" id="{5F592328-D387-8F42-208A-595BF76AE3B8}"/>
              </a:ext>
            </a:extLst>
          </p:cNvPr>
          <p:cNvGraphicFramePr/>
          <p:nvPr>
            <p:extLst>
              <p:ext uri="{D42A27DB-BD31-4B8C-83A1-F6EECF244321}">
                <p14:modId xmlns:p14="http://schemas.microsoft.com/office/powerpoint/2010/main" val="1449543347"/>
              </p:ext>
            </p:extLst>
          </p:nvPr>
        </p:nvGraphicFramePr>
        <p:xfrm>
          <a:off x="1300368" y="292413"/>
          <a:ext cx="6200361" cy="515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صورة 1">
            <a:extLst>
              <a:ext uri="{FF2B5EF4-FFF2-40B4-BE49-F238E27FC236}">
                <a16:creationId xmlns:a16="http://schemas.microsoft.com/office/drawing/2014/main" id="{008E45D8-4B1A-BEC6-EF82-493593CD1C9D}"/>
              </a:ext>
            </a:extLst>
          </p:cNvPr>
          <p:cNvPicPr>
            <a:picLocks noChangeAspect="1"/>
          </p:cNvPicPr>
          <p:nvPr/>
        </p:nvPicPr>
        <p:blipFill>
          <a:blip r:embed="rId7"/>
          <a:stretch>
            <a:fillRect/>
          </a:stretch>
        </p:blipFill>
        <p:spPr>
          <a:xfrm>
            <a:off x="3137337" y="1905185"/>
            <a:ext cx="5917325" cy="4660402"/>
          </a:xfrm>
          <a:prstGeom prst="rect">
            <a:avLst/>
          </a:prstGeom>
          <a:ln w="19050">
            <a:solidFill>
              <a:schemeClr val="accent1"/>
            </a:solidFill>
          </a:ln>
          <a:effectLst>
            <a:outerShdw blurRad="190500" algn="tl" rotWithShape="0">
              <a:srgbClr val="000000">
                <a:alpha val="70000"/>
              </a:srgbClr>
            </a:outerShdw>
          </a:effectLst>
        </p:spPr>
      </p:pic>
      <p:sp>
        <p:nvSpPr>
          <p:cNvPr id="4" name="مربع نص 3">
            <a:extLst>
              <a:ext uri="{FF2B5EF4-FFF2-40B4-BE49-F238E27FC236}">
                <a16:creationId xmlns:a16="http://schemas.microsoft.com/office/drawing/2014/main" id="{076532B5-FB80-E7A8-42CA-50149328E49D}"/>
              </a:ext>
            </a:extLst>
          </p:cNvPr>
          <p:cNvSpPr txBox="1"/>
          <p:nvPr/>
        </p:nvSpPr>
        <p:spPr>
          <a:xfrm>
            <a:off x="1404729" y="975420"/>
            <a:ext cx="6096000" cy="734688"/>
          </a:xfrm>
          <a:prstGeom prst="rect">
            <a:avLst/>
          </a:prstGeom>
          <a:noFill/>
        </p:spPr>
        <p:txBody>
          <a:bodyPr wrap="square">
            <a:spAutoFit/>
          </a:bodyPr>
          <a:lstStyle/>
          <a:p>
            <a:pPr marL="228600" algn="l" rtl="0">
              <a:lnSpc>
                <a:spcPct val="107000"/>
              </a:lnSpc>
              <a:spcAft>
                <a:spcPts val="800"/>
              </a:spcAft>
            </a:pPr>
            <a:r>
              <a:rPr lang="en-US" sz="2000" b="1" kern="0" dirty="0">
                <a:effectLst/>
                <a:latin typeface="Times New Roman" panose="02020603050405020304" pitchFamily="18" charset="0"/>
                <a:ea typeface="Times New Roman" panose="02020603050405020304" pitchFamily="18" charset="0"/>
                <a:cs typeface="Arial" panose="020B0604020202020204" pitchFamily="34" charset="0"/>
              </a:rPr>
              <a:t>Detect Outliers:</a:t>
            </a:r>
            <a:r>
              <a:rPr lang="en-US" sz="2000" kern="0" dirty="0">
                <a:effectLst/>
                <a:latin typeface="Times New Roman" panose="02020603050405020304" pitchFamily="18" charset="0"/>
                <a:ea typeface="Times New Roman" panose="02020603050405020304" pitchFamily="18" charset="0"/>
                <a:cs typeface="Arial" panose="020B0604020202020204" pitchFamily="34" charset="0"/>
              </a:rPr>
              <a:t> Use boxplots to identify outliers for numerical variables such as age and satisfaction.</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7248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رسم تخطيطي 7">
            <a:extLst>
              <a:ext uri="{FF2B5EF4-FFF2-40B4-BE49-F238E27FC236}">
                <a16:creationId xmlns:a16="http://schemas.microsoft.com/office/drawing/2014/main" id="{5F592328-D387-8F42-208A-595BF76AE3B8}"/>
              </a:ext>
            </a:extLst>
          </p:cNvPr>
          <p:cNvGraphicFramePr/>
          <p:nvPr>
            <p:extLst>
              <p:ext uri="{D42A27DB-BD31-4B8C-83A1-F6EECF244321}">
                <p14:modId xmlns:p14="http://schemas.microsoft.com/office/powerpoint/2010/main" val="4195567815"/>
              </p:ext>
            </p:extLst>
          </p:nvPr>
        </p:nvGraphicFramePr>
        <p:xfrm>
          <a:off x="1300368" y="292413"/>
          <a:ext cx="6200361" cy="515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FA00219-1735-9A1D-E8A6-3AD73123F20F}"/>
              </a:ext>
            </a:extLst>
          </p:cNvPr>
          <p:cNvSpPr>
            <a:spLocks noChangeArrowheads="1"/>
          </p:cNvSpPr>
          <p:nvPr/>
        </p:nvSpPr>
        <p:spPr bwMode="auto">
          <a:xfrm>
            <a:off x="1220894" y="1406088"/>
            <a:ext cx="88900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ar-YE"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Correlation Analysis:</a:t>
            </a:r>
            <a:r>
              <a:rPr kumimoji="0" lang="en-US" altLang="ar-YE"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Compute correlations between numeric attributes (e.g., age and satisfaction).</a:t>
            </a:r>
            <a:endParaRPr kumimoji="0" lang="en-US" altLang="ar-YE" sz="1200" b="0" i="0" u="none" strike="noStrike" cap="none" normalizeH="0" baseline="0" dirty="0">
              <a:ln>
                <a:noFill/>
              </a:ln>
              <a:solidFill>
                <a:schemeClr val="tx1"/>
              </a:solidFill>
              <a:effectLst/>
            </a:endParaRPr>
          </a:p>
        </p:txBody>
      </p:sp>
      <p:pic>
        <p:nvPicPr>
          <p:cNvPr id="1025" name="صورة 1">
            <a:extLst>
              <a:ext uri="{FF2B5EF4-FFF2-40B4-BE49-F238E27FC236}">
                <a16:creationId xmlns:a16="http://schemas.microsoft.com/office/drawing/2014/main" id="{3C10C8A6-44B4-1FBA-C4E2-CD83E1D76F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7167" y="3027070"/>
            <a:ext cx="8623382" cy="159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72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رسم تخطيطي 7">
            <a:extLst>
              <a:ext uri="{FF2B5EF4-FFF2-40B4-BE49-F238E27FC236}">
                <a16:creationId xmlns:a16="http://schemas.microsoft.com/office/drawing/2014/main" id="{5F592328-D387-8F42-208A-595BF76AE3B8}"/>
              </a:ext>
            </a:extLst>
          </p:cNvPr>
          <p:cNvGraphicFramePr/>
          <p:nvPr>
            <p:extLst>
              <p:ext uri="{D42A27DB-BD31-4B8C-83A1-F6EECF244321}">
                <p14:modId xmlns:p14="http://schemas.microsoft.com/office/powerpoint/2010/main" val="3401909218"/>
              </p:ext>
            </p:extLst>
          </p:nvPr>
        </p:nvGraphicFramePr>
        <p:xfrm>
          <a:off x="1300368" y="292413"/>
          <a:ext cx="6200361" cy="515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FA00219-1735-9A1D-E8A6-3AD73123F20F}"/>
              </a:ext>
            </a:extLst>
          </p:cNvPr>
          <p:cNvSpPr>
            <a:spLocks noChangeArrowheads="1"/>
          </p:cNvSpPr>
          <p:nvPr/>
        </p:nvSpPr>
        <p:spPr bwMode="auto">
          <a:xfrm>
            <a:off x="1137417" y="1110063"/>
            <a:ext cx="89249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ar-YE"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Gender differences in purchase frequency are minimal, but females show slightly higher satisfaction levels overall."</a:t>
            </a:r>
            <a:endParaRPr kumimoji="0" lang="en-US" altLang="ar-YE" sz="3200" b="0" i="0" u="none" strike="noStrike" cap="none" normalizeH="0" baseline="0" dirty="0">
              <a:ln>
                <a:noFill/>
              </a:ln>
              <a:solidFill>
                <a:schemeClr val="tx1"/>
              </a:solidFill>
              <a:effectLst/>
              <a:latin typeface="Arial" panose="020B0604020202020204" pitchFamily="34" charset="0"/>
            </a:endParaRPr>
          </a:p>
        </p:txBody>
      </p:sp>
      <p:pic>
        <p:nvPicPr>
          <p:cNvPr id="2" name="صورة 1">
            <a:extLst>
              <a:ext uri="{FF2B5EF4-FFF2-40B4-BE49-F238E27FC236}">
                <a16:creationId xmlns:a16="http://schemas.microsoft.com/office/drawing/2014/main" id="{CEF4122E-0324-041E-8699-F6441524792A}"/>
              </a:ext>
            </a:extLst>
          </p:cNvPr>
          <p:cNvPicPr>
            <a:picLocks noChangeAspect="1"/>
          </p:cNvPicPr>
          <p:nvPr/>
        </p:nvPicPr>
        <p:blipFill>
          <a:blip r:embed="rId7"/>
          <a:stretch>
            <a:fillRect/>
          </a:stretch>
        </p:blipFill>
        <p:spPr>
          <a:xfrm>
            <a:off x="2832492" y="2119630"/>
            <a:ext cx="5274310" cy="4371340"/>
          </a:xfrm>
          <a:prstGeom prst="rect">
            <a:avLst/>
          </a:prstGeom>
          <a:ln>
            <a:solidFill>
              <a:schemeClr val="accent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63783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رسم تخطيطي 7">
            <a:extLst>
              <a:ext uri="{FF2B5EF4-FFF2-40B4-BE49-F238E27FC236}">
                <a16:creationId xmlns:a16="http://schemas.microsoft.com/office/drawing/2014/main" id="{5F592328-D387-8F42-208A-595BF76AE3B8}"/>
              </a:ext>
            </a:extLst>
          </p:cNvPr>
          <p:cNvGraphicFramePr/>
          <p:nvPr>
            <p:extLst>
              <p:ext uri="{D42A27DB-BD31-4B8C-83A1-F6EECF244321}">
                <p14:modId xmlns:p14="http://schemas.microsoft.com/office/powerpoint/2010/main" val="2698172544"/>
              </p:ext>
            </p:extLst>
          </p:nvPr>
        </p:nvGraphicFramePr>
        <p:xfrm>
          <a:off x="1300368" y="292413"/>
          <a:ext cx="6200361" cy="515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FA00219-1735-9A1D-E8A6-3AD73123F20F}"/>
              </a:ext>
            </a:extLst>
          </p:cNvPr>
          <p:cNvSpPr>
            <a:spLocks noChangeArrowheads="1"/>
          </p:cNvSpPr>
          <p:nvPr/>
        </p:nvSpPr>
        <p:spPr bwMode="auto">
          <a:xfrm>
            <a:off x="1300368" y="960376"/>
            <a:ext cx="89249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000" dirty="0"/>
              <a:t>Using a linear regression model, we predicted shopping satisfaction based on age and purchase frequency.</a:t>
            </a:r>
            <a:br>
              <a:rPr lang="en-US" sz="2000" dirty="0"/>
            </a:br>
            <a:r>
              <a:rPr lang="en-US" sz="2000" dirty="0"/>
              <a:t>The model’s Adjusted R-squared is X, indicating Y% of variation in satisfaction is explained by these factors."</a:t>
            </a:r>
            <a:endParaRPr kumimoji="0" lang="en-US" altLang="ar-YE" sz="3200" b="0" i="0" u="none" strike="noStrike" cap="none" normalizeH="0" baseline="0" dirty="0">
              <a:ln>
                <a:noFill/>
              </a:ln>
              <a:solidFill>
                <a:schemeClr val="tx1"/>
              </a:solidFill>
              <a:effectLst/>
              <a:latin typeface="Arial" panose="020B0604020202020204" pitchFamily="34" charset="0"/>
            </a:endParaRPr>
          </a:p>
        </p:txBody>
      </p:sp>
      <p:pic>
        <p:nvPicPr>
          <p:cNvPr id="4" name="صورة 3">
            <a:extLst>
              <a:ext uri="{FF2B5EF4-FFF2-40B4-BE49-F238E27FC236}">
                <a16:creationId xmlns:a16="http://schemas.microsoft.com/office/drawing/2014/main" id="{4591004F-1404-CA99-2500-5710E1719043}"/>
              </a:ext>
            </a:extLst>
          </p:cNvPr>
          <p:cNvPicPr>
            <a:picLocks noChangeAspect="1"/>
          </p:cNvPicPr>
          <p:nvPr/>
        </p:nvPicPr>
        <p:blipFill>
          <a:blip r:embed="rId7"/>
          <a:stretch>
            <a:fillRect/>
          </a:stretch>
        </p:blipFill>
        <p:spPr>
          <a:xfrm>
            <a:off x="3096238" y="2435810"/>
            <a:ext cx="5274310" cy="4003040"/>
          </a:xfrm>
          <a:prstGeom prst="rect">
            <a:avLst/>
          </a:prstGeom>
          <a:ln>
            <a:solidFill>
              <a:schemeClr val="accent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170453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رسم تخطيطي 7">
            <a:extLst>
              <a:ext uri="{FF2B5EF4-FFF2-40B4-BE49-F238E27FC236}">
                <a16:creationId xmlns:a16="http://schemas.microsoft.com/office/drawing/2014/main" id="{5F592328-D387-8F42-208A-595BF76AE3B8}"/>
              </a:ext>
            </a:extLst>
          </p:cNvPr>
          <p:cNvGraphicFramePr/>
          <p:nvPr>
            <p:extLst>
              <p:ext uri="{D42A27DB-BD31-4B8C-83A1-F6EECF244321}">
                <p14:modId xmlns:p14="http://schemas.microsoft.com/office/powerpoint/2010/main" val="889618938"/>
              </p:ext>
            </p:extLst>
          </p:nvPr>
        </p:nvGraphicFramePr>
        <p:xfrm>
          <a:off x="1300368" y="292413"/>
          <a:ext cx="6200361" cy="515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FA00219-1735-9A1D-E8A6-3AD73123F20F}"/>
              </a:ext>
            </a:extLst>
          </p:cNvPr>
          <p:cNvSpPr>
            <a:spLocks noChangeArrowheads="1"/>
          </p:cNvSpPr>
          <p:nvPr/>
        </p:nvSpPr>
        <p:spPr bwMode="auto">
          <a:xfrm>
            <a:off x="1300368" y="1229806"/>
            <a:ext cx="89249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000" dirty="0"/>
              <a:t>Linear Regression Model: Predict "Shopping Satisfaction" using "Age" and "Purchase Frequency."</a:t>
            </a:r>
            <a:endParaRPr kumimoji="0" lang="en-US" altLang="ar-YE" sz="3200" b="0" i="0" u="none" strike="noStrike" cap="none" normalizeH="0" baseline="0" dirty="0">
              <a:ln>
                <a:noFill/>
              </a:ln>
              <a:solidFill>
                <a:schemeClr val="tx1"/>
              </a:solidFill>
              <a:effectLst/>
              <a:latin typeface="Arial" panose="020B0604020202020204" pitchFamily="34" charset="0"/>
            </a:endParaRPr>
          </a:p>
        </p:txBody>
      </p:sp>
      <p:pic>
        <p:nvPicPr>
          <p:cNvPr id="2" name="صورة 1">
            <a:extLst>
              <a:ext uri="{FF2B5EF4-FFF2-40B4-BE49-F238E27FC236}">
                <a16:creationId xmlns:a16="http://schemas.microsoft.com/office/drawing/2014/main" id="{F96847F2-1B22-0FAD-A1CB-8B0C69E01A5C}"/>
              </a:ext>
            </a:extLst>
          </p:cNvPr>
          <p:cNvPicPr>
            <a:picLocks noChangeAspect="1"/>
          </p:cNvPicPr>
          <p:nvPr/>
        </p:nvPicPr>
        <p:blipFill>
          <a:blip r:embed="rId7"/>
          <a:stretch>
            <a:fillRect/>
          </a:stretch>
        </p:blipFill>
        <p:spPr>
          <a:xfrm>
            <a:off x="2843004" y="2264523"/>
            <a:ext cx="5274310" cy="3935730"/>
          </a:xfrm>
          <a:prstGeom prst="rect">
            <a:avLst/>
          </a:prstGeom>
        </p:spPr>
      </p:pic>
    </p:spTree>
    <p:extLst>
      <p:ext uri="{BB962C8B-B14F-4D97-AF65-F5344CB8AC3E}">
        <p14:creationId xmlns:p14="http://schemas.microsoft.com/office/powerpoint/2010/main" val="433815747"/>
      </p:ext>
    </p:extLst>
  </p:cSld>
  <p:clrMapOvr>
    <a:masterClrMapping/>
  </p:clrMapOvr>
</p:sld>
</file>

<file path=ppt/theme/theme1.xml><?xml version="1.0" encoding="utf-8"?>
<a:theme xmlns:a="http://schemas.openxmlformats.org/drawingml/2006/main" name="الشارة">
  <a:themeElements>
    <a:clrScheme name="مخصص 4">
      <a:dk1>
        <a:sysClr val="windowText" lastClr="000000"/>
      </a:dk1>
      <a:lt1>
        <a:srgbClr val="FFFFFF"/>
      </a:lt1>
      <a:dk2>
        <a:srgbClr val="00B0F0"/>
      </a:dk2>
      <a:lt2>
        <a:srgbClr val="FFFFFF"/>
      </a:lt2>
      <a:accent1>
        <a:srgbClr val="005878"/>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الشارة">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الشارة">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الشارة</Template>
  <TotalTime>3342</TotalTime>
  <Words>305</Words>
  <Application>Microsoft Office PowerPoint</Application>
  <PresentationFormat>شاشة عريضة</PresentationFormat>
  <Paragraphs>27</Paragraphs>
  <Slides>11</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11</vt:i4>
      </vt:variant>
    </vt:vector>
  </HeadingPairs>
  <TitlesOfParts>
    <vt:vector size="18" baseType="lpstr">
      <vt:lpstr>Arial</vt:lpstr>
      <vt:lpstr>Calibri</vt:lpstr>
      <vt:lpstr>Gill Sans MT</vt:lpstr>
      <vt:lpstr>Impact</vt:lpstr>
      <vt:lpstr>Symbol</vt:lpstr>
      <vt:lpstr>Times New Roman</vt:lpstr>
      <vt:lpstr>الشارة</vt:lpstr>
      <vt:lpstr>Introduction to Analysis of Shopping Satisfaction by Purchase Frequency</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system</dc:title>
  <dc:creator>Samiyah Mousa</dc:creator>
  <cp:lastModifiedBy>سامية عبدالله موسى</cp:lastModifiedBy>
  <cp:revision>28</cp:revision>
  <dcterms:created xsi:type="dcterms:W3CDTF">2024-09-17T21:00:52Z</dcterms:created>
  <dcterms:modified xsi:type="dcterms:W3CDTF">2024-12-09T12:24:44Z</dcterms:modified>
</cp:coreProperties>
</file>