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215995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945943"/>
            <a:ext cx="18359596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9454516"/>
            <a:ext cx="16199644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8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958369"/>
            <a:ext cx="4657398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958369"/>
            <a:ext cx="13702199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3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487671"/>
            <a:ext cx="18629590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2046282"/>
            <a:ext cx="18629590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3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4791843"/>
            <a:ext cx="9179798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4791843"/>
            <a:ext cx="9179798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50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58373"/>
            <a:ext cx="1862959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4412664"/>
            <a:ext cx="9137610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6575242"/>
            <a:ext cx="9137610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4412664"/>
            <a:ext cx="918261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6575242"/>
            <a:ext cx="9182611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8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200044"/>
            <a:ext cx="6966409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591766"/>
            <a:ext cx="10934760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400199"/>
            <a:ext cx="6966409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0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200044"/>
            <a:ext cx="6966409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591766"/>
            <a:ext cx="10934760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400199"/>
            <a:ext cx="6966409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4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958373"/>
            <a:ext cx="1862959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791843"/>
            <a:ext cx="1862959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4A9-D98F-4897-AB82-1AC63E8BC645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6683952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5EDB-9885-43C7-8E84-724BEAE3D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5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au 23">
            <a:extLst>
              <a:ext uri="{FF2B5EF4-FFF2-40B4-BE49-F238E27FC236}">
                <a16:creationId xmlns:a16="http://schemas.microsoft.com/office/drawing/2014/main" id="{9A1DBE78-3140-581C-A22D-025E1BB16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04877"/>
              </p:ext>
            </p:extLst>
          </p:nvPr>
        </p:nvGraphicFramePr>
        <p:xfrm>
          <a:off x="1120016" y="6268517"/>
          <a:ext cx="15583022" cy="278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17">
                  <a:extLst>
                    <a:ext uri="{9D8B030D-6E8A-4147-A177-3AD203B41FA5}">
                      <a16:colId xmlns:a16="http://schemas.microsoft.com/office/drawing/2014/main" val="1916654905"/>
                    </a:ext>
                  </a:extLst>
                </a:gridCol>
                <a:gridCol w="1539817">
                  <a:extLst>
                    <a:ext uri="{9D8B030D-6E8A-4147-A177-3AD203B41FA5}">
                      <a16:colId xmlns:a16="http://schemas.microsoft.com/office/drawing/2014/main" val="2917252610"/>
                    </a:ext>
                  </a:extLst>
                </a:gridCol>
                <a:gridCol w="1539817">
                  <a:extLst>
                    <a:ext uri="{9D8B030D-6E8A-4147-A177-3AD203B41FA5}">
                      <a16:colId xmlns:a16="http://schemas.microsoft.com/office/drawing/2014/main" val="563815797"/>
                    </a:ext>
                  </a:extLst>
                </a:gridCol>
                <a:gridCol w="1539817">
                  <a:extLst>
                    <a:ext uri="{9D8B030D-6E8A-4147-A177-3AD203B41FA5}">
                      <a16:colId xmlns:a16="http://schemas.microsoft.com/office/drawing/2014/main" val="3716113248"/>
                    </a:ext>
                  </a:extLst>
                </a:gridCol>
                <a:gridCol w="1539817">
                  <a:extLst>
                    <a:ext uri="{9D8B030D-6E8A-4147-A177-3AD203B41FA5}">
                      <a16:colId xmlns:a16="http://schemas.microsoft.com/office/drawing/2014/main" val="2614403085"/>
                    </a:ext>
                  </a:extLst>
                </a:gridCol>
                <a:gridCol w="1539817">
                  <a:extLst>
                    <a:ext uri="{9D8B030D-6E8A-4147-A177-3AD203B41FA5}">
                      <a16:colId xmlns:a16="http://schemas.microsoft.com/office/drawing/2014/main" val="2651535103"/>
                    </a:ext>
                  </a:extLst>
                </a:gridCol>
                <a:gridCol w="1724670">
                  <a:extLst>
                    <a:ext uri="{9D8B030D-6E8A-4147-A177-3AD203B41FA5}">
                      <a16:colId xmlns:a16="http://schemas.microsoft.com/office/drawing/2014/main" val="67352339"/>
                    </a:ext>
                  </a:extLst>
                </a:gridCol>
                <a:gridCol w="1539817">
                  <a:extLst>
                    <a:ext uri="{9D8B030D-6E8A-4147-A177-3AD203B41FA5}">
                      <a16:colId xmlns:a16="http://schemas.microsoft.com/office/drawing/2014/main" val="3745517816"/>
                    </a:ext>
                  </a:extLst>
                </a:gridCol>
                <a:gridCol w="1797155">
                  <a:extLst>
                    <a:ext uri="{9D8B030D-6E8A-4147-A177-3AD203B41FA5}">
                      <a16:colId xmlns:a16="http://schemas.microsoft.com/office/drawing/2014/main" val="1261730115"/>
                    </a:ext>
                  </a:extLst>
                </a:gridCol>
                <a:gridCol w="1282478">
                  <a:extLst>
                    <a:ext uri="{9D8B030D-6E8A-4147-A177-3AD203B41FA5}">
                      <a16:colId xmlns:a16="http://schemas.microsoft.com/office/drawing/2014/main" val="690541308"/>
                    </a:ext>
                  </a:extLst>
                </a:gridCol>
              </a:tblGrid>
              <a:tr h="429798">
                <a:tc>
                  <a:txBody>
                    <a:bodyPr/>
                    <a:lstStyle/>
                    <a:p>
                      <a:r>
                        <a:rPr lang="fr-FR" sz="1800" dirty="0"/>
                        <a:t>CLASS TOURNOI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nom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lieu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dateDebut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dateFin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nbTours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listeTour</a:t>
                      </a:r>
                      <a:endParaRPr lang="fr-FR" sz="1800" dirty="0"/>
                    </a:p>
                  </a:txBody>
                  <a:tcPr marL="161996" marR="161996" marT="80998" marB="809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n°ToursActuel</a:t>
                      </a:r>
                      <a:endParaRPr lang="fr-FR" sz="1800" dirty="0"/>
                    </a:p>
                  </a:txBody>
                  <a:tcPr marL="161996" marR="161996" marT="80998" marB="809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listeJoueur</a:t>
                      </a:r>
                      <a:r>
                        <a:rPr lang="fr-FR" sz="1800" dirty="0"/>
                        <a:t>/classement</a:t>
                      </a:r>
                    </a:p>
                  </a:txBody>
                  <a:tcPr marL="161996" marR="161996" marT="80998" marB="809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description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38783470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Input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Système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Système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Class Tour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Class Tournoi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Class Joueur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763855559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Format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DataFrame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912282902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Méthodes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attribution_point</a:t>
                      </a:r>
                      <a:r>
                        <a:rPr lang="fr-FR" sz="1800" dirty="0"/>
                        <a:t> / classement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3903927607"/>
                  </a:ext>
                </a:extLst>
              </a:tr>
            </a:tbl>
          </a:graphicData>
        </a:graphic>
      </p:graphicFrame>
      <p:graphicFrame>
        <p:nvGraphicFramePr>
          <p:cNvPr id="29" name="Tableau 23">
            <a:extLst>
              <a:ext uri="{FF2B5EF4-FFF2-40B4-BE49-F238E27FC236}">
                <a16:creationId xmlns:a16="http://schemas.microsoft.com/office/drawing/2014/main" id="{6C6FD421-6A8B-4F59-3820-E5E2657F1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53318"/>
              </p:ext>
            </p:extLst>
          </p:nvPr>
        </p:nvGraphicFramePr>
        <p:xfrm>
          <a:off x="4371134" y="10170610"/>
          <a:ext cx="8439150" cy="448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91665490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91725261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129554988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3716113248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61440308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651535103"/>
                    </a:ext>
                  </a:extLst>
                </a:gridCol>
              </a:tblGrid>
              <a:tr h="429798">
                <a:tc>
                  <a:txBody>
                    <a:bodyPr/>
                    <a:lstStyle/>
                    <a:p>
                      <a:r>
                        <a:rPr lang="fr-FR" sz="1800" dirty="0"/>
                        <a:t>CLASS TOUR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nom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dateHeureDebut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dateHeureFin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listeMatchPrécédent</a:t>
                      </a:r>
                      <a:endParaRPr lang="fr-FR" sz="1800" dirty="0"/>
                    </a:p>
                  </a:txBody>
                  <a:tcPr marL="161996" marR="161996" marT="80998" marB="809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listeMatch</a:t>
                      </a:r>
                      <a:endParaRPr lang="fr-FR" sz="1800" dirty="0"/>
                    </a:p>
                  </a:txBody>
                  <a:tcPr marL="161996" marR="161996" marT="80998" marB="8099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3470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Input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Class Tournoi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Système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Système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Class Tournoi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Class Tournoi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763855559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Format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[</a:t>
                      </a:r>
                      <a:r>
                        <a:rPr lang="fr-FR" sz="1800" dirty="0" err="1"/>
                        <a:t>concat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idNat</a:t>
                      </a:r>
                      <a:r>
                        <a:rPr lang="fr-FR" sz="1800" dirty="0"/>
                        <a:t> J1 et </a:t>
                      </a:r>
                      <a:r>
                        <a:rPr lang="fr-FR" sz="1800" dirty="0" err="1"/>
                        <a:t>idNat</a:t>
                      </a:r>
                      <a:r>
                        <a:rPr lang="fr-FR" sz="1800" dirty="0"/>
                        <a:t> J2] trie J1 et J2 par ordre alpha.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([,],[,])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622226952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Méthodes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Input_fin_tour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Génération des paires /</a:t>
                      </a:r>
                      <a:br>
                        <a:rPr lang="fr-FR" sz="1800" dirty="0"/>
                      </a:br>
                      <a:r>
                        <a:rPr lang="fr-FR" sz="1800" dirty="0" err="1"/>
                        <a:t>attributionCouleur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832127940"/>
                  </a:ext>
                </a:extLst>
              </a:tr>
            </a:tbl>
          </a:graphicData>
        </a:graphic>
      </p:graphicFrame>
      <p:graphicFrame>
        <p:nvGraphicFramePr>
          <p:cNvPr id="30" name="Tableau 23">
            <a:extLst>
              <a:ext uri="{FF2B5EF4-FFF2-40B4-BE49-F238E27FC236}">
                <a16:creationId xmlns:a16="http://schemas.microsoft.com/office/drawing/2014/main" id="{A4E09798-041E-E558-4873-0514BC132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08364"/>
              </p:ext>
            </p:extLst>
          </p:nvPr>
        </p:nvGraphicFramePr>
        <p:xfrm>
          <a:off x="8522273" y="15665586"/>
          <a:ext cx="5063487" cy="175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29">
                  <a:extLst>
                    <a:ext uri="{9D8B030D-6E8A-4147-A177-3AD203B41FA5}">
                      <a16:colId xmlns:a16="http://schemas.microsoft.com/office/drawing/2014/main" val="1916654905"/>
                    </a:ext>
                  </a:extLst>
                </a:gridCol>
                <a:gridCol w="1687829">
                  <a:extLst>
                    <a:ext uri="{9D8B030D-6E8A-4147-A177-3AD203B41FA5}">
                      <a16:colId xmlns:a16="http://schemas.microsoft.com/office/drawing/2014/main" val="2917252610"/>
                    </a:ext>
                  </a:extLst>
                </a:gridCol>
                <a:gridCol w="1687829">
                  <a:extLst>
                    <a:ext uri="{9D8B030D-6E8A-4147-A177-3AD203B41FA5}">
                      <a16:colId xmlns:a16="http://schemas.microsoft.com/office/drawing/2014/main" val="3716113248"/>
                    </a:ext>
                  </a:extLst>
                </a:gridCol>
              </a:tblGrid>
              <a:tr h="429798">
                <a:tc>
                  <a:txBody>
                    <a:bodyPr/>
                    <a:lstStyle/>
                    <a:p>
                      <a:r>
                        <a:rPr lang="fr-FR" sz="1800" dirty="0"/>
                        <a:t>CLASS MATCH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confrontation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résultat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38783470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Input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Class Tour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763855559"/>
                  </a:ext>
                </a:extLst>
              </a:tr>
              <a:tr h="656986">
                <a:tc>
                  <a:txBody>
                    <a:bodyPr/>
                    <a:lstStyle/>
                    <a:p>
                      <a:r>
                        <a:rPr lang="fr-FR" sz="1800" dirty="0"/>
                        <a:t>Méthode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input_score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3295805709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9F244CAD-2325-6B1B-A299-DAE7161DAB5F}"/>
              </a:ext>
            </a:extLst>
          </p:cNvPr>
          <p:cNvSpPr/>
          <p:nvPr/>
        </p:nvSpPr>
        <p:spPr>
          <a:xfrm>
            <a:off x="4084321" y="9999019"/>
            <a:ext cx="8935511" cy="4759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4A51A13-BB68-4E62-76A0-255EA1973D83}"/>
              </a:ext>
            </a:extLst>
          </p:cNvPr>
          <p:cNvCxnSpPr>
            <a:cxnSpLocks/>
          </p:cNvCxnSpPr>
          <p:nvPr/>
        </p:nvCxnSpPr>
        <p:spPr>
          <a:xfrm flipV="1">
            <a:off x="11620500" y="9092132"/>
            <a:ext cx="0" cy="9416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57257-164B-04D7-9B3C-39BEBAAA30AE}"/>
              </a:ext>
            </a:extLst>
          </p:cNvPr>
          <p:cNvSpPr/>
          <p:nvPr/>
        </p:nvSpPr>
        <p:spPr>
          <a:xfrm>
            <a:off x="5996940" y="2181225"/>
            <a:ext cx="782955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9" name="Tableau 23">
            <a:extLst>
              <a:ext uri="{FF2B5EF4-FFF2-40B4-BE49-F238E27FC236}">
                <a16:creationId xmlns:a16="http://schemas.microsoft.com/office/drawing/2014/main" id="{3C2B9102-B18B-B4FA-51D7-954BD671B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36277"/>
              </p:ext>
            </p:extLst>
          </p:nvPr>
        </p:nvGraphicFramePr>
        <p:xfrm>
          <a:off x="6374010" y="2308140"/>
          <a:ext cx="7204830" cy="300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966">
                  <a:extLst>
                    <a:ext uri="{9D8B030D-6E8A-4147-A177-3AD203B41FA5}">
                      <a16:colId xmlns:a16="http://schemas.microsoft.com/office/drawing/2014/main" val="1916654905"/>
                    </a:ext>
                  </a:extLst>
                </a:gridCol>
                <a:gridCol w="1440966">
                  <a:extLst>
                    <a:ext uri="{9D8B030D-6E8A-4147-A177-3AD203B41FA5}">
                      <a16:colId xmlns:a16="http://schemas.microsoft.com/office/drawing/2014/main" val="3934875309"/>
                    </a:ext>
                  </a:extLst>
                </a:gridCol>
                <a:gridCol w="1440966">
                  <a:extLst>
                    <a:ext uri="{9D8B030D-6E8A-4147-A177-3AD203B41FA5}">
                      <a16:colId xmlns:a16="http://schemas.microsoft.com/office/drawing/2014/main" val="2917252610"/>
                    </a:ext>
                  </a:extLst>
                </a:gridCol>
                <a:gridCol w="1440966">
                  <a:extLst>
                    <a:ext uri="{9D8B030D-6E8A-4147-A177-3AD203B41FA5}">
                      <a16:colId xmlns:a16="http://schemas.microsoft.com/office/drawing/2014/main" val="563815797"/>
                    </a:ext>
                  </a:extLst>
                </a:gridCol>
                <a:gridCol w="1440966">
                  <a:extLst>
                    <a:ext uri="{9D8B030D-6E8A-4147-A177-3AD203B41FA5}">
                      <a16:colId xmlns:a16="http://schemas.microsoft.com/office/drawing/2014/main" val="3716113248"/>
                    </a:ext>
                  </a:extLst>
                </a:gridCol>
              </a:tblGrid>
              <a:tr h="707737">
                <a:tc>
                  <a:txBody>
                    <a:bodyPr/>
                    <a:lstStyle/>
                    <a:p>
                      <a:r>
                        <a:rPr lang="fr-FR" sz="1800" dirty="0"/>
                        <a:t>CLASS JOUEUR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idNat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Nom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prénom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dateNaissance</a:t>
                      </a:r>
                      <a:endParaRPr lang="fr-FR" sz="18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38783470"/>
                  </a:ext>
                </a:extLst>
              </a:tr>
              <a:tr h="654306">
                <a:tc>
                  <a:txBody>
                    <a:bodyPr/>
                    <a:lstStyle/>
                    <a:p>
                      <a:r>
                        <a:rPr lang="fr-FR" sz="1800" dirty="0"/>
                        <a:t>Input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Extérieur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763855559"/>
                  </a:ext>
                </a:extLst>
              </a:tr>
              <a:tr h="654306">
                <a:tc>
                  <a:txBody>
                    <a:bodyPr/>
                    <a:lstStyle/>
                    <a:p>
                      <a:r>
                        <a:rPr lang="fr-FR" sz="1800" dirty="0"/>
                        <a:t>Format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329279592"/>
                  </a:ext>
                </a:extLst>
              </a:tr>
              <a:tr h="980937">
                <a:tc>
                  <a:txBody>
                    <a:bodyPr/>
                    <a:lstStyle/>
                    <a:p>
                      <a:r>
                        <a:rPr lang="fr-FR" sz="1800" dirty="0"/>
                        <a:t>Méthode/Contrôle input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Contrôle</a:t>
                      </a:r>
                      <a:br>
                        <a:rPr lang="fr-FR" sz="1800" dirty="0"/>
                      </a:br>
                      <a:r>
                        <a:rPr lang="fr-FR" sz="1800" dirty="0"/>
                        <a:t>unicité</a:t>
                      </a:r>
                    </a:p>
                    <a:p>
                      <a:r>
                        <a:rPr lang="fr-FR" sz="1800" dirty="0"/>
                        <a:t>conformité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Contrôle</a:t>
                      </a:r>
                    </a:p>
                    <a:p>
                      <a:r>
                        <a:rPr lang="fr-FR" sz="1800" dirty="0"/>
                        <a:t>conformité</a:t>
                      </a:r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Contrôle</a:t>
                      </a:r>
                    </a:p>
                    <a:p>
                      <a:r>
                        <a:rPr lang="fr-FR" sz="1800" dirty="0"/>
                        <a:t>conformité</a:t>
                      </a:r>
                    </a:p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 marL="161996" marR="161996" marT="80998" marB="80998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Contrôle</a:t>
                      </a:r>
                    </a:p>
                    <a:p>
                      <a:r>
                        <a:rPr lang="fr-FR" sz="1800" dirty="0"/>
                        <a:t>conformité</a:t>
                      </a:r>
                    </a:p>
                  </a:txBody>
                  <a:tcPr marL="161996" marR="161996" marT="80998" marB="80998"/>
                </a:tc>
                <a:extLst>
                  <a:ext uri="{0D108BD9-81ED-4DB2-BD59-A6C34878D82A}">
                    <a16:rowId xmlns:a16="http://schemas.microsoft.com/office/drawing/2014/main" val="2810781011"/>
                  </a:ext>
                </a:extLst>
              </a:tr>
            </a:tbl>
          </a:graphicData>
        </a:graphic>
      </p:graphicFrame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A661D02-3639-E273-77FC-BEA76F23AE0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3578840" y="3810243"/>
            <a:ext cx="808990" cy="2464625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8F50055-A101-9C6A-235C-7E67ED8ED9BA}"/>
              </a:ext>
            </a:extLst>
          </p:cNvPr>
          <p:cNvCxnSpPr>
            <a:cxnSpLocks/>
          </p:cNvCxnSpPr>
          <p:nvPr/>
        </p:nvCxnSpPr>
        <p:spPr>
          <a:xfrm>
            <a:off x="12416453" y="9092133"/>
            <a:ext cx="0" cy="9068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D00CAFD-88BE-310D-AAA5-B039B09B512C}"/>
              </a:ext>
            </a:extLst>
          </p:cNvPr>
          <p:cNvCxnSpPr>
            <a:cxnSpLocks/>
          </p:cNvCxnSpPr>
          <p:nvPr/>
        </p:nvCxnSpPr>
        <p:spPr>
          <a:xfrm>
            <a:off x="11570537" y="14758699"/>
            <a:ext cx="0" cy="94752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DACF22D-F05F-1E26-3A91-5422A4064E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60504" y="12836808"/>
            <a:ext cx="5178561" cy="478995"/>
          </a:xfrm>
          <a:prstGeom prst="bentConnector3">
            <a:avLst>
              <a:gd name="adj1" fmla="val 100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4069081-4901-F183-1861-68FDBC2FFF1F}"/>
              </a:ext>
            </a:extLst>
          </p:cNvPr>
          <p:cNvCxnSpPr>
            <a:cxnSpLocks/>
          </p:cNvCxnSpPr>
          <p:nvPr/>
        </p:nvCxnSpPr>
        <p:spPr>
          <a:xfrm flipV="1">
            <a:off x="10787315" y="9057411"/>
            <a:ext cx="0" cy="9720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89DE82B-8B20-F4C4-3B40-5F09040BFF0E}"/>
              </a:ext>
            </a:extLst>
          </p:cNvPr>
          <p:cNvCxnSpPr>
            <a:cxnSpLocks/>
          </p:cNvCxnSpPr>
          <p:nvPr/>
        </p:nvCxnSpPr>
        <p:spPr>
          <a:xfrm flipH="1">
            <a:off x="12821376" y="9092132"/>
            <a:ext cx="1393400" cy="87216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9A3297BA-0F33-2166-E436-DB1044FD2EA0}"/>
              </a:ext>
            </a:extLst>
          </p:cNvPr>
          <p:cNvSpPr/>
          <p:nvPr/>
        </p:nvSpPr>
        <p:spPr>
          <a:xfrm>
            <a:off x="16870680" y="7576185"/>
            <a:ext cx="1630680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FDEF1BE-A51D-BC03-8C98-7B62620CFCFD}"/>
              </a:ext>
            </a:extLst>
          </p:cNvPr>
          <p:cNvSpPr txBox="1"/>
          <p:nvPr/>
        </p:nvSpPr>
        <p:spPr>
          <a:xfrm>
            <a:off x="18501361" y="6725717"/>
            <a:ext cx="3098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</a:t>
            </a:r>
            <a:r>
              <a:rPr lang="fr-FR" dirty="0" err="1"/>
              <a:t>Tour.listeMatch</a:t>
            </a:r>
            <a:r>
              <a:rPr lang="fr-FR" dirty="0"/>
              <a:t> est retourné entièrement avec les résultats renseigné, </a:t>
            </a:r>
            <a:r>
              <a:rPr lang="fr-FR" dirty="0" err="1"/>
              <a:t>listeTour</a:t>
            </a:r>
            <a:r>
              <a:rPr lang="fr-FR" dirty="0"/>
              <a:t> est envoyé dans la méthode classement/</a:t>
            </a:r>
            <a:r>
              <a:rPr lang="fr-FR" dirty="0" err="1"/>
              <a:t>attribution_point</a:t>
            </a:r>
            <a:r>
              <a:rPr lang="fr-FR" dirty="0"/>
              <a:t> et </a:t>
            </a:r>
            <a:r>
              <a:rPr lang="fr-FR" dirty="0" err="1"/>
              <a:t>n°ToursActuel</a:t>
            </a:r>
            <a:r>
              <a:rPr lang="fr-FR" dirty="0"/>
              <a:t> est incrémenté pour tout 2 être </a:t>
            </a:r>
            <a:r>
              <a:rPr lang="fr-FR" dirty="0" err="1"/>
              <a:t>être</a:t>
            </a:r>
            <a:r>
              <a:rPr lang="fr-FR" dirty="0"/>
              <a:t> renvoyé vers la Class Tour. </a:t>
            </a:r>
            <a:r>
              <a:rPr lang="fr-FR" dirty="0" err="1"/>
              <a:t>listeTour</a:t>
            </a:r>
            <a:r>
              <a:rPr lang="fr-FR" dirty="0"/>
              <a:t> est également envoyé vers Class Tour afin de vérifier qu’une confrontation n’a pas lieu 2 fois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F8C90B-100B-9BB1-A85A-A990096ECC13}"/>
              </a:ext>
            </a:extLst>
          </p:cNvPr>
          <p:cNvSpPr/>
          <p:nvPr/>
        </p:nvSpPr>
        <p:spPr>
          <a:xfrm>
            <a:off x="14116050" y="3457576"/>
            <a:ext cx="4000500" cy="185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Stocker la liste des joueurs dans une classe intermédiaire ?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4C75D60-72D3-F788-8A05-9F4621B41C29}"/>
              </a:ext>
            </a:extLst>
          </p:cNvPr>
          <p:cNvSpPr txBox="1"/>
          <p:nvPr/>
        </p:nvSpPr>
        <p:spPr>
          <a:xfrm>
            <a:off x="15966121" y="10706682"/>
            <a:ext cx="4348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Tour1, génération aléatoire des paires</a:t>
            </a:r>
          </a:p>
          <a:p>
            <a:r>
              <a:rPr lang="fr-FR" dirty="0"/>
              <a:t>Autres tours, récupérer la liste des joueurs trié dans le classement, puis depuis </a:t>
            </a:r>
            <a:r>
              <a:rPr lang="fr-FR" dirty="0" err="1"/>
              <a:t>listeMatchPrécédent</a:t>
            </a:r>
            <a:r>
              <a:rPr lang="fr-FR" dirty="0"/>
              <a:t> créer un </a:t>
            </a:r>
            <a:r>
              <a:rPr lang="fr-FR" dirty="0" err="1"/>
              <a:t>iDMatchUnique</a:t>
            </a:r>
            <a:r>
              <a:rPr lang="fr-FR" dirty="0"/>
              <a:t> = </a:t>
            </a:r>
            <a:r>
              <a:rPr lang="fr-FR" dirty="0" err="1"/>
              <a:t>concat</a:t>
            </a:r>
            <a:r>
              <a:rPr lang="fr-FR" dirty="0"/>
              <a:t> idNatJ1+idNatJ2 (idNatJ1 &lt; idNatJ2)</a:t>
            </a:r>
          </a:p>
          <a:p>
            <a:r>
              <a:rPr lang="fr-FR" dirty="0"/>
              <a:t>Si </a:t>
            </a:r>
            <a:r>
              <a:rPr lang="fr-FR" dirty="0" err="1"/>
              <a:t>concat</a:t>
            </a:r>
            <a:r>
              <a:rPr lang="fr-FR" dirty="0"/>
              <a:t> nouvelle opposition != </a:t>
            </a:r>
            <a:r>
              <a:rPr lang="fr-FR" dirty="0" err="1"/>
              <a:t>listeMatchPrécédent</a:t>
            </a:r>
            <a:endParaRPr lang="fr-FR" dirty="0"/>
          </a:p>
          <a:p>
            <a:r>
              <a:rPr lang="fr-FR" dirty="0"/>
              <a:t>Nouvelle opposition créer</a:t>
            </a:r>
          </a:p>
          <a:p>
            <a:r>
              <a:rPr lang="fr-FR" dirty="0"/>
              <a:t>Sinon chercher autre opposition</a:t>
            </a:r>
          </a:p>
        </p:txBody>
      </p:sp>
      <p:sp>
        <p:nvSpPr>
          <p:cNvPr id="82" name="Flèche : droite 81">
            <a:extLst>
              <a:ext uri="{FF2B5EF4-FFF2-40B4-BE49-F238E27FC236}">
                <a16:creationId xmlns:a16="http://schemas.microsoft.com/office/drawing/2014/main" id="{B5DDD4CA-D762-9E08-952E-85CF178A29B1}"/>
              </a:ext>
            </a:extLst>
          </p:cNvPr>
          <p:cNvSpPr/>
          <p:nvPr/>
        </p:nvSpPr>
        <p:spPr>
          <a:xfrm>
            <a:off x="13713689" y="12289324"/>
            <a:ext cx="2252431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0BC10-648E-42A1-65C9-D2D5FCC39684}"/>
              </a:ext>
            </a:extLst>
          </p:cNvPr>
          <p:cNvSpPr/>
          <p:nvPr/>
        </p:nvSpPr>
        <p:spPr>
          <a:xfrm>
            <a:off x="8323385" y="6518031"/>
            <a:ext cx="4092135" cy="2046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 : Génération des paires</a:t>
            </a:r>
          </a:p>
          <a:p>
            <a:pPr algn="ctr"/>
            <a:r>
              <a:rPr lang="fr-FR" dirty="0"/>
              <a:t>Input (paire</a:t>
            </a:r>
          </a:p>
        </p:txBody>
      </p:sp>
    </p:spTree>
    <p:extLst>
      <p:ext uri="{BB962C8B-B14F-4D97-AF65-F5344CB8AC3E}">
        <p14:creationId xmlns:p14="http://schemas.microsoft.com/office/powerpoint/2010/main" val="28598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DCCC5-C777-A9FD-AA16-A27620DA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99B10-359E-AB8F-C8BF-10BCA674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 crée un tournoi avec des informations extérieures. J’ai besoin de récupérer la liste des joueurs (Class Joueur). -&gt; Listes joueurs enregistrés (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Joueur, ou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GestionnaireJoueur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Joueur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des profils de joueurs avec des informations extérieures respectant les conditions ci-dessous.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Conditions 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Vérifier la conformité des champs attendus (nom, prénom, date de naissance).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particulière, vérifier la conformité et l’unicité des ID National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Informations utiles pour les class suivantes :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Tournoi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 extérieures 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Initialiser info tournoi (nb tours, dates,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Méthodes 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Maj classement (à partir du résultat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Lancer nouveau tour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Besoin de 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 de joueurs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Récupérer les résultats des matchs (ou tours)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Joueur (un joueur)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 extérieures 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Entrer info joueur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Méthodes 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Vérifie la conformité et unicité Id, crée les joueurs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Envoi les informations au tournoi, tours et match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Tours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Méthodes 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Génère les paires pour match</a:t>
            </a:r>
          </a:p>
          <a:p>
            <a:pPr marL="457200">
              <a:lnSpc>
                <a:spcPct val="107000"/>
              </a:lnSpc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premier tour,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shuffle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autre tour, reprendre l’ordre du classement du tournoi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Attention, les adversaires ne doivent pas se rencontrer 2 fois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Besoins 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Résultats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Listes des joueurs / Classement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 (un match)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 extérieures 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Résultat du match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Méthodes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Affichage de la confrontation (pour rentrer le score)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Attribution résultat (dans le tuple)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881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12026</TotalTime>
  <Words>486</Words>
  <Application>Microsoft Office PowerPoint</Application>
  <PresentationFormat>Personnalisé</PresentationFormat>
  <Paragraphs>125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 Chelly</dc:creator>
  <cp:lastModifiedBy>Sami Chelly</cp:lastModifiedBy>
  <cp:revision>2</cp:revision>
  <dcterms:created xsi:type="dcterms:W3CDTF">2023-05-14T13:54:48Z</dcterms:created>
  <dcterms:modified xsi:type="dcterms:W3CDTF">2023-05-22T22:32:01Z</dcterms:modified>
</cp:coreProperties>
</file>