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2"/>
    <p:sldId id="280" r:id="rId3"/>
    <p:sldId id="279" r:id="rId4"/>
    <p:sldId id="281" r:id="rId5"/>
    <p:sldId id="282" r:id="rId6"/>
    <p:sldId id="283" r:id="rId7"/>
    <p:sldId id="265" r:id="rId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73B3D"/>
    <a:srgbClr val="00B3F2"/>
    <a:srgbClr val="7E8D99"/>
    <a:srgbClr val="8D9398"/>
    <a:srgbClr val="F4F5F8"/>
    <a:srgbClr val="3E9DDB"/>
    <a:srgbClr val="DFE3E8"/>
    <a:srgbClr val="B4CD2F"/>
    <a:srgbClr val="B2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82" autoAdjust="0"/>
  </p:normalViewPr>
  <p:slideViewPr>
    <p:cSldViewPr>
      <p:cViewPr varScale="1">
        <p:scale>
          <a:sx n="114" d="100"/>
          <a:sy n="114" d="100"/>
        </p:scale>
        <p:origin x="1406" y="91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A6B2-69F6-46E7-8C22-53CF0AD17FDB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61425-8C41-4079-B7B7-8DED807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A2C59-648E-4FD6-BC5C-944E4E32AF98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EE40B-208E-4E0C-B92A-F5692044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tif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848606" y="4476750"/>
            <a:ext cx="909828" cy="414528"/>
            <a:chOff x="1258559" y="4476750"/>
            <a:chExt cx="1213104" cy="41452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559" y="4476750"/>
              <a:ext cx="1213104" cy="41452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 userDrawn="1"/>
          </p:nvSpPr>
          <p:spPr>
            <a:xfrm>
              <a:off x="1266179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5" name="Content Placeholder 24"/>
          <p:cNvSpPr>
            <a:spLocks noGrp="1"/>
          </p:cNvSpPr>
          <p:nvPr>
            <p:ph sz="quarter" idx="12" hasCustomPrompt="1"/>
          </p:nvPr>
        </p:nvSpPr>
        <p:spPr>
          <a:xfrm>
            <a:off x="742951" y="2647950"/>
            <a:ext cx="542925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>
              <a:defRPr sz="1500">
                <a:solidFill>
                  <a:srgbClr val="373B3D"/>
                </a:solidFill>
              </a:defRPr>
            </a:lvl2pPr>
            <a:lvl3pPr algn="l">
              <a:defRPr sz="1500">
                <a:solidFill>
                  <a:srgbClr val="373B3D"/>
                </a:solidFill>
              </a:defRPr>
            </a:lvl3pPr>
            <a:lvl4pPr algn="l">
              <a:defRPr sz="1500">
                <a:solidFill>
                  <a:srgbClr val="373B3D"/>
                </a:solidFill>
              </a:defRPr>
            </a:lvl4pPr>
            <a:lvl5pPr algn="l">
              <a:defRPr sz="1500">
                <a:solidFill>
                  <a:srgbClr val="373B3D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742950" y="1962150"/>
            <a:ext cx="5420379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664364"/>
            <a:ext cx="171450" cy="2286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4929070" y="4646744"/>
            <a:ext cx="10811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facebook.com/</a:t>
            </a:r>
            <a:r>
              <a:rPr lang="en-US" sz="75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75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37" y="4664364"/>
            <a:ext cx="171450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119708" y="4646744"/>
            <a:ext cx="5405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sz="75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75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454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57072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545203" y="4663288"/>
            <a:ext cx="594065" cy="270662"/>
            <a:chOff x="1143000" y="4476750"/>
            <a:chExt cx="1213104" cy="414528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4476750"/>
              <a:ext cx="1213104" cy="41452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 userDrawn="1"/>
          </p:nvSpPr>
          <p:spPr>
            <a:xfrm>
              <a:off x="1150620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6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800100" y="1657350"/>
            <a:ext cx="5083605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350">
                <a:solidFill>
                  <a:srgbClr val="373B3D"/>
                </a:solidFill>
                <a:latin typeface="+mn-lt"/>
              </a:defRPr>
            </a:lvl2pPr>
            <a:lvl3pPr>
              <a:defRPr sz="1350">
                <a:solidFill>
                  <a:srgbClr val="373B3D"/>
                </a:solidFill>
                <a:latin typeface="+mn-lt"/>
              </a:defRPr>
            </a:lvl3pPr>
            <a:lvl4pPr>
              <a:defRPr sz="1350">
                <a:solidFill>
                  <a:srgbClr val="373B3D"/>
                </a:solidFill>
                <a:latin typeface="+mn-lt"/>
              </a:defRPr>
            </a:lvl4pPr>
            <a:lvl5pPr>
              <a:defRPr sz="135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800101" y="971550"/>
            <a:ext cx="5083605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429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800100" y="971550"/>
            <a:ext cx="5083605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4" hasCustomPrompt="1"/>
          </p:nvPr>
        </p:nvSpPr>
        <p:spPr>
          <a:xfrm>
            <a:off x="800100" y="1695816"/>
            <a:ext cx="2437542" cy="418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350">
                <a:solidFill>
                  <a:srgbClr val="373B3D"/>
                </a:solidFill>
                <a:latin typeface="+mn-lt"/>
              </a:defRPr>
            </a:lvl2pPr>
            <a:lvl3pPr>
              <a:defRPr sz="1350">
                <a:solidFill>
                  <a:srgbClr val="373B3D"/>
                </a:solidFill>
                <a:latin typeface="+mn-lt"/>
              </a:defRPr>
            </a:lvl3pPr>
            <a:lvl4pPr>
              <a:defRPr sz="1350">
                <a:solidFill>
                  <a:srgbClr val="373B3D"/>
                </a:solidFill>
                <a:latin typeface="+mn-lt"/>
              </a:defRPr>
            </a:lvl4pPr>
            <a:lvl5pPr>
              <a:defRPr sz="135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5" hasCustomPrompt="1"/>
          </p:nvPr>
        </p:nvSpPr>
        <p:spPr>
          <a:xfrm>
            <a:off x="800100" y="2114550"/>
            <a:ext cx="2437542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350">
                <a:solidFill>
                  <a:srgbClr val="373B3D"/>
                </a:solidFill>
                <a:latin typeface="+mn-lt"/>
              </a:defRPr>
            </a:lvl2pPr>
            <a:lvl3pPr>
              <a:defRPr sz="1350">
                <a:solidFill>
                  <a:srgbClr val="373B3D"/>
                </a:solidFill>
                <a:latin typeface="+mn-lt"/>
              </a:defRPr>
            </a:lvl3pPr>
            <a:lvl4pPr>
              <a:defRPr sz="1350">
                <a:solidFill>
                  <a:srgbClr val="373B3D"/>
                </a:solidFill>
                <a:latin typeface="+mn-lt"/>
              </a:defRPr>
            </a:lvl4pPr>
            <a:lvl5pPr>
              <a:defRPr sz="135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7" name="Content Placeholder 25"/>
          <p:cNvSpPr>
            <a:spLocks noGrp="1"/>
          </p:cNvSpPr>
          <p:nvPr>
            <p:ph sz="quarter" idx="16" hasCustomPrompt="1"/>
          </p:nvPr>
        </p:nvSpPr>
        <p:spPr>
          <a:xfrm>
            <a:off x="3446163" y="1695816"/>
            <a:ext cx="2437542" cy="418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350">
                <a:solidFill>
                  <a:srgbClr val="373B3D"/>
                </a:solidFill>
                <a:latin typeface="+mn-lt"/>
              </a:defRPr>
            </a:lvl2pPr>
            <a:lvl3pPr>
              <a:defRPr sz="1350">
                <a:solidFill>
                  <a:srgbClr val="373B3D"/>
                </a:solidFill>
                <a:latin typeface="+mn-lt"/>
              </a:defRPr>
            </a:lvl3pPr>
            <a:lvl4pPr>
              <a:defRPr sz="1350">
                <a:solidFill>
                  <a:srgbClr val="373B3D"/>
                </a:solidFill>
                <a:latin typeface="+mn-lt"/>
              </a:defRPr>
            </a:lvl4pPr>
            <a:lvl5pPr>
              <a:defRPr sz="135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38" name="Content Placeholder 25"/>
          <p:cNvSpPr>
            <a:spLocks noGrp="1"/>
          </p:cNvSpPr>
          <p:nvPr>
            <p:ph sz="quarter" idx="17" hasCustomPrompt="1"/>
          </p:nvPr>
        </p:nvSpPr>
        <p:spPr>
          <a:xfrm>
            <a:off x="3446163" y="2114550"/>
            <a:ext cx="2437542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350">
                <a:solidFill>
                  <a:srgbClr val="373B3D"/>
                </a:solidFill>
                <a:latin typeface="+mn-lt"/>
              </a:defRPr>
            </a:lvl2pPr>
            <a:lvl3pPr>
              <a:defRPr sz="1350">
                <a:solidFill>
                  <a:srgbClr val="373B3D"/>
                </a:solidFill>
                <a:latin typeface="+mn-lt"/>
              </a:defRPr>
            </a:lvl3pPr>
            <a:lvl4pPr>
              <a:defRPr sz="1350">
                <a:solidFill>
                  <a:srgbClr val="373B3D"/>
                </a:solidFill>
                <a:latin typeface="+mn-lt"/>
              </a:defRPr>
            </a:lvl4pPr>
            <a:lvl5pPr>
              <a:defRPr sz="135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57072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545203" y="4663288"/>
            <a:ext cx="594065" cy="270662"/>
            <a:chOff x="1143000" y="4476750"/>
            <a:chExt cx="1213104" cy="414528"/>
          </a:xfrm>
        </p:grpSpPr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4476750"/>
              <a:ext cx="1213104" cy="414528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 userDrawn="1"/>
          </p:nvSpPr>
          <p:spPr>
            <a:xfrm>
              <a:off x="1150620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364748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848606" y="4476750"/>
            <a:ext cx="909828" cy="414528"/>
            <a:chOff x="1258559" y="4476750"/>
            <a:chExt cx="1213104" cy="414528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559" y="4476750"/>
              <a:ext cx="1213104" cy="414528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 userDrawn="1"/>
          </p:nvSpPr>
          <p:spPr>
            <a:xfrm>
              <a:off x="1266179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Content Placeholder 24"/>
          <p:cNvSpPr>
            <a:spLocks noGrp="1"/>
          </p:cNvSpPr>
          <p:nvPr>
            <p:ph sz="quarter" idx="12" hasCustomPrompt="1"/>
          </p:nvPr>
        </p:nvSpPr>
        <p:spPr>
          <a:xfrm>
            <a:off x="742951" y="2647950"/>
            <a:ext cx="542925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>
              <a:defRPr sz="1500">
                <a:solidFill>
                  <a:srgbClr val="373B3D"/>
                </a:solidFill>
              </a:defRPr>
            </a:lvl2pPr>
            <a:lvl3pPr algn="l">
              <a:defRPr sz="1500">
                <a:solidFill>
                  <a:srgbClr val="373B3D"/>
                </a:solidFill>
              </a:defRPr>
            </a:lvl3pPr>
            <a:lvl4pPr algn="l">
              <a:defRPr sz="1500">
                <a:solidFill>
                  <a:srgbClr val="373B3D"/>
                </a:solidFill>
              </a:defRPr>
            </a:lvl4pPr>
            <a:lvl5pPr algn="l">
              <a:defRPr sz="1500">
                <a:solidFill>
                  <a:srgbClr val="373B3D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742950" y="1962150"/>
            <a:ext cx="5420379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5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742950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22" y="4947237"/>
            <a:ext cx="155448" cy="155448"/>
          </a:xfrm>
          <a:prstGeom prst="rect">
            <a:avLst/>
          </a:prstGeom>
        </p:spPr>
      </p:pic>
      <p:sp>
        <p:nvSpPr>
          <p:cNvPr id="4" name="TextBox 29"/>
          <p:cNvSpPr txBox="1"/>
          <p:nvPr userDrawn="1"/>
        </p:nvSpPr>
        <p:spPr>
          <a:xfrm>
            <a:off x="4724400" y="4897279"/>
            <a:ext cx="1441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facebook.com/</a:t>
            </a:r>
            <a:r>
              <a:rPr lang="en-US" sz="100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00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90" y="4951284"/>
            <a:ext cx="155448" cy="155448"/>
          </a:xfrm>
          <a:prstGeom prst="rect">
            <a:avLst/>
          </a:prstGeom>
        </p:spPr>
      </p:pic>
      <p:sp>
        <p:nvSpPr>
          <p:cNvPr id="6" name="TextBox 33"/>
          <p:cNvSpPr txBox="1"/>
          <p:nvPr userDrawn="1"/>
        </p:nvSpPr>
        <p:spPr>
          <a:xfrm>
            <a:off x="6255598" y="4905897"/>
            <a:ext cx="720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sz="100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00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200" y="4816935"/>
            <a:ext cx="838200" cy="285750"/>
            <a:chOff x="1143000" y="4476750"/>
            <a:chExt cx="1213104" cy="41452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4476750"/>
              <a:ext cx="1213104" cy="41452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1150620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9143098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07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ransition spd="med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000" b="0" kern="1200" cap="none" spc="0">
          <a:ln w="18415" cmpd="sng">
            <a:noFill/>
            <a:prstDash val="solid"/>
          </a:ln>
          <a:solidFill>
            <a:srgbClr val="A4E416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A4E416"/>
        </a:buClr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amidipbasu.com/" TargetMode="External"/><Relationship Id="rId5" Type="http://schemas.openxmlformats.org/officeDocument/2006/relationships/hyperlink" Target="https://twitter.com/samidip" TargetMode="External"/><Relationship Id="rId4" Type="http://schemas.openxmlformats.org/officeDocument/2006/relationships/hyperlink" Target="mailto:Sam.Basu@Telerik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odekata.pragprog.com/" TargetMode="External"/><Relationship Id="rId3" Type="http://schemas.openxmlformats.org/officeDocument/2006/relationships/image" Target="../media/image8.jpg"/><Relationship Id="rId7" Type="http://schemas.openxmlformats.org/officeDocument/2006/relationships/hyperlink" Target="http://codingdojo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groups.softwarecraftsmanship.org/" TargetMode="External"/><Relationship Id="rId5" Type="http://schemas.openxmlformats.org/officeDocument/2006/relationships/hyperlink" Target="http://softwarecraftsmanship.org/" TargetMode="External"/><Relationship Id="rId4" Type="http://schemas.openxmlformats.org/officeDocument/2006/relationships/hyperlink" Target="http://hudsonsc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52232" y="2190750"/>
            <a:ext cx="4511074" cy="398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75"/>
              </a:lnSpc>
              <a:spcBef>
                <a:spcPts val="0"/>
              </a:spcBef>
              <a:buNone/>
            </a:pPr>
            <a:r>
              <a:rPr lang="en-US" sz="225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Codemash Katas – by Telerik</a:t>
            </a:r>
            <a:endParaRPr lang="en-US" sz="225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8" y="2213015"/>
            <a:ext cx="376200" cy="37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2232" y="280035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Samidip</a:t>
            </a:r>
            <a:r>
              <a:rPr lang="en-US" sz="1200" dirty="0"/>
              <a:t> Basu  MS, MCPD, CAPM</a:t>
            </a:r>
          </a:p>
          <a:p>
            <a:r>
              <a:rPr lang="en-US" sz="1200" dirty="0"/>
              <a:t>Senior Software Trainer | Telerik Inc. | </a:t>
            </a:r>
            <a:r>
              <a:rPr lang="en-US" sz="1200" u="sng" dirty="0">
                <a:hlinkClick r:id="rId3"/>
              </a:rPr>
              <a:t>www.telerik.com</a:t>
            </a:r>
            <a:endParaRPr lang="en-US" sz="1200" dirty="0"/>
          </a:p>
          <a:p>
            <a:r>
              <a:rPr lang="en-US" sz="1200" dirty="0"/>
              <a:t>E: </a:t>
            </a:r>
            <a:r>
              <a:rPr lang="en-US" sz="1200" u="sng" dirty="0">
                <a:hlinkClick r:id="rId4"/>
              </a:rPr>
              <a:t>Sam.Basu@Telerik.com</a:t>
            </a:r>
            <a:r>
              <a:rPr lang="en-US" sz="1200" dirty="0"/>
              <a:t> | L: x3179 | C: 507 244 0579</a:t>
            </a:r>
          </a:p>
          <a:p>
            <a:r>
              <a:rPr lang="en-US" sz="1200" dirty="0"/>
              <a:t>T: </a:t>
            </a:r>
            <a:r>
              <a:rPr lang="en-US" sz="1200" u="sng" dirty="0">
                <a:hlinkClick r:id="rId5"/>
              </a:rPr>
              <a:t>@</a:t>
            </a:r>
            <a:r>
              <a:rPr lang="en-US" sz="1200" u="sng" dirty="0" err="1">
                <a:hlinkClick r:id="rId5"/>
              </a:rPr>
              <a:t>samidip</a:t>
            </a:r>
            <a:r>
              <a:rPr lang="en-US" sz="1200" dirty="0"/>
              <a:t> | W: </a:t>
            </a:r>
            <a:r>
              <a:rPr lang="en-US" sz="1200" u="sng" dirty="0">
                <a:hlinkClick r:id="rId6"/>
              </a:rPr>
              <a:t>http://samidipbasu.com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6924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2" y="1067079"/>
            <a:ext cx="5902138" cy="36382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90550"/>
            <a:ext cx="4511074" cy="398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75"/>
              </a:lnSpc>
              <a:spcBef>
                <a:spcPts val="0"/>
              </a:spcBef>
              <a:buNone/>
            </a:pPr>
            <a:r>
              <a:rPr lang="en-US" sz="225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Software Craftsmanship</a:t>
            </a:r>
            <a:endParaRPr lang="en-US" sz="225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662693"/>
            <a:ext cx="254182" cy="2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216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047750"/>
            <a:ext cx="4511074" cy="398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75"/>
              </a:lnSpc>
              <a:spcBef>
                <a:spcPts val="0"/>
              </a:spcBef>
              <a:buNone/>
            </a:pPr>
            <a:r>
              <a:rPr lang="en-US" sz="225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The pursuit of Craftsmanship …</a:t>
            </a:r>
            <a:endParaRPr lang="en-US" sz="225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1504291"/>
            <a:ext cx="57531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 Semibold" pitchFamily="34" charset="0"/>
                <a:ea typeface="Segoe UI" pitchFamily="34" charset="0"/>
                <a:cs typeface="Segoe UI" pitchFamily="34" charset="0"/>
              </a:rPr>
              <a:t>Why Practice?</a:t>
            </a:r>
            <a:endParaRPr lang="en-US" sz="14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35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 know how to code .. I don’t need practice!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 already practice .. I write code every day!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 is the 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act/learning method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 rehearsing a behavior over and over, or engaging in an activity again and again, for the purpose of improving or mastering it, as in the phrase "practice makes 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perfect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".</a:t>
            </a:r>
          </a:p>
          <a:p>
            <a:pPr>
              <a:lnSpc>
                <a:spcPct val="200000"/>
              </a:lnSpc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19893"/>
            <a:ext cx="254182" cy="2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95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047750"/>
            <a:ext cx="4511074" cy="398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75"/>
              </a:lnSpc>
              <a:spcBef>
                <a:spcPts val="0"/>
              </a:spcBef>
              <a:buNone/>
            </a:pPr>
            <a:r>
              <a:rPr lang="en-US" sz="225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Katas</a:t>
            </a:r>
            <a:endParaRPr lang="en-US" sz="225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1504291"/>
            <a:ext cx="57531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1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Kata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 is 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Japanese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word describing detailed choreographed patterns of movements 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practised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 either solo or in pairs.</a:t>
            </a:r>
          </a:p>
          <a:p>
            <a:pPr>
              <a:lnSpc>
                <a:spcPct val="200000"/>
              </a:lnSpc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19893"/>
            <a:ext cx="254182" cy="254182"/>
          </a:xfrm>
          <a:prstGeom prst="rect">
            <a:avLst/>
          </a:prstGeom>
        </p:spPr>
      </p:pic>
      <p:pic>
        <p:nvPicPr>
          <p:cNvPr id="1026" name="Picture 2" descr="http://upload.wikimedia.org/wikipedia/commons/thumb/a/a6/Aka_point.jpg/261px-Aka_poi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6431"/>
            <a:ext cx="228600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arateblogger.com/wp-content/uploads/2008/images/teki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76432"/>
            <a:ext cx="228600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32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666750"/>
            <a:ext cx="4511074" cy="398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75"/>
              </a:lnSpc>
              <a:spcBef>
                <a:spcPts val="0"/>
              </a:spcBef>
              <a:buNone/>
            </a:pPr>
            <a:r>
              <a:rPr lang="en-US" sz="225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Coding Katas</a:t>
            </a:r>
            <a:endParaRPr lang="en-US" sz="225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1123291"/>
            <a:ext cx="57531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1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38893"/>
            <a:ext cx="254182" cy="2541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" y="1186928"/>
            <a:ext cx="5334000" cy="362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 Semibold" pitchFamily="34" charset="0"/>
                <a:ea typeface="Segoe UI" pitchFamily="34" charset="0"/>
                <a:cs typeface="Segoe UI" pitchFamily="34" charset="0"/>
              </a:rPr>
              <a:t>What is it?</a:t>
            </a:r>
            <a:endParaRPr lang="en-US" sz="14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It's a small exercise to improve your programming skills - by challenging your abilities and encouraging you to find multiple approaches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Pairing helps you get the most out of it.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 Semibold" pitchFamily="34" charset="0"/>
                <a:ea typeface="Segoe UI" pitchFamily="34" charset="0"/>
                <a:cs typeface="Segoe UI" pitchFamily="34" charset="0"/>
              </a:rPr>
              <a:t>Why should I care?</a:t>
            </a:r>
            <a:endParaRPr lang="en-US" sz="14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Play with code without fearing any consequences! Also discover &amp; learn new methods, areas, algorithms, languages, libraries 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 Semibold" pitchFamily="34" charset="0"/>
                <a:ea typeface="Segoe UI" pitchFamily="34" charset="0"/>
                <a:cs typeface="Segoe UI" pitchFamily="34" charset="0"/>
              </a:rPr>
              <a:t>How would I know my code works?</a:t>
            </a:r>
            <a:endParaRPr lang="en-US" sz="14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testing, off course. Think TDD.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ts val="2475"/>
              </a:lnSpc>
            </a:pPr>
            <a:r>
              <a:rPr lang="en-US" sz="140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Let’s Practice!</a:t>
            </a:r>
            <a:endParaRPr lang="en-US" sz="140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853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819150"/>
            <a:ext cx="4511074" cy="398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75"/>
              </a:lnSpc>
              <a:spcBef>
                <a:spcPts val="0"/>
              </a:spcBef>
              <a:buNone/>
            </a:pPr>
            <a:r>
              <a:rPr lang="en-US" sz="2250" dirty="0" smtClean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Few References</a:t>
            </a:r>
            <a:endParaRPr lang="en-US" sz="225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1275691"/>
            <a:ext cx="57531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1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1100" dirty="0" smtClean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91293"/>
            <a:ext cx="254182" cy="2541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" y="1464699"/>
            <a:ext cx="5334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 Semibold" pitchFamily="34" charset="0"/>
                <a:ea typeface="Segoe UI" pitchFamily="34" charset="0"/>
                <a:cs typeface="Segoe UI" pitchFamily="34" charset="0"/>
              </a:rPr>
              <a:t>Where do I learn more?</a:t>
            </a:r>
          </a:p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cs typeface="Segoe UI" panose="020B0502040204020203" pitchFamily="34" charset="0"/>
                <a:hlinkClick r:id="rId4"/>
              </a:rPr>
              <a:t>http://</a:t>
            </a:r>
            <a:r>
              <a:rPr lang="en-US" sz="1200" dirty="0" smtClean="0">
                <a:latin typeface="+mj-lt"/>
                <a:cs typeface="Segoe UI" panose="020B0502040204020203" pitchFamily="34" charset="0"/>
                <a:hlinkClick r:id="rId4"/>
              </a:rPr>
              <a:t>HudsonSC.com</a:t>
            </a:r>
            <a:endParaRPr lang="en-US" sz="1200" dirty="0" smtClean="0"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  <a:cs typeface="Segoe UI" panose="020B0502040204020203" pitchFamily="34" charset="0"/>
                <a:hlinkClick r:id="rId5"/>
              </a:rPr>
              <a:t>http</a:t>
            </a:r>
            <a:r>
              <a:rPr lang="en-US" sz="1200" dirty="0">
                <a:latin typeface="+mj-lt"/>
                <a:cs typeface="Segoe UI" panose="020B0502040204020203" pitchFamily="34" charset="0"/>
                <a:hlinkClick r:id="rId5"/>
              </a:rPr>
              <a:t>://</a:t>
            </a:r>
            <a:r>
              <a:rPr lang="en-US" sz="1200" dirty="0" smtClean="0">
                <a:latin typeface="+mj-lt"/>
                <a:cs typeface="Segoe UI" panose="020B0502040204020203" pitchFamily="34" charset="0"/>
                <a:hlinkClick r:id="rId5"/>
              </a:rPr>
              <a:t>softwarecraftsmanship.org</a:t>
            </a:r>
            <a:endParaRPr lang="en-US" sz="1200" dirty="0" smtClean="0"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  <a:cs typeface="Segoe UI" panose="020B0502040204020203" pitchFamily="34" charset="0"/>
                <a:hlinkClick r:id="rId6"/>
              </a:rPr>
              <a:t>http</a:t>
            </a:r>
            <a:r>
              <a:rPr lang="en-US" sz="1200" dirty="0">
                <a:latin typeface="+mj-lt"/>
                <a:cs typeface="Segoe UI" panose="020B0502040204020203" pitchFamily="34" charset="0"/>
                <a:hlinkClick r:id="rId6"/>
              </a:rPr>
              <a:t>://</a:t>
            </a:r>
            <a:r>
              <a:rPr lang="en-US" sz="1200" dirty="0" smtClean="0">
                <a:latin typeface="+mj-lt"/>
                <a:cs typeface="Segoe UI" panose="020B0502040204020203" pitchFamily="34" charset="0"/>
                <a:hlinkClick r:id="rId6"/>
              </a:rPr>
              <a:t>groups.softwarecraftsmanship.org</a:t>
            </a:r>
            <a:endParaRPr lang="en-US" sz="1200" dirty="0" smtClean="0"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  <a:cs typeface="Segoe UI" panose="020B0502040204020203" pitchFamily="34" charset="0"/>
                <a:hlinkClick r:id="rId7"/>
              </a:rPr>
              <a:t>http</a:t>
            </a:r>
            <a:r>
              <a:rPr lang="en-US" sz="1200" dirty="0">
                <a:latin typeface="+mj-lt"/>
                <a:cs typeface="Segoe UI" panose="020B0502040204020203" pitchFamily="34" charset="0"/>
                <a:hlinkClick r:id="rId7"/>
              </a:rPr>
              <a:t>://</a:t>
            </a:r>
            <a:r>
              <a:rPr lang="en-US" sz="1200" dirty="0" smtClean="0">
                <a:latin typeface="+mj-lt"/>
                <a:cs typeface="Segoe UI" panose="020B0502040204020203" pitchFamily="34" charset="0"/>
                <a:hlinkClick r:id="rId7"/>
              </a:rPr>
              <a:t>CodingDojo.org</a:t>
            </a:r>
            <a:endParaRPr lang="en-US" sz="1200" dirty="0" smtClean="0">
              <a:latin typeface="+mj-lt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  <a:cs typeface="Segoe UI" panose="020B0502040204020203" pitchFamily="34" charset="0"/>
                <a:hlinkClick r:id="rId8"/>
              </a:rPr>
              <a:t>http</a:t>
            </a:r>
            <a:r>
              <a:rPr lang="en-US" sz="1200" dirty="0">
                <a:latin typeface="+mj-lt"/>
                <a:cs typeface="Segoe UI" panose="020B0502040204020203" pitchFamily="34" charset="0"/>
                <a:hlinkClick r:id="rId8"/>
              </a:rPr>
              <a:t>://</a:t>
            </a:r>
            <a:r>
              <a:rPr lang="en-US" sz="1200" dirty="0" smtClean="0">
                <a:latin typeface="+mj-lt"/>
                <a:cs typeface="Segoe UI" panose="020B0502040204020203" pitchFamily="34" charset="0"/>
                <a:hlinkClick r:id="rId8"/>
              </a:rPr>
              <a:t>codekata.pragprog.com</a:t>
            </a:r>
            <a:endParaRPr lang="en-US" sz="1200" dirty="0" smtClean="0">
              <a:latin typeface="+mj-lt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3011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77372" y="1514871"/>
            <a:ext cx="3600451" cy="423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25"/>
              </a:lnSpc>
              <a:spcBef>
                <a:spcPts val="0"/>
              </a:spcBef>
              <a:buNone/>
            </a:pPr>
            <a:r>
              <a:rPr lang="en-US" sz="2250" dirty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Telerik Online Resources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2780234"/>
            <a:ext cx="29574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Check out the latest from Telerik blogs</a:t>
            </a:r>
            <a:r>
              <a:rPr lang="en-US" sz="900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blogs.telerik.com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379485"/>
            <a:ext cx="26289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Join the community forums:</a:t>
            </a:r>
          </a:p>
          <a:p>
            <a:r>
              <a:rPr lang="en-US" sz="1200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www.telerik.com/community/forums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167441"/>
            <a:ext cx="25717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All Telerik Products: </a:t>
            </a:r>
          </a:p>
          <a:p>
            <a:r>
              <a:rPr lang="en-US" sz="1200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</a:t>
            </a:r>
          </a:p>
          <a:p>
            <a:endParaRPr lang="en-US" sz="9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1870" y="2192291"/>
            <a:ext cx="185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facebook.com/</a:t>
            </a:r>
            <a:r>
              <a:rPr lang="en-US" sz="1200" dirty="0" err="1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2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1871" y="2827927"/>
            <a:ext cx="136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sz="1200" dirty="0" err="1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2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0" y="2159457"/>
            <a:ext cx="376200" cy="37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0" y="2763524"/>
            <a:ext cx="376200" cy="376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0" y="3367592"/>
            <a:ext cx="376200" cy="376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47" y="2159457"/>
            <a:ext cx="376200" cy="376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47" y="2763524"/>
            <a:ext cx="376200" cy="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2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3_Whats new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B0F0"/>
      </a:hlink>
      <a:folHlink>
        <a:srgbClr val="0070C0"/>
      </a:folHlink>
    </a:clrScheme>
    <a:fontScheme name="Telerik_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218</Words>
  <Application>Microsoft Office PowerPoint</Application>
  <PresentationFormat>Custom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Wingdings</vt:lpstr>
      <vt:lpstr>Q3_Whats 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Anglin</dc:creator>
  <cp:lastModifiedBy>Sam Basu</cp:lastModifiedBy>
  <cp:revision>241</cp:revision>
  <dcterms:created xsi:type="dcterms:W3CDTF">2010-03-05T17:51:20Z</dcterms:created>
  <dcterms:modified xsi:type="dcterms:W3CDTF">2014-01-09T03:40:52Z</dcterms:modified>
</cp:coreProperties>
</file>