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5"/>
  </p:notesMasterIdLst>
  <p:handoutMasterIdLst>
    <p:handoutMasterId r:id="rId46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2" r:id="rId14"/>
    <p:sldId id="303" r:id="rId15"/>
    <p:sldId id="268" r:id="rId16"/>
    <p:sldId id="269" r:id="rId17"/>
    <p:sldId id="270" r:id="rId18"/>
    <p:sldId id="271" r:id="rId19"/>
    <p:sldId id="298" r:id="rId20"/>
    <p:sldId id="299" r:id="rId21"/>
    <p:sldId id="300" r:id="rId22"/>
    <p:sldId id="304" r:id="rId23"/>
    <p:sldId id="276" r:id="rId24"/>
    <p:sldId id="277" r:id="rId25"/>
    <p:sldId id="305" r:id="rId26"/>
    <p:sldId id="306" r:id="rId27"/>
    <p:sldId id="278" r:id="rId28"/>
    <p:sldId id="279" r:id="rId29"/>
    <p:sldId id="280" r:id="rId30"/>
    <p:sldId id="302" r:id="rId31"/>
    <p:sldId id="272" r:id="rId32"/>
    <p:sldId id="273" r:id="rId33"/>
    <p:sldId id="283" r:id="rId34"/>
    <p:sldId id="284" r:id="rId35"/>
    <p:sldId id="285" r:id="rId36"/>
    <p:sldId id="286" r:id="rId37"/>
    <p:sldId id="309" r:id="rId38"/>
    <p:sldId id="274" r:id="rId39"/>
    <p:sldId id="275" r:id="rId40"/>
    <p:sldId id="288" r:id="rId41"/>
    <p:sldId id="294" r:id="rId42"/>
    <p:sldId id="296" r:id="rId43"/>
    <p:sldId id="29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9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</p14:sldIdLst>
        </p14:section>
        <p14:section name="Declaring and Invoking Functions" id="{27A20FCC-E6FF-48CB-B778-6143298F29B9}">
          <p14:sldIdLst>
            <p14:sldId id="263"/>
            <p14:sldId id="265"/>
            <p14:sldId id="264"/>
            <p14:sldId id="266"/>
            <p14:sldId id="267"/>
            <p14:sldId id="262"/>
            <p14:sldId id="303"/>
            <p14:sldId id="268"/>
            <p14:sldId id="269"/>
            <p14:sldId id="270"/>
            <p14:sldId id="271"/>
          </p14:sldIdLst>
        </p14:section>
        <p14:section name="Returing values" id="{2C4A3961-272A-4153-BAA6-D9EE31D2EEE8}">
          <p14:sldIdLst>
            <p14:sldId id="298"/>
            <p14:sldId id="299"/>
            <p14:sldId id="300"/>
            <p14:sldId id="304"/>
          </p14:sldIdLst>
        </p14:section>
        <p14:section name="Nested Functions" id="{70F76FD8-C6DB-4B37-99B3-292AF4C1D2D8}">
          <p14:sldIdLst>
            <p14:sldId id="276"/>
            <p14:sldId id="277"/>
            <p14:sldId id="305"/>
            <p14:sldId id="306"/>
          </p14:sldIdLst>
        </p14:section>
        <p14:section name="Reference vs Value Types" id="{2BFE3281-4609-45D9-9D69-E8DF06EF9440}">
          <p14:sldIdLst>
            <p14:sldId id="278"/>
            <p14:sldId id="279"/>
            <p14:sldId id="280"/>
            <p14:sldId id="302"/>
          </p14:sldIdLst>
        </p14:section>
        <p14:section name="Arrow Functions" id="{DC7529B7-5FA3-4E08-8CFD-E6CB70FA9D64}">
          <p14:sldIdLst>
            <p14:sldId id="272"/>
            <p14:sldId id="273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309"/>
            <p14:sldId id="274"/>
            <p14:sldId id="275"/>
          </p14:sldIdLst>
        </p14:section>
        <p14:section name="Conclusion" id="{336E7867-E2D6-43E7-BADC-BD8A5EA41FD9}">
          <p14:sldIdLst>
            <p14:sldId id="288"/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  <a:srgbClr val="FF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4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3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hLine()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5287656"/>
            <a:ext cx="5934830" cy="5205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79079"/>
              <a:gd name="adj2" fmla="val -32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96895"/>
              <a:gd name="adj2" fmla="val 52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Invocation from another function:</a:t>
            </a:r>
          </a:p>
          <a:p>
            <a:pPr>
              <a:spcBef>
                <a:spcPts val="16800"/>
              </a:spcBef>
            </a:pPr>
            <a:r>
              <a:rPr lang="en-US" dirty="0"/>
              <a:t>Self-invocation (</a:t>
            </a:r>
            <a:r>
              <a:rPr lang="en-US" b="1" dirty="0">
                <a:solidFill>
                  <a:schemeClr val="accent1"/>
                </a:solidFill>
              </a:rPr>
              <a:t>recursion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1980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printDocument()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printLabel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printContent()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698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latin typeface="Consolas" pitchFamily="49" charset="0"/>
              </a:rPr>
              <a:t>(x)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if (x &gt; 0)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(x - 1);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8153400" y="2046358"/>
            <a:ext cx="3505200" cy="838200"/>
          </a:xfrm>
          <a:prstGeom prst="wedgeRoundRectCallout">
            <a:avLst>
              <a:gd name="adj1" fmla="val -132338"/>
              <a:gd name="adj2" fmla="val 44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8435233" y="4869000"/>
            <a:ext cx="3124200" cy="865105"/>
          </a:xfrm>
          <a:prstGeom prst="wedgeRoundRectCallout">
            <a:avLst>
              <a:gd name="adj1" fmla="val -92714"/>
              <a:gd name="adj2" fmla="val 46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Does </a:t>
            </a:r>
            <a:r>
              <a:rPr lang="en-GB" b="1" dirty="0">
                <a:solidFill>
                  <a:schemeClr val="accent1"/>
                </a:solidFill>
              </a:rPr>
              <a:t>not</a:t>
            </a:r>
            <a:r>
              <a:rPr lang="en-GB" dirty="0"/>
              <a:t> receive arguments when invoked</a:t>
            </a:r>
          </a:p>
          <a:p>
            <a:pPr>
              <a:buClr>
                <a:schemeClr val="tx1"/>
              </a:buClr>
            </a:pPr>
            <a:r>
              <a:rPr lang="en-GB" dirty="0"/>
              <a:t>Result is </a:t>
            </a:r>
            <a:r>
              <a:rPr lang="en-GB" b="1" dirty="0">
                <a:solidFill>
                  <a:schemeClr val="accent1"/>
                </a:solidFill>
              </a:rPr>
              <a:t>always the same </a:t>
            </a:r>
            <a:r>
              <a:rPr lang="en-GB" dirty="0"/>
              <a:t>(unless it reads data from outside)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71787"/>
            <a:ext cx="99822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printHeader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console.log('~~~-   {@} 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console.log('~- Certificate -~');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console.log('~~~-  ~---~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printHeader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; 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Output is always the same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Can receive </a:t>
            </a:r>
            <a:r>
              <a:rPr lang="en-GB" b="1" dirty="0">
                <a:solidFill>
                  <a:schemeClr val="accent1"/>
                </a:solidFill>
              </a:rPr>
              <a:t>any number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type</a:t>
            </a:r>
            <a:r>
              <a:rPr lang="en-GB" dirty="0"/>
              <a:t> of arguments when invoked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374000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[0] + ' '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['John', 'Smith']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00B8-0DAB-495F-97CF-CC485B9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98432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5, 7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35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530DB24-1D9B-4070-A5C4-3E4EEE75229C}"/>
              </a:ext>
            </a:extLst>
          </p:cNvPr>
          <p:cNvSpPr/>
          <p:nvPr/>
        </p:nvSpPr>
        <p:spPr bwMode="auto">
          <a:xfrm>
            <a:off x="5646000" y="2664000"/>
            <a:ext cx="3505200" cy="838200"/>
          </a:xfrm>
          <a:prstGeom prst="wedgeRoundRectCallout">
            <a:avLst>
              <a:gd name="adj1" fmla="val -97555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two numbers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D43FF7-63E1-4531-BAD4-C4C2B4FC992A}"/>
              </a:ext>
            </a:extLst>
          </p:cNvPr>
          <p:cNvSpPr/>
          <p:nvPr/>
        </p:nvSpPr>
        <p:spPr bwMode="auto">
          <a:xfrm>
            <a:off x="6996000" y="3580963"/>
            <a:ext cx="3505200" cy="838200"/>
          </a:xfrm>
          <a:prstGeom prst="wedgeRoundRectCallout">
            <a:avLst>
              <a:gd name="adj1" fmla="val -66996"/>
              <a:gd name="adj2" fmla="val 220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array of strings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function that </a:t>
            </a:r>
            <a:r>
              <a:rPr lang="en-GB" b="1" dirty="0">
                <a:solidFill>
                  <a:schemeClr val="accent1"/>
                </a:solidFill>
              </a:rPr>
              <a:t>receives a grade </a:t>
            </a:r>
            <a:r>
              <a:rPr lang="en-GB" dirty="0"/>
              <a:t>between 2.00 and 6.00 and prints a formatted line with </a:t>
            </a:r>
            <a:r>
              <a:rPr lang="en-GB" b="1" dirty="0">
                <a:solidFill>
                  <a:schemeClr val="accent1"/>
                </a:solidFill>
              </a:rPr>
              <a:t>grade and description</a:t>
            </a:r>
          </a:p>
          <a:p>
            <a:pPr lvl="1"/>
            <a:r>
              <a:rPr lang="en-GB" dirty="0"/>
              <a:t>Grade &lt; 3.00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Fail</a:t>
            </a:r>
          </a:p>
          <a:p>
            <a:pPr lvl="1"/>
            <a:r>
              <a:rPr lang="en-GB" dirty="0"/>
              <a:t>Grade &gt;= 3.00 and &lt; 3.50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Poor</a:t>
            </a:r>
          </a:p>
          <a:p>
            <a:pPr lvl="1"/>
            <a:r>
              <a:rPr lang="en-GB" dirty="0"/>
              <a:t>Grade &gt;= 3.50 and &lt; 4.50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Good</a:t>
            </a:r>
          </a:p>
          <a:p>
            <a:pPr lvl="1"/>
            <a:r>
              <a:rPr lang="en-GB" dirty="0"/>
              <a:t>Grade &gt;= 4.50 and &lt;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Very good</a:t>
            </a:r>
          </a:p>
          <a:p>
            <a:pPr lvl="1"/>
            <a:r>
              <a:rPr lang="en-GB" dirty="0"/>
              <a:t>Grade &gt;=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Excellent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664C47-5699-4F25-9D12-82211129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99492"/>
              </p:ext>
            </p:extLst>
          </p:nvPr>
        </p:nvGraphicFramePr>
        <p:xfrm>
          <a:off x="7311000" y="2584936"/>
          <a:ext cx="4185000" cy="1688128"/>
        </p:xfrm>
        <a:graphic>
          <a:graphicData uri="http://schemas.openxmlformats.org/drawingml/2006/table">
            <a:tbl>
              <a:tblPr firstRow="1" firstCol="1" bandRow="1"/>
              <a:tblGrid>
                <a:gridCol w="1157499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3027501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Poor (3.33)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Very good (4.50)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Fail (2)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9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57300" y="2013793"/>
            <a:ext cx="9677400" cy="36652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function </a:t>
            </a:r>
            <a:r>
              <a:rPr lang="en-US" sz="2800" dirty="0" err="1">
                <a:solidFill>
                  <a:schemeClr val="bg1"/>
                </a:solidFill>
              </a:rPr>
              <a:t>formatGrade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 &lt; 3.00)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  console.log('Fail (2)');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} else if 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 &lt; 3.5)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  console.log(`Poor (${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})`);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2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TODO: Add other conditions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en-US" dirty="0"/>
              <a:t>the result of a number, raised to the given power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Print</a:t>
            </a:r>
            <a:r>
              <a:rPr lang="en-US" dirty="0"/>
              <a:t> the result to the console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3A06F-FC8A-4B78-80E0-B30E9E99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11301"/>
              </p:ext>
            </p:extLst>
          </p:nvPr>
        </p:nvGraphicFramePr>
        <p:xfrm>
          <a:off x="1438500" y="3699000"/>
          <a:ext cx="9315001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083617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281383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  <a:gridCol w="4950001">
                  <a:extLst>
                    <a:ext uri="{9D8B030D-6E8A-4147-A177-3AD203B41FA5}">
                      <a16:colId xmlns:a16="http://schemas.microsoft.com/office/drawing/2014/main" val="336911813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=2*2*2*2*2*2*2*2=256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=3*3*3*3=81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28619" y="2079000"/>
            <a:ext cx="7366896" cy="35392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 pow(num, power){</a:t>
            </a:r>
          </a:p>
          <a:p>
            <a:pPr>
              <a:lnSpc>
                <a:spcPct val="100000"/>
              </a:lnSpc>
            </a:pPr>
            <a:r>
              <a:rPr lang="en-US" dirty="0"/>
              <a:t>  let result = 1;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i="1" dirty="0">
                <a:solidFill>
                  <a:schemeClr val="accent2"/>
                </a:solidFill>
              </a:rPr>
              <a:t>// loop exponent times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accent2"/>
                </a:solidFill>
              </a:rPr>
              <a:t>  </a:t>
            </a: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power;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i="1" dirty="0">
                <a:solidFill>
                  <a:schemeClr val="accent2"/>
                </a:solidFill>
              </a:rPr>
              <a:t>//multiply the base value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accent2"/>
                </a:solidFill>
              </a:rPr>
              <a:t>    </a:t>
            </a:r>
            <a:r>
              <a:rPr lang="en-US" dirty="0"/>
              <a:t>result *= num;</a:t>
            </a:r>
          </a:p>
          <a:p>
            <a:pPr>
              <a:lnSpc>
                <a:spcPct val="100000"/>
              </a:lnSpc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</a:pPr>
            <a:r>
              <a:rPr lang="en-US" dirty="0"/>
              <a:t>  console.log(result);</a:t>
            </a:r>
          </a:p>
          <a:p>
            <a:pPr>
              <a:lnSpc>
                <a:spcPct val="100000"/>
              </a:lnSpc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933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1" y="1089000"/>
            <a:ext cx="9765000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>
                <a:solidFill>
                  <a:schemeClr val="bg1"/>
                </a:solidFill>
              </a:rPr>
              <a:t>stops the function's execution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specified value to the caller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1000" y="3287566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function readFullName(</a:t>
            </a:r>
            <a:r>
              <a:rPr lang="en-US" sz="2500" dirty="0">
                <a:solidFill>
                  <a:schemeClr val="bg1"/>
                </a:solidFill>
                <a:effectLst/>
              </a:rPr>
              <a:t>firstName, 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const fullName = </a:t>
            </a:r>
            <a:r>
              <a:rPr lang="en-US" sz="2500" dirty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("John","Smith");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console.log(fullName) </a:t>
            </a:r>
            <a:r>
              <a:rPr lang="en-US" sz="25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3913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/>
              <a:t>What is a Function?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Declaring and 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Value and Reference Types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Naming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8200" y="2534299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rgbClr val="234465"/>
                </a:solidFill>
                <a:effectLst/>
              </a:rPr>
              <a:t>const</a:t>
            </a:r>
            <a:r>
              <a:rPr lang="en-US" sz="2800" dirty="0">
                <a:solidFill>
                  <a:srgbClr val="234465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8200" y="3990651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rgbClr val="234465"/>
                </a:solidFill>
                <a:effectLst/>
              </a:rPr>
              <a:t>const</a:t>
            </a:r>
            <a:r>
              <a:rPr lang="en-US" sz="2800" dirty="0">
                <a:solidFill>
                  <a:srgbClr val="234465"/>
                </a:solidFill>
                <a:effectLst/>
              </a:rPr>
              <a:t>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08200" y="5423700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(5,10), 20)</a:t>
            </a:r>
          </a:p>
        </p:txBody>
      </p:sp>
    </p:spTree>
    <p:extLst>
      <p:ext uri="{BB962C8B-B14F-4D97-AF65-F5344CB8AC3E}">
        <p14:creationId xmlns:p14="http://schemas.microsoft.com/office/powerpoint/2010/main" val="35218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2DD06-F14A-47C3-A133-1B047B9A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C096E6-03FD-4135-A60F-DBD9D0A52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b="1" dirty="0">
                <a:solidFill>
                  <a:schemeClr val="accent1"/>
                </a:solidFill>
              </a:rPr>
              <a:t>array index </a:t>
            </a:r>
            <a:r>
              <a:rPr lang="en-US" dirty="0"/>
              <a:t>is valid:</a:t>
            </a:r>
          </a:p>
          <a:p>
            <a:pPr>
              <a:spcBef>
                <a:spcPts val="20400"/>
              </a:spcBef>
            </a:pPr>
            <a:r>
              <a:rPr lang="en-US" dirty="0"/>
              <a:t>Does the student pass the exam: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BCDC68-46D8-4068-9154-F534FA85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Values: Examples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192BCB7-F024-4651-BF1A-B258428C039C}"/>
              </a:ext>
            </a:extLst>
          </p:cNvPr>
          <p:cNvSpPr txBox="1">
            <a:spLocks/>
          </p:cNvSpPr>
          <p:nvPr/>
        </p:nvSpPr>
        <p:spPr>
          <a:xfrm>
            <a:off x="2631000" y="1899000"/>
            <a:ext cx="6930000" cy="23725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isValid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if (index &lt; 0 || index &gt;=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arr.length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false;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 else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true;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5E70D4-90C0-4940-9280-ADF6D385D797}"/>
              </a:ext>
            </a:extLst>
          </p:cNvPr>
          <p:cNvSpPr txBox="1">
            <a:spLocks/>
          </p:cNvSpPr>
          <p:nvPr/>
        </p:nvSpPr>
        <p:spPr>
          <a:xfrm>
            <a:off x="2631000" y="5184000"/>
            <a:ext cx="6930000" cy="114143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pass(</a:t>
            </a:r>
            <a:r>
              <a:rPr lang="en-US" sz="2000" dirty="0">
                <a:solidFill>
                  <a:schemeClr val="bg1"/>
                </a:solidFill>
                <a:effectLst/>
              </a:rPr>
              <a:t>grade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grade &gt;= 3;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Functions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4EA723B-E48B-41FB-8C05-947FC31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2" y="1404000"/>
            <a:ext cx="299339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6701" y="1974758"/>
            <a:ext cx="9078599" cy="428924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swapElements(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arr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for (let i = 0; i &lt; arr.length/2;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(arr, i, arr.length – 1 -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console.log(arr.join(' '));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(elements, i, 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temp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elements[i] = elements[j];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elements[j]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5076B21-A0E0-43A9-9E0F-9CA8937B0B05}"/>
              </a:ext>
            </a:extLst>
          </p:cNvPr>
          <p:cNvSpPr/>
          <p:nvPr/>
        </p:nvSpPr>
        <p:spPr bwMode="auto">
          <a:xfrm>
            <a:off x="6951000" y="3249000"/>
            <a:ext cx="3505200" cy="558435"/>
          </a:xfrm>
          <a:prstGeom prst="wedgeRoundRectCallout">
            <a:avLst>
              <a:gd name="adj1" fmla="val -38177"/>
              <a:gd name="adj2" fmla="val 125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6C29A-3752-40C2-BE6D-BA44BDB6DEFD}"/>
              </a:ext>
            </a:extLst>
          </p:cNvPr>
          <p:cNvSpPr/>
          <p:nvPr/>
        </p:nvSpPr>
        <p:spPr bwMode="auto">
          <a:xfrm>
            <a:off x="1956000" y="3960508"/>
            <a:ext cx="5355000" cy="1943492"/>
          </a:xfrm>
          <a:prstGeom prst="rect">
            <a:avLst/>
          </a:prstGeom>
          <a:solidFill>
            <a:srgbClr val="234465">
              <a:alpha val="10196"/>
            </a:srgbClr>
          </a:solidFill>
          <a:ln w="57150">
            <a:solidFill>
              <a:schemeClr val="bg1"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containing two strings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a formatted certificate</a:t>
            </a:r>
          </a:p>
          <a:p>
            <a:pPr lvl="1"/>
            <a:r>
              <a:rPr lang="en-US" dirty="0"/>
              <a:t>If the student failed,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en-US" i="1" dirty="0"/>
              <a:t>'</a:t>
            </a:r>
            <a:r>
              <a:rPr lang="en-US" b="1" i="1" dirty="0">
                <a:latin typeface="Consolas" panose="020B0609020204030204" pitchFamily="49" charset="0"/>
              </a:rPr>
              <a:t>&lt;name&gt;</a:t>
            </a:r>
            <a:r>
              <a:rPr lang="en-US" b="1" dirty="0">
                <a:latin typeface="Consolas" panose="020B0609020204030204" pitchFamily="49" charset="0"/>
              </a:rPr>
              <a:t> does not qualify</a:t>
            </a:r>
            <a:r>
              <a:rPr lang="en-US" dirty="0"/>
              <a:t>'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01" y="3497284"/>
            <a:ext cx="9078599" cy="245098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printCertificate(5.25, ['Peter', 'Carter']);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~~~-   {@} 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~- Certificate -~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~~~-  ~---~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Peter Carter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Very good (5.25)</a:t>
            </a:r>
          </a:p>
        </p:txBody>
      </p:sp>
    </p:spTree>
    <p:extLst>
      <p:ext uri="{BB962C8B-B14F-4D97-AF65-F5344CB8AC3E}">
        <p14:creationId xmlns:p14="http://schemas.microsoft.com/office/powerpoint/2010/main" val="3298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functions we declared in </a:t>
            </a:r>
            <a:r>
              <a:rPr lang="en-US" b="1" dirty="0">
                <a:solidFill>
                  <a:schemeClr val="bg1"/>
                </a:solidFill>
              </a:rPr>
              <a:t>earlier examples</a:t>
            </a:r>
            <a:r>
              <a:rPr lang="en-US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2" y="2259000"/>
            <a:ext cx="10799998" cy="376602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printCertificate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(grade, nameArr)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pass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printName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(nameArr);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formatGrade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msg = `${nameArr[0]} ${nameArr[1]} does not qualify`;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console.log(msg);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6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Value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sz="3400" b="1" noProof="1">
                <a:latin typeface="Consolas" panose="020B0609020204030204" pitchFamily="49" charset="0"/>
              </a:rPr>
              <a:t>number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boolean</a:t>
            </a:r>
            <a:r>
              <a:rPr lang="en-US" sz="3400" b="1" dirty="0"/>
              <a:t>, </a:t>
            </a:r>
            <a:br>
              <a:rPr lang="en-US" sz="3400" b="1" dirty="0"/>
            </a:br>
            <a:r>
              <a:rPr lang="en-US" sz="3400" b="1" noProof="1">
                <a:latin typeface="Consolas" panose="020B0609020204030204" pitchFamily="49" charset="0"/>
              </a:rPr>
              <a:t>string</a:t>
            </a:r>
            <a:r>
              <a:rPr lang="en-US" sz="3400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sz="3600" dirty="0"/>
              <a:t>Each variable has its </a:t>
            </a:r>
            <a:br>
              <a:rPr lang="bg-BG" sz="3600" dirty="0"/>
            </a:br>
            <a:r>
              <a:rPr lang="en-US" sz="3600" dirty="0"/>
              <a:t>own </a:t>
            </a:r>
            <a:r>
              <a:rPr lang="en-US" sz="3600" b="1" dirty="0">
                <a:solidFill>
                  <a:schemeClr val="bg1"/>
                </a:solidFill>
              </a:rPr>
              <a:t>copy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7390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 = 42;</a:t>
            </a:r>
          </a:p>
          <a:p>
            <a:r>
              <a:rPr lang="en-US" sz="2800" noProof="1"/>
              <a:t>ch = 'A';</a:t>
            </a:r>
          </a:p>
          <a:p>
            <a:r>
              <a:rPr lang="en-US" sz="2800" noProof="1"/>
              <a:t>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800935" y="3353499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(8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800935" y="4551222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</a:t>
            </a:r>
            <a:r>
              <a:rPr lang="bg-BG" sz="3600" dirty="0"/>
              <a:t> а</a:t>
            </a:r>
            <a:r>
              <a:rPr lang="en-US" sz="3600" dirty="0"/>
              <a:t> reference</a:t>
            </a:r>
            <a:br>
              <a:rPr lang="en-US" sz="3600" dirty="0"/>
            </a:br>
            <a:r>
              <a:rPr lang="en-US" sz="3600" dirty="0"/>
              <a:t> (pointer / memory address) of the </a:t>
            </a:r>
            <a:r>
              <a:rPr lang="en-GB" sz="3600" dirty="0"/>
              <a:t>value itself</a:t>
            </a:r>
            <a:endParaRPr lang="en-US" sz="3600" dirty="0"/>
          </a:p>
          <a:p>
            <a:pPr lvl="1"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object, Array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600" dirty="0"/>
              <a:t>Two reference type variables can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  <a:r>
              <a:rPr lang="en-US" sz="3600" dirty="0"/>
              <a:t> the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endParaRPr lang="en-US" sz="3600" b="1" dirty="0"/>
          </a:p>
          <a:p>
            <a:pPr lvl="1">
              <a:buClr>
                <a:srgbClr val="234465"/>
              </a:buClr>
            </a:pPr>
            <a:r>
              <a:rPr lang="en-US" sz="3400" dirty="0"/>
              <a:t>Operations on both variables access/modify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These are functions with their own special syntax </a:t>
            </a:r>
          </a:p>
          <a:p>
            <a:pPr>
              <a:buClr>
                <a:schemeClr val="tx1"/>
              </a:buClr>
            </a:pPr>
            <a:r>
              <a:rPr lang="en-GB" dirty="0"/>
              <a:t>They accept a fixed number of arguments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3120050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55746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0392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458200" y="4086876"/>
            <a:ext cx="3396178" cy="117464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45683" y="315855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200" dirty="0">
                <a:latin typeface="+mj-lt"/>
              </a:rPr>
              <a:t>Unit of measure should be obvious</a:t>
            </a:r>
            <a:endParaRPr lang="en-US" sz="32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1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600" dirty="0"/>
              <a:t>Make sure to use correct </a:t>
            </a:r>
            <a:r>
              <a:rPr lang="en-US" sz="3600" b="1" dirty="0">
                <a:solidFill>
                  <a:schemeClr val="bg1"/>
                </a:solidFill>
              </a:rPr>
              <a:t>indentation</a:t>
            </a:r>
            <a:endParaRPr lang="en-US" sz="3600" dirty="0"/>
          </a:p>
          <a:p>
            <a:pPr>
              <a:spcBef>
                <a:spcPts val="17400"/>
              </a:spcBef>
            </a:pPr>
            <a:r>
              <a:rPr lang="en-US" sz="3600" dirty="0"/>
              <a:t>Leave a </a:t>
            </a:r>
            <a:r>
              <a:rPr lang="en-US" sz="3600" b="1" dirty="0">
                <a:solidFill>
                  <a:schemeClr val="bg1"/>
                </a:solidFill>
              </a:rPr>
              <a:t>blank line </a:t>
            </a:r>
            <a:r>
              <a:rPr lang="en-US" sz="3600" dirty="0"/>
              <a:t>between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  <a:r>
              <a:rPr lang="en-US" sz="3600" dirty="0"/>
              <a:t> and after </a:t>
            </a:r>
            <a:r>
              <a:rPr lang="en-US" sz="3600" b="1" dirty="0">
                <a:solidFill>
                  <a:schemeClr val="bg1"/>
                </a:solidFill>
              </a:rPr>
              <a:t>blocks</a:t>
            </a:r>
          </a:p>
          <a:p>
            <a:r>
              <a:rPr lang="en-US" sz="3600" dirty="0"/>
              <a:t>Always use </a:t>
            </a:r>
            <a:r>
              <a:rPr lang="en-US" sz="3600" b="1" dirty="0">
                <a:solidFill>
                  <a:schemeClr val="bg1"/>
                </a:solidFill>
              </a:rPr>
              <a:t>curly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brackets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conditional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loop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bodies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Avoid long lines </a:t>
            </a:r>
            <a:r>
              <a:rPr lang="en-GB" sz="3600" dirty="0"/>
              <a:t>and </a:t>
            </a:r>
            <a:r>
              <a:rPr lang="en-GB" sz="3600" b="1" dirty="0">
                <a:solidFill>
                  <a:schemeClr val="bg1"/>
                </a:solidFill>
              </a:rPr>
              <a:t>complex expressions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124000"/>
            <a:ext cx="43200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20214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9476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21240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4320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30362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6451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23519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23519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the result, depending on a given operator          </a:t>
            </a:r>
          </a:p>
          <a:p>
            <a:r>
              <a:rPr lang="en-US" sz="3200" dirty="0"/>
              <a:t>The operator can be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>
              <a:spcBef>
                <a:spcPts val="13800"/>
              </a:spcBef>
            </a:pPr>
            <a:r>
              <a:rPr lang="en-US" sz="3200" b="1" dirty="0"/>
              <a:t>Bonus task:</a:t>
            </a:r>
            <a:r>
              <a:rPr lang="en-US" sz="3200" dirty="0"/>
              <a:t> use </a:t>
            </a:r>
            <a:r>
              <a:rPr lang="en-US" sz="3200" b="1" dirty="0">
                <a:solidFill>
                  <a:schemeClr val="bg1"/>
                </a:solidFill>
              </a:rPr>
              <a:t>arrow functions </a:t>
            </a:r>
            <a:r>
              <a:rPr lang="en-US" sz="3200" dirty="0"/>
              <a:t>for the solution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21335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938348"/>
            <a:ext cx="7306160" cy="378565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multiply(a,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function multiply(a, b)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…body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//TODO: other operations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</a:t>
            </a:r>
            <a:br>
              <a:rPr lang="en-GB" dirty="0"/>
            </a:br>
            <a:r>
              <a:rPr lang="en-GB" dirty="0"/>
              <a:t>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819649" y="4089792"/>
            <a:ext cx="2743201" cy="654054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camel-case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87763" y="4104100"/>
            <a:ext cx="2542087" cy="654054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5001" y="914400"/>
            <a:ext cx="10033549" cy="5276048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declaration </a:t>
            </a:r>
            <a:r>
              <a:rPr lang="en-US" sz="3000" dirty="0"/>
              <a:t>(recommended way)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expression </a:t>
            </a:r>
            <a:r>
              <a:rPr lang="en-US" sz="3000" dirty="0"/>
              <a:t>(useful in </a:t>
            </a:r>
            <a:r>
              <a:rPr lang="en-US" sz="3000" b="1" dirty="0"/>
              <a:t>functional programming</a:t>
            </a:r>
            <a:r>
              <a:rPr lang="en-US" sz="3000" dirty="0"/>
              <a:t>)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160765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236581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let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</a:t>
            </a:r>
            <a:r>
              <a:rPr lang="en-US" sz="3200" b="1" dirty="0">
                <a:solidFill>
                  <a:schemeClr val="bg1"/>
                </a:solidFill>
              </a:rPr>
              <a:t>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664575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8601" y="2858169"/>
            <a:ext cx="1840985" cy="689272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794756" y="2573889"/>
            <a:ext cx="2141887" cy="846533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7086601" y="4191001"/>
            <a:ext cx="1719331" cy="796439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</TotalTime>
  <Words>2251</Words>
  <Application>Microsoft Office PowerPoint</Application>
  <PresentationFormat>Widescreen</PresentationFormat>
  <Paragraphs>435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Gabriola</vt:lpstr>
      <vt:lpstr>Wingdings</vt:lpstr>
      <vt:lpstr>Wingdings 2</vt:lpstr>
      <vt:lpstr>SoftUni</vt:lpstr>
      <vt:lpstr>1_SoftUni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Declaring and Invoking Functions</vt:lpstr>
      <vt:lpstr>Declaring Function</vt:lpstr>
      <vt:lpstr>Declaring Function</vt:lpstr>
      <vt:lpstr>Invoking a Function</vt:lpstr>
      <vt:lpstr>Invoking a Function (2)</vt:lpstr>
      <vt:lpstr>Functions Without Parameters</vt:lpstr>
      <vt:lpstr>Functions With Parameters</vt:lpstr>
      <vt:lpstr>Problem : Grades</vt:lpstr>
      <vt:lpstr>Solution: Grades</vt:lpstr>
      <vt:lpstr>Problem : Math Power</vt:lpstr>
      <vt:lpstr>Solution: Math Power</vt:lpstr>
      <vt:lpstr>PowerPoint Presentation</vt:lpstr>
      <vt:lpstr>The Return Statement</vt:lpstr>
      <vt:lpstr>Using the Return Values</vt:lpstr>
      <vt:lpstr>Returning Values: Examples</vt:lpstr>
      <vt:lpstr>Nested Functions</vt:lpstr>
      <vt:lpstr>Nested Functions: Example</vt:lpstr>
      <vt:lpstr>Problem: Print Certificate</vt:lpstr>
      <vt:lpstr>Solution: Print Certificate</vt:lpstr>
      <vt:lpstr>Value vs. Reference Types</vt:lpstr>
      <vt:lpstr>Value Types</vt:lpstr>
      <vt:lpstr>Reference Types</vt:lpstr>
      <vt:lpstr>Value vs. Reference Types</vt:lpstr>
      <vt:lpstr>Arrow Functions</vt:lpstr>
      <vt:lpstr>Arrow Functions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Problem: Simple Calculator</vt:lpstr>
      <vt:lpstr>Solution: Simple Calculator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44</cp:revision>
  <dcterms:created xsi:type="dcterms:W3CDTF">2018-05-23T13:08:44Z</dcterms:created>
  <dcterms:modified xsi:type="dcterms:W3CDTF">2020-10-07T15:02:35Z</dcterms:modified>
  <cp:category>programming;computer programming;software development;web development</cp:category>
</cp:coreProperties>
</file>