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17" r:id="rId3"/>
    <p:sldId id="316" r:id="rId4"/>
    <p:sldId id="301" r:id="rId5"/>
    <p:sldId id="312" r:id="rId6"/>
    <p:sldId id="300" r:id="rId7"/>
    <p:sldId id="304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222584-39A4-4849-81BF-DB463E5DF098}">
          <p14:sldIdLst>
            <p14:sldId id="257"/>
            <p14:sldId id="317"/>
            <p14:sldId id="316"/>
            <p14:sldId id="301"/>
            <p14:sldId id="312"/>
            <p14:sldId id="300"/>
            <p14:sldId id="304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9" autoAdjust="0"/>
    <p:restoredTop sz="93810" autoAdjust="0"/>
  </p:normalViewPr>
  <p:slideViewPr>
    <p:cSldViewPr snapToGrid="0" showGuides="1">
      <p:cViewPr varScale="1">
        <p:scale>
          <a:sx n="110" d="100"/>
          <a:sy n="110" d="100"/>
        </p:scale>
        <p:origin x="208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4/4/24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4/4/24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wire.com/news/home/20220603005288/en/Lending-and-Payments-Global-Market-Report-2022-Artificial-Intelligence-is-Gaining-Prominence---ResearchAndMarkets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risk.lexisnexis.com/insights-resources/research/smb-lending-fraud-stud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SubNet</a:t>
            </a:r>
            <a:r>
              <a:rPr lang="en-US" dirty="0"/>
              <a:t> RWAs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93FA6-5D97-0964-F287-2D8762C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5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420FD-E451-A129-04FE-2C82E22A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Ayomide</a:t>
            </a:r>
          </a:p>
          <a:p>
            <a:r>
              <a:rPr lang="en-US" dirty="0"/>
              <a:t>Paloma </a:t>
            </a:r>
          </a:p>
          <a:p>
            <a:r>
              <a:rPr lang="en-US" dirty="0"/>
              <a:t>Richard</a:t>
            </a:r>
          </a:p>
          <a:p>
            <a:r>
              <a:rPr lang="en-US" dirty="0"/>
              <a:t>Sathya</a:t>
            </a:r>
          </a:p>
          <a:p>
            <a:r>
              <a:rPr lang="en-US" dirty="0"/>
              <a:t>Sami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0F1D0C3-A64C-8754-4076-529AA6D8A149}"/>
              </a:ext>
            </a:extLst>
          </p:cNvPr>
          <p:cNvSpPr txBox="1">
            <a:spLocks/>
          </p:cNvSpPr>
          <p:nvPr/>
        </p:nvSpPr>
        <p:spPr>
          <a:xfrm>
            <a:off x="6946900" y="5697807"/>
            <a:ext cx="252852" cy="179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en-US" sz="1100" smtClean="0"/>
              <a:pPr/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748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93FA6-5D97-0964-F287-2D8762C8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54" y="57217"/>
            <a:ext cx="6183916" cy="79184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– the holy grain of collateralized lending, but on-chain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0F1D0C3-A64C-8754-4076-529AA6D8A149}"/>
              </a:ext>
            </a:extLst>
          </p:cNvPr>
          <p:cNvSpPr txBox="1">
            <a:spLocks/>
          </p:cNvSpPr>
          <p:nvPr/>
        </p:nvSpPr>
        <p:spPr>
          <a:xfrm>
            <a:off x="6946900" y="5697807"/>
            <a:ext cx="252852" cy="179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en-US" sz="1100" smtClean="0"/>
              <a:pPr/>
              <a:t>3</a:t>
            </a:fld>
            <a:endParaRPr lang="en-US" sz="1100" dirty="0"/>
          </a:p>
        </p:txBody>
      </p:sp>
      <p:pic>
        <p:nvPicPr>
          <p:cNvPr id="4" name="Picture 3" descr="A diagram of a loan&#10;&#10;Description automatically generated">
            <a:extLst>
              <a:ext uri="{FF2B5EF4-FFF2-40B4-BE49-F238E27FC236}">
                <a16:creationId xmlns:a16="http://schemas.microsoft.com/office/drawing/2014/main" id="{E283928E-AFAA-989F-7CDF-1E13A53A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39" y="1576680"/>
            <a:ext cx="7772400" cy="41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0803F-38CE-0C52-88B9-D33DADDC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94" y="11968"/>
            <a:ext cx="4727028" cy="930591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Collateral Fraud</a:t>
            </a:r>
            <a:endParaRPr lang="en-IN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131F5B-ADD2-9C0D-5F19-21478BF6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61" y="1086339"/>
            <a:ext cx="5776315" cy="55530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COLLATERAL FRAUD is a type of fraud that affects Lenders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involves intentional misrepresentation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deceptive behavior outside of a transaction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or contract, which deprives one party 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of informed consent or full participation.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COLLATERAL FRAUD continues to affect lenders across the globe.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Defi Loans are OVER COLLATERALIZED crypto native loans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larger adoption of blockchain  Enterprise Grade Loans need capabilities for 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Real World Assets for Property Collaterals for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Authenticity and double-spending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Institutions would need to operate in SUBNETs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data privacy, data integrity, and protection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EEA3B-556F-0BCE-7853-A5084D9B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0" y="747423"/>
            <a:ext cx="5703381" cy="57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26D6-BC9E-A44A-BC69-3A3C1068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841F257-8444-E467-D8BD-01191BF0E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"While small value card/internet frauds contributed the maximum to the number of frauds reported by the private sector banks, the frauds in public sector banks were mainly in the loan portfolio," the RBI 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per the data, 95 percent or Rs 28,792 crore of the total Rs 30,252 crore was reported in cases related to loans (advances).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21A7EB55-F1B9-43CB-3298-77AF172E0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8900" y="1290320"/>
            <a:ext cx="4394200" cy="4907280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8BDBDF-1D3C-8D6C-32F5-E652F128B660}"/>
              </a:ext>
            </a:extLst>
          </p:cNvPr>
          <p:cNvSpPr txBox="1"/>
          <p:nvPr/>
        </p:nvSpPr>
        <p:spPr>
          <a:xfrm>
            <a:off x="562358" y="1783695"/>
            <a:ext cx="2993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Projected to reach a global market value of more than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$12.5B by 2026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lending is one of the largest industries within the financial sector.</a:t>
            </a: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study uncovered that small business lending fraud has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increased by 6.9% since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287A4-229E-37BB-967C-1B0E06C48684}"/>
              </a:ext>
            </a:extLst>
          </p:cNvPr>
          <p:cNvSpPr txBox="1"/>
          <p:nvPr/>
        </p:nvSpPr>
        <p:spPr>
          <a:xfrm>
            <a:off x="447869" y="307910"/>
            <a:ext cx="1136776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Fraud Trends:</a:t>
            </a: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Closer Look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5B71F7A-E26E-B482-04F0-749D2180049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758D7-74FF-0DB0-A8D4-2AD910A3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32" y="1233487"/>
            <a:ext cx="5276751" cy="4967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D34F5-C4AC-B633-6809-94DCB063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7" y="1233487"/>
            <a:ext cx="5957886" cy="496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0F83F-B1B6-08EC-F809-49CC97653DA9}"/>
              </a:ext>
            </a:extLst>
          </p:cNvPr>
          <p:cNvSpPr txBox="1"/>
          <p:nvPr/>
        </p:nvSpPr>
        <p:spPr>
          <a:xfrm>
            <a:off x="447869" y="307910"/>
            <a:ext cx="1136776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 Fraud Statistics in India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B05EAFB-F852-F063-297E-B2AA79A9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7771" y="431479"/>
            <a:ext cx="5300747" cy="6112444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 web3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to decrease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affecting Lenders for system integrity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for increased efficiencies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solution to reduce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affecting Lenders for system integrity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Discrepancy reduction and reconciliation for increasing efficiencies</a:t>
            </a:r>
          </a:p>
          <a:p>
            <a:pPr lvl="1" algn="l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 SUBNETs ( Registrars)  host Tokenized RWAs, and Inquiries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verifiers can be used for verifying</a:t>
            </a:r>
          </a:p>
          <a:p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Ownership</a:t>
            </a:r>
          </a:p>
          <a:p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Double spending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3B83E89-6521-6895-D453-3C3D16F250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003" r="28003"/>
          <a:stretch>
            <a:fillRect/>
          </a:stretch>
        </p:blipFill>
        <p:spPr>
          <a:xfrm>
            <a:off x="571501" y="1"/>
            <a:ext cx="5736632" cy="6631388"/>
          </a:xfrm>
        </p:spPr>
      </p:pic>
    </p:spTree>
    <p:extLst>
      <p:ext uri="{BB962C8B-B14F-4D97-AF65-F5344CB8AC3E}">
        <p14:creationId xmlns:p14="http://schemas.microsoft.com/office/powerpoint/2010/main" val="203716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493FA6-5D97-0964-F287-2D8762C8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54" y="57217"/>
            <a:ext cx="4710987" cy="79184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0F1D0C3-A64C-8754-4076-529AA6D8A149}"/>
              </a:ext>
            </a:extLst>
          </p:cNvPr>
          <p:cNvSpPr txBox="1">
            <a:spLocks/>
          </p:cNvSpPr>
          <p:nvPr/>
        </p:nvSpPr>
        <p:spPr>
          <a:xfrm>
            <a:off x="6946900" y="5697807"/>
            <a:ext cx="252852" cy="179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en-US" sz="1100" smtClean="0"/>
              <a:pPr/>
              <a:t>8</a:t>
            </a:fld>
            <a:endParaRPr lang="en-US" sz="1100" dirty="0"/>
          </a:p>
        </p:txBody>
      </p:sp>
      <p:pic>
        <p:nvPicPr>
          <p:cNvPr id="22" name="Picture 21" descr="A diagram of a network&#10;&#10;Description automatically generated">
            <a:extLst>
              <a:ext uri="{FF2B5EF4-FFF2-40B4-BE49-F238E27FC236}">
                <a16:creationId xmlns:a16="http://schemas.microsoft.com/office/drawing/2014/main" id="{A68F6171-D0B4-1F9D-D6BD-8C6F9AA0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82341"/>
            <a:ext cx="7772400" cy="41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45EF53-2244-CD40-B43B-6992FD8C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subnet and contract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4D4D1DA-7629-B17E-4F07-C469EF50A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581" y="1233488"/>
            <a:ext cx="7666275" cy="4943475"/>
          </a:xfrm>
        </p:spPr>
      </p:pic>
    </p:spTree>
    <p:extLst>
      <p:ext uri="{BB962C8B-B14F-4D97-AF65-F5344CB8AC3E}">
        <p14:creationId xmlns:p14="http://schemas.microsoft.com/office/powerpoint/2010/main" val="23723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412</TotalTime>
  <Words>328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SubNet RWAs</vt:lpstr>
      <vt:lpstr>Team 5</vt:lpstr>
      <vt:lpstr>The basic idea – the holy grain of collateralized lending, but on-chain</vt:lpstr>
      <vt:lpstr>  Collateral Fraud</vt:lpstr>
      <vt:lpstr>PowerPoint Presentation</vt:lpstr>
      <vt:lpstr>PowerPoint Presentation</vt:lpstr>
      <vt:lpstr>PowerPoint Presentation</vt:lpstr>
      <vt:lpstr>Solution Architecture </vt:lpstr>
      <vt:lpstr>Deployment of subnet and contract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Frauds</dc:title>
  <dc:creator>Vaani Bakshi</dc:creator>
  <cp:lastModifiedBy>Richard Jamieson</cp:lastModifiedBy>
  <cp:revision>9</cp:revision>
  <dcterms:created xsi:type="dcterms:W3CDTF">2024-04-01T15:09:34Z</dcterms:created>
  <dcterms:modified xsi:type="dcterms:W3CDTF">2024-04-04T14:13:13Z</dcterms:modified>
</cp:coreProperties>
</file>