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301" r:id="rId3"/>
    <p:sldId id="312" r:id="rId4"/>
    <p:sldId id="300" r:id="rId5"/>
    <p:sldId id="304" r:id="rId6"/>
    <p:sldId id="3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222584-39A4-4849-81BF-DB463E5DF098}">
          <p14:sldIdLst>
            <p14:sldId id="257"/>
            <p14:sldId id="301"/>
            <p14:sldId id="312"/>
            <p14:sldId id="300"/>
            <p14:sldId id="304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3810" autoAdjust="0"/>
  </p:normalViewPr>
  <p:slideViewPr>
    <p:cSldViewPr snapToGrid="0" showGuides="1">
      <p:cViewPr varScale="1">
        <p:scale>
          <a:sx n="79" d="100"/>
          <a:sy n="79" d="100"/>
        </p:scale>
        <p:origin x="84" y="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wire.com/news/home/20220603005288/en/Lending-and-Payments-Global-Market-Report-2022-Artificial-Intelligence-is-Gaining-Prominence---ResearchAndMarkets.co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risk.lexisnexis.com/insights-resources/research/smb-lending-fraud-stud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SubNet</a:t>
            </a:r>
            <a:r>
              <a:rPr lang="en-US" dirty="0"/>
              <a:t> RWAs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90803F-38CE-0C52-88B9-D33DADDC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494" y="11968"/>
            <a:ext cx="4727028" cy="930591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Collateral Fraud</a:t>
            </a:r>
            <a:endParaRPr lang="en-IN" sz="4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131F5B-ADD2-9C0D-5F19-21478BF6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361" y="1086339"/>
            <a:ext cx="5776315" cy="555300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COLLATERAL FRAUD is a type of fraud that affects Lenders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involves intentional misrepresentation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deceptive behavior outside of a transaction 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or contract, which deprives one party 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of informed consent or full participation.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COLLATERAL FRAUD continues to affect lenders across the globe.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Defi Loans are OVER COLLATERALIZED crypto native loans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for larger adoption of blockchain  Enterprise Grade Loans need capabilities for </a:t>
            </a:r>
          </a:p>
          <a:p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Real World Assets for Property Collaterals for </a:t>
            </a:r>
          </a:p>
          <a:p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Authenticity and double-spending</a:t>
            </a:r>
          </a:p>
          <a:p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The Institutions would need to operate in SUBNETs </a:t>
            </a:r>
          </a:p>
          <a:p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data privacy, data integrity, and protection</a:t>
            </a:r>
          </a:p>
          <a:p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IN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EEEA3B-556F-0BCE-7853-A5084D9B0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50" y="747423"/>
            <a:ext cx="5703381" cy="570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0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926D6-BC9E-A44A-BC69-3A3C1068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841F257-8444-E467-D8BD-01191BF0EF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"While small value card/internet frauds contributed the maximum to the number of frauds reported by the private sector banks, the frauds in public sector banks were mainly in the loan portfolio," the RBI 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per the data, 95 percent or Rs 28,792 crore of the total Rs 30,252 crore was reported in cases related to loans (advances).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21A7EB55-F1B9-43CB-3298-77AF172E0B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98900" y="1290320"/>
            <a:ext cx="4394200" cy="4907280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08BDBDF-1D3C-8D6C-32F5-E652F128B660}"/>
              </a:ext>
            </a:extLst>
          </p:cNvPr>
          <p:cNvSpPr txBox="1"/>
          <p:nvPr/>
        </p:nvSpPr>
        <p:spPr>
          <a:xfrm>
            <a:off x="562358" y="1783695"/>
            <a:ext cx="29936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Projected to reach a global market value of more than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$12.5B by 2026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lending is one of the largest industries within the financial sector.</a:t>
            </a:r>
            <a:b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study uncovered that small business lending fraud has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increased by 6.9% since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2020.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2287A4-229E-37BB-967C-1B0E06C48684}"/>
              </a:ext>
            </a:extLst>
          </p:cNvPr>
          <p:cNvSpPr txBox="1"/>
          <p:nvPr/>
        </p:nvSpPr>
        <p:spPr>
          <a:xfrm>
            <a:off x="447869" y="307910"/>
            <a:ext cx="11367769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Loan Fraud Trends: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Closer Look</a:t>
            </a:r>
            <a:endParaRPr lang="en-IN" sz="3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9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5B71F7A-E26E-B482-04F0-749D2180049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1758D7-74FF-0DB0-A8D4-2AD910A3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132" y="1233487"/>
            <a:ext cx="5276751" cy="49672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AD34F5-C4AC-B633-6809-94DCB0632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67" y="1233487"/>
            <a:ext cx="5957886" cy="4967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20F83F-B1B6-08EC-F809-49CC97653DA9}"/>
              </a:ext>
            </a:extLst>
          </p:cNvPr>
          <p:cNvSpPr txBox="1"/>
          <p:nvPr/>
        </p:nvSpPr>
        <p:spPr>
          <a:xfrm>
            <a:off x="447869" y="307910"/>
            <a:ext cx="11367769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Bank Fraud Statistics in India</a:t>
            </a:r>
            <a:endParaRPr lang="en-IN" sz="3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B05EAFB-F852-F063-297E-B2AA79A9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7771" y="431479"/>
            <a:ext cx="5300747" cy="6112444"/>
          </a:xfrm>
        </p:spPr>
        <p:txBody>
          <a:bodyPr>
            <a:normAutofit fontScale="700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a system to decrease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affecting Lenders for system integrity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Discrepancies for increased efficiencies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solution to reduce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affecting Lenders for system integrity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Discrepancy reduction and reconciliation for increasing efficiencies</a:t>
            </a:r>
          </a:p>
          <a:p>
            <a:pPr lvl="1" algn="l"/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 SUBNETs ( Registrars)  host Tokenized RWAs, and Inquiries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verifiers can be used for verifying</a:t>
            </a:r>
          </a:p>
          <a:p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Ownership</a:t>
            </a:r>
          </a:p>
          <a:p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Double spending</a:t>
            </a:r>
          </a:p>
          <a:p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3B83E89-6521-6895-D453-3C3D16F250D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003" r="28003"/>
          <a:stretch>
            <a:fillRect/>
          </a:stretch>
        </p:blipFill>
        <p:spPr>
          <a:xfrm>
            <a:off x="571501" y="1"/>
            <a:ext cx="5736632" cy="6631388"/>
          </a:xfrm>
        </p:spPr>
      </p:pic>
    </p:spTree>
    <p:extLst>
      <p:ext uri="{BB962C8B-B14F-4D97-AF65-F5344CB8AC3E}">
        <p14:creationId xmlns:p14="http://schemas.microsoft.com/office/powerpoint/2010/main" val="203716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493FA6-5D97-0964-F287-2D8762C8B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754" y="57217"/>
            <a:ext cx="4710987" cy="79184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Architecture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C1D931-9081-B3EB-D749-8E5CC5809841}"/>
              </a:ext>
            </a:extLst>
          </p:cNvPr>
          <p:cNvSpPr/>
          <p:nvPr/>
        </p:nvSpPr>
        <p:spPr>
          <a:xfrm>
            <a:off x="316889" y="1021235"/>
            <a:ext cx="5779111" cy="5314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0F1D0C3-A64C-8754-4076-529AA6D8A149}"/>
              </a:ext>
            </a:extLst>
          </p:cNvPr>
          <p:cNvSpPr txBox="1">
            <a:spLocks/>
          </p:cNvSpPr>
          <p:nvPr/>
        </p:nvSpPr>
        <p:spPr>
          <a:xfrm>
            <a:off x="6946900" y="5697807"/>
            <a:ext cx="252852" cy="179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C2DEF-D2FE-4B45-ABA4-9F153FD1C98A}" type="slidenum">
              <a:rPr lang="en-US" sz="1100" smtClean="0"/>
              <a:pPr/>
              <a:t>6</a:t>
            </a:fld>
            <a:endParaRPr lang="en-US" sz="11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C8BB7F-E168-6D20-BA6E-2CCA14CF0819}"/>
              </a:ext>
            </a:extLst>
          </p:cNvPr>
          <p:cNvSpPr/>
          <p:nvPr/>
        </p:nvSpPr>
        <p:spPr>
          <a:xfrm>
            <a:off x="2838863" y="3573688"/>
            <a:ext cx="798797" cy="8679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9D9A7-4CE3-510E-BDF3-752B62E2B680}"/>
              </a:ext>
            </a:extLst>
          </p:cNvPr>
          <p:cNvSpPr txBox="1"/>
          <p:nvPr/>
        </p:nvSpPr>
        <p:spPr>
          <a:xfrm>
            <a:off x="2814879" y="1763690"/>
            <a:ext cx="798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FVM(L1)</a:t>
            </a:r>
            <a:endParaRPr lang="en-IN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DBDED6-5FE7-1325-7F08-B04CA6256781}"/>
              </a:ext>
            </a:extLst>
          </p:cNvPr>
          <p:cNvSpPr/>
          <p:nvPr/>
        </p:nvSpPr>
        <p:spPr>
          <a:xfrm>
            <a:off x="2831639" y="1436769"/>
            <a:ext cx="872613" cy="8679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FVM(L1)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23FE3-D5CF-1AC8-1781-98DC51AD8469}"/>
              </a:ext>
            </a:extLst>
          </p:cNvPr>
          <p:cNvSpPr txBox="1"/>
          <p:nvPr/>
        </p:nvSpPr>
        <p:spPr>
          <a:xfrm>
            <a:off x="2887183" y="3604006"/>
            <a:ext cx="726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</a:t>
            </a:r>
            <a:endParaRPr lang="en-IN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C8B5D5-6302-C767-3CFC-25E01F5EAF13}"/>
              </a:ext>
            </a:extLst>
          </p:cNvPr>
          <p:cNvSpPr/>
          <p:nvPr/>
        </p:nvSpPr>
        <p:spPr>
          <a:xfrm>
            <a:off x="2920248" y="3883436"/>
            <a:ext cx="610159" cy="43398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NFT</a:t>
            </a:r>
            <a:endParaRPr lang="en-IN" sz="11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B2FAF6-4BB9-3710-A76A-31348D336E0E}"/>
              </a:ext>
            </a:extLst>
          </p:cNvPr>
          <p:cNvSpPr/>
          <p:nvPr/>
        </p:nvSpPr>
        <p:spPr>
          <a:xfrm>
            <a:off x="470782" y="3576447"/>
            <a:ext cx="798797" cy="8679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CBB897-3888-F1DA-89CB-EAB9711322A8}"/>
              </a:ext>
            </a:extLst>
          </p:cNvPr>
          <p:cNvSpPr/>
          <p:nvPr/>
        </p:nvSpPr>
        <p:spPr>
          <a:xfrm>
            <a:off x="4742062" y="3514947"/>
            <a:ext cx="868309" cy="8679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55F7A-270D-C125-FC22-1ADDA35EF545}"/>
              </a:ext>
            </a:extLst>
          </p:cNvPr>
          <p:cNvSpPr txBox="1"/>
          <p:nvPr/>
        </p:nvSpPr>
        <p:spPr>
          <a:xfrm>
            <a:off x="532928" y="3865616"/>
            <a:ext cx="768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endParaRPr lang="en-IN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85A730-4516-6CD0-F511-2DFB2846D99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3250429" y="2304730"/>
            <a:ext cx="0" cy="12992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585A0C-CAD1-46A6-7C42-C3F8F4B3390C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1269579" y="4007669"/>
            <a:ext cx="1569284" cy="27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5ACDE10-43FE-7B94-BB33-3E16D7A9C36C}"/>
              </a:ext>
            </a:extLst>
          </p:cNvPr>
          <p:cNvSpPr/>
          <p:nvPr/>
        </p:nvSpPr>
        <p:spPr>
          <a:xfrm>
            <a:off x="1424209" y="3876738"/>
            <a:ext cx="1397892" cy="267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requestVerification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74F4E9-F0DF-9E95-4EBF-FC438C8E0AD9}"/>
              </a:ext>
            </a:extLst>
          </p:cNvPr>
          <p:cNvCxnSpPr>
            <a:cxnSpLocks/>
          </p:cNvCxnSpPr>
          <p:nvPr/>
        </p:nvCxnSpPr>
        <p:spPr>
          <a:xfrm>
            <a:off x="2179754" y="1501569"/>
            <a:ext cx="0" cy="38548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804FF-BD14-1132-3BF2-D0D29FD80C68}"/>
              </a:ext>
            </a:extLst>
          </p:cNvPr>
          <p:cNvSpPr/>
          <p:nvPr/>
        </p:nvSpPr>
        <p:spPr>
          <a:xfrm>
            <a:off x="252002" y="4748245"/>
            <a:ext cx="1920226" cy="284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in propID &amp; OwnerID return true/false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8753B3-F3C4-23ED-79B3-2E3F6085565C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>
            <a:off x="3637660" y="3948928"/>
            <a:ext cx="1104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5AAFA61-BEFC-14F9-C670-76DECAAEB59F}"/>
              </a:ext>
            </a:extLst>
          </p:cNvPr>
          <p:cNvSpPr txBox="1"/>
          <p:nvPr/>
        </p:nvSpPr>
        <p:spPr>
          <a:xfrm>
            <a:off x="6414382" y="1530221"/>
            <a:ext cx="52953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using a Subnet: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registries can control data and the authentic RWAs in a private enterprise setting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can be controlled for consumption across subnets ( public and other private )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Greatly increases security and privacy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Regulators and Institutions might favor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deploy separate subnets for different parties (other registries, lenders, etc.)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CB7C8-5AE7-F1F3-2686-4189996EB1D9}"/>
              </a:ext>
            </a:extLst>
          </p:cNvPr>
          <p:cNvSpPr txBox="1"/>
          <p:nvPr/>
        </p:nvSpPr>
        <p:spPr>
          <a:xfrm>
            <a:off x="4725300" y="3648845"/>
            <a:ext cx="8683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Registry:</a:t>
            </a:r>
          </a:p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ID</a:t>
            </a:r>
          </a:p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 ID</a:t>
            </a:r>
            <a:endParaRPr lang="en-IN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0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239</TotalTime>
  <Words>390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SubNet RWAs</vt:lpstr>
      <vt:lpstr>  Collateral Fraud</vt:lpstr>
      <vt:lpstr>PowerPoint Presentation</vt:lpstr>
      <vt:lpstr>PowerPoint Presentation</vt:lpstr>
      <vt:lpstr>PowerPoint Presentation</vt:lpstr>
      <vt:lpstr>Solution Architecture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Frauds</dc:title>
  <dc:creator>Vaani Bakshi</dc:creator>
  <cp:lastModifiedBy>SATHYA KRISHNASAMY</cp:lastModifiedBy>
  <cp:revision>7</cp:revision>
  <dcterms:created xsi:type="dcterms:W3CDTF">2024-04-01T15:09:34Z</dcterms:created>
  <dcterms:modified xsi:type="dcterms:W3CDTF">2024-04-03T11:06:26Z</dcterms:modified>
</cp:coreProperties>
</file>