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411" r:id="rId7"/>
    <p:sldId id="391" r:id="rId8"/>
    <p:sldId id="414" r:id="rId9"/>
    <p:sldId id="420" r:id="rId10"/>
    <p:sldId id="421" r:id="rId11"/>
    <p:sldId id="424" r:id="rId12"/>
    <p:sldId id="423" r:id="rId13"/>
    <p:sldId id="426" r:id="rId14"/>
    <p:sldId id="425" r:id="rId15"/>
    <p:sldId id="428" r:id="rId16"/>
    <p:sldId id="427" r:id="rId17"/>
    <p:sldId id="413" r:id="rId18"/>
    <p:sldId id="416"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8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7B4BB8-9F16-7BB8-B225-1DE1A3AF361A}" v="20" dt="2024-11-24T01:40:40.331"/>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87484" autoAdjust="0"/>
  </p:normalViewPr>
  <p:slideViewPr>
    <p:cSldViewPr snapToGrid="0">
      <p:cViewPr varScale="1">
        <p:scale>
          <a:sx n="74" d="100"/>
          <a:sy n="74" d="100"/>
        </p:scale>
        <p:origin x="763" y="110"/>
      </p:cViewPr>
      <p:guideLst>
        <p:guide pos="3840"/>
        <p:guide orient="horz" pos="816"/>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C5C7A-054E-4787-B8D2-16E9A951CD73}" type="doc">
      <dgm:prSet loTypeId="urn:microsoft.com/office/officeart/2005/8/layout/chevron1" loCatId="process" qsTypeId="urn:microsoft.com/office/officeart/2005/8/quickstyle/simple1" qsCatId="simple" csTypeId="urn:microsoft.com/office/officeart/2005/8/colors/colorful3" csCatId="colorful" phldr="1"/>
      <dgm:spPr/>
    </dgm:pt>
    <dgm:pt modelId="{BD11BB40-EC20-4C90-80FC-473300433182}">
      <dgm:prSet phldrT="[Text]" custT="1"/>
      <dgm:spPr/>
      <dgm:t>
        <a:bodyPr/>
        <a:lstStyle/>
        <a:p>
          <a:r>
            <a:rPr lang="en-US" sz="1900" b="1" dirty="0"/>
            <a:t>Dataset Overview</a:t>
          </a:r>
        </a:p>
        <a:p>
          <a:r>
            <a:rPr lang="en-US" sz="1100" b="0" dirty="0"/>
            <a:t>Size, feature, target variable and class distribution</a:t>
          </a:r>
        </a:p>
      </dgm:t>
    </dgm:pt>
    <dgm:pt modelId="{3097359F-1CE9-47D1-8AEA-E7E42C12886F}" type="parTrans" cxnId="{3AC31AF1-BFA6-4133-96EB-447A8256FEAF}">
      <dgm:prSet/>
      <dgm:spPr/>
      <dgm:t>
        <a:bodyPr/>
        <a:lstStyle/>
        <a:p>
          <a:endParaRPr lang="en-US"/>
        </a:p>
      </dgm:t>
    </dgm:pt>
    <dgm:pt modelId="{95F8ECD5-1F93-4E83-B53A-E1CC1E37233B}" type="sibTrans" cxnId="{3AC31AF1-BFA6-4133-96EB-447A8256FEAF}">
      <dgm:prSet/>
      <dgm:spPr/>
      <dgm:t>
        <a:bodyPr/>
        <a:lstStyle/>
        <a:p>
          <a:endParaRPr lang="en-US"/>
        </a:p>
      </dgm:t>
    </dgm:pt>
    <dgm:pt modelId="{8B0A4584-36E3-4AA4-BD33-B52059842DEB}">
      <dgm:prSet phldrT="[Text]" custT="1"/>
      <dgm:spPr/>
      <dgm:t>
        <a:bodyPr/>
        <a:lstStyle/>
        <a:p>
          <a:pPr marL="0" lvl="0" indent="0" algn="ctr" defTabSz="844550">
            <a:lnSpc>
              <a:spcPct val="90000"/>
            </a:lnSpc>
            <a:spcBef>
              <a:spcPct val="0"/>
            </a:spcBef>
            <a:spcAft>
              <a:spcPct val="35000"/>
            </a:spcAft>
            <a:buNone/>
          </a:pPr>
          <a:r>
            <a:rPr lang="en-US" sz="1900" b="1" kern="1200" dirty="0">
              <a:solidFill>
                <a:srgbClr val="FFFFFF"/>
              </a:solidFill>
              <a:latin typeface="Franklin Gothic Book"/>
              <a:ea typeface="+mn-ea"/>
              <a:cs typeface="+mn-cs"/>
            </a:rPr>
            <a:t>Data Preprocessing</a:t>
          </a:r>
        </a:p>
        <a:p>
          <a:pPr marL="0" lvl="0" algn="ctr" defTabSz="844550">
            <a:lnSpc>
              <a:spcPct val="90000"/>
            </a:lnSpc>
            <a:spcBef>
              <a:spcPct val="0"/>
            </a:spcBef>
            <a:spcAft>
              <a:spcPct val="35000"/>
            </a:spcAft>
            <a:buNone/>
          </a:pPr>
          <a:r>
            <a:rPr lang="en-US" sz="1100" b="0" kern="1200" dirty="0">
              <a:solidFill>
                <a:srgbClr val="FFFFFF"/>
              </a:solidFill>
              <a:latin typeface="Franklin Gothic Book"/>
              <a:ea typeface="+mn-ea"/>
              <a:cs typeface="+mn-cs"/>
            </a:rPr>
            <a:t>Handling missing values, Categorical Variable Encoding, Feature Scaling, Distribution Balancing with Oversampling  </a:t>
          </a:r>
        </a:p>
      </dgm:t>
    </dgm:pt>
    <dgm:pt modelId="{B0052632-0024-4476-A923-3F63F95C009A}" type="parTrans" cxnId="{1B182375-00AE-4267-B009-C597A2C5294F}">
      <dgm:prSet/>
      <dgm:spPr/>
      <dgm:t>
        <a:bodyPr/>
        <a:lstStyle/>
        <a:p>
          <a:endParaRPr lang="en-US"/>
        </a:p>
      </dgm:t>
    </dgm:pt>
    <dgm:pt modelId="{EE4706AC-5A9F-4C13-A8E2-5C0068301560}" type="sibTrans" cxnId="{1B182375-00AE-4267-B009-C597A2C5294F}">
      <dgm:prSet/>
      <dgm:spPr/>
      <dgm:t>
        <a:bodyPr/>
        <a:lstStyle/>
        <a:p>
          <a:endParaRPr lang="en-US"/>
        </a:p>
      </dgm:t>
    </dgm:pt>
    <dgm:pt modelId="{EC6079A3-4C35-40BC-9026-980FB3FD9BA3}">
      <dgm:prSet phldrT="[Text]" custT="1"/>
      <dgm:spPr/>
      <dgm:t>
        <a:bodyPr/>
        <a:lstStyle/>
        <a:p>
          <a:r>
            <a:rPr lang="en-US" sz="1900" b="1" kern="1200" dirty="0"/>
            <a:t>Implementing Classification Models</a:t>
          </a:r>
        </a:p>
        <a:p>
          <a:r>
            <a:rPr lang="en-US" sz="1100" b="0" kern="1200" dirty="0">
              <a:solidFill>
                <a:srgbClr val="FFFFFF"/>
              </a:solidFill>
              <a:latin typeface="Franklin Gothic Book"/>
              <a:ea typeface="+mn-ea"/>
              <a:cs typeface="+mn-cs"/>
            </a:rPr>
            <a:t>DT Classifier, Logistic Regression and MLP classifier</a:t>
          </a:r>
          <a:endParaRPr lang="en-US" sz="1900" kern="1200" dirty="0"/>
        </a:p>
      </dgm:t>
    </dgm:pt>
    <dgm:pt modelId="{2F696BE6-D716-4A61-8007-447FA8BFAF66}" type="parTrans" cxnId="{637236DD-6307-45F3-975E-0526DA29A930}">
      <dgm:prSet/>
      <dgm:spPr/>
      <dgm:t>
        <a:bodyPr/>
        <a:lstStyle/>
        <a:p>
          <a:endParaRPr lang="en-US"/>
        </a:p>
      </dgm:t>
    </dgm:pt>
    <dgm:pt modelId="{3E7BC6D5-5FB7-4E89-B117-DCD31487F0C3}" type="sibTrans" cxnId="{637236DD-6307-45F3-975E-0526DA29A930}">
      <dgm:prSet/>
      <dgm:spPr/>
      <dgm:t>
        <a:bodyPr/>
        <a:lstStyle/>
        <a:p>
          <a:endParaRPr lang="en-US"/>
        </a:p>
      </dgm:t>
    </dgm:pt>
    <dgm:pt modelId="{A3F2EAE5-818A-4B05-B23D-A560E856BAFA}">
      <dgm:prSet phldrT="[Text]" custT="1"/>
      <dgm:spPr/>
      <dgm:t>
        <a:bodyPr/>
        <a:lstStyle/>
        <a:p>
          <a:r>
            <a:rPr lang="en-US" sz="1900" b="1" kern="1200" dirty="0"/>
            <a:t>Model Evaluation</a:t>
          </a:r>
        </a:p>
        <a:p>
          <a:r>
            <a:rPr lang="en-US" sz="1100" b="0" kern="1200" dirty="0">
              <a:solidFill>
                <a:srgbClr val="FFFFFF"/>
              </a:solidFill>
              <a:latin typeface="Franklin Gothic Book"/>
              <a:ea typeface="+mn-ea"/>
              <a:cs typeface="+mn-cs"/>
            </a:rPr>
            <a:t>Cross-validation, accuracy, precision, confusion matrix</a:t>
          </a:r>
        </a:p>
      </dgm:t>
    </dgm:pt>
    <dgm:pt modelId="{B4B711E1-B41C-46E3-910C-AFE690FFEEDF}" type="parTrans" cxnId="{E3843C6B-89C3-48D0-A471-1C96362D158E}">
      <dgm:prSet/>
      <dgm:spPr/>
      <dgm:t>
        <a:bodyPr/>
        <a:lstStyle/>
        <a:p>
          <a:endParaRPr lang="en-US"/>
        </a:p>
      </dgm:t>
    </dgm:pt>
    <dgm:pt modelId="{4C1D7407-BC97-44BC-A8CC-D0BED2101379}" type="sibTrans" cxnId="{E3843C6B-89C3-48D0-A471-1C96362D158E}">
      <dgm:prSet/>
      <dgm:spPr/>
      <dgm:t>
        <a:bodyPr/>
        <a:lstStyle/>
        <a:p>
          <a:endParaRPr lang="en-US"/>
        </a:p>
      </dgm:t>
    </dgm:pt>
    <dgm:pt modelId="{008E8895-A929-4169-818B-0C695082E809}" type="pres">
      <dgm:prSet presAssocID="{D39C5C7A-054E-4787-B8D2-16E9A951CD73}" presName="Name0" presStyleCnt="0">
        <dgm:presLayoutVars>
          <dgm:dir/>
          <dgm:animLvl val="lvl"/>
          <dgm:resizeHandles val="exact"/>
        </dgm:presLayoutVars>
      </dgm:prSet>
      <dgm:spPr/>
    </dgm:pt>
    <dgm:pt modelId="{EFF3B962-F298-49C6-9A2D-3449B5B57E5C}" type="pres">
      <dgm:prSet presAssocID="{BD11BB40-EC20-4C90-80FC-473300433182}" presName="parTxOnly" presStyleLbl="node1" presStyleIdx="0" presStyleCnt="4">
        <dgm:presLayoutVars>
          <dgm:chMax val="0"/>
          <dgm:chPref val="0"/>
          <dgm:bulletEnabled val="1"/>
        </dgm:presLayoutVars>
      </dgm:prSet>
      <dgm:spPr/>
    </dgm:pt>
    <dgm:pt modelId="{AF1924B9-44F9-4D9B-A61A-85C8374CA54D}" type="pres">
      <dgm:prSet presAssocID="{95F8ECD5-1F93-4E83-B53A-E1CC1E37233B}" presName="parTxOnlySpace" presStyleCnt="0"/>
      <dgm:spPr/>
    </dgm:pt>
    <dgm:pt modelId="{4FC26F15-86DC-4E44-B93D-E414173AD185}" type="pres">
      <dgm:prSet presAssocID="{8B0A4584-36E3-4AA4-BD33-B52059842DEB}" presName="parTxOnly" presStyleLbl="node1" presStyleIdx="1" presStyleCnt="4">
        <dgm:presLayoutVars>
          <dgm:chMax val="0"/>
          <dgm:chPref val="0"/>
          <dgm:bulletEnabled val="1"/>
        </dgm:presLayoutVars>
      </dgm:prSet>
      <dgm:spPr/>
    </dgm:pt>
    <dgm:pt modelId="{C4F0858A-4A6D-49C1-808F-4976C3C4256F}" type="pres">
      <dgm:prSet presAssocID="{EE4706AC-5A9F-4C13-A8E2-5C0068301560}" presName="parTxOnlySpace" presStyleCnt="0"/>
      <dgm:spPr/>
    </dgm:pt>
    <dgm:pt modelId="{9A5FFD76-C472-4B81-B369-104AB6BFC19A}" type="pres">
      <dgm:prSet presAssocID="{EC6079A3-4C35-40BC-9026-980FB3FD9BA3}" presName="parTxOnly" presStyleLbl="node1" presStyleIdx="2" presStyleCnt="4">
        <dgm:presLayoutVars>
          <dgm:chMax val="0"/>
          <dgm:chPref val="0"/>
          <dgm:bulletEnabled val="1"/>
        </dgm:presLayoutVars>
      </dgm:prSet>
      <dgm:spPr/>
    </dgm:pt>
    <dgm:pt modelId="{7F182AAE-BA4B-42FC-B5FC-E471373CDF33}" type="pres">
      <dgm:prSet presAssocID="{3E7BC6D5-5FB7-4E89-B117-DCD31487F0C3}" presName="parTxOnlySpace" presStyleCnt="0"/>
      <dgm:spPr/>
    </dgm:pt>
    <dgm:pt modelId="{F6BC8661-1327-4406-AC9F-6855E45A46BE}" type="pres">
      <dgm:prSet presAssocID="{A3F2EAE5-818A-4B05-B23D-A560E856BAFA}" presName="parTxOnly" presStyleLbl="node1" presStyleIdx="3" presStyleCnt="4">
        <dgm:presLayoutVars>
          <dgm:chMax val="0"/>
          <dgm:chPref val="0"/>
          <dgm:bulletEnabled val="1"/>
        </dgm:presLayoutVars>
      </dgm:prSet>
      <dgm:spPr/>
    </dgm:pt>
  </dgm:ptLst>
  <dgm:cxnLst>
    <dgm:cxn modelId="{F846FF01-5F9B-4319-B0D7-38D077C9AB59}" type="presOf" srcId="{A3F2EAE5-818A-4B05-B23D-A560E856BAFA}" destId="{F6BC8661-1327-4406-AC9F-6855E45A46BE}" srcOrd="0" destOrd="0" presId="urn:microsoft.com/office/officeart/2005/8/layout/chevron1"/>
    <dgm:cxn modelId="{CB67B803-F6D9-40DA-8931-AC75E468688F}" type="presOf" srcId="{8B0A4584-36E3-4AA4-BD33-B52059842DEB}" destId="{4FC26F15-86DC-4E44-B93D-E414173AD185}" srcOrd="0" destOrd="0" presId="urn:microsoft.com/office/officeart/2005/8/layout/chevron1"/>
    <dgm:cxn modelId="{E3843C6B-89C3-48D0-A471-1C96362D158E}" srcId="{D39C5C7A-054E-4787-B8D2-16E9A951CD73}" destId="{A3F2EAE5-818A-4B05-B23D-A560E856BAFA}" srcOrd="3" destOrd="0" parTransId="{B4B711E1-B41C-46E3-910C-AFE690FFEEDF}" sibTransId="{4C1D7407-BC97-44BC-A8CC-D0BED2101379}"/>
    <dgm:cxn modelId="{B8AFB96E-1B5F-4F94-8D49-4DC8C89223D5}" type="presOf" srcId="{EC6079A3-4C35-40BC-9026-980FB3FD9BA3}" destId="{9A5FFD76-C472-4B81-B369-104AB6BFC19A}" srcOrd="0" destOrd="0" presId="urn:microsoft.com/office/officeart/2005/8/layout/chevron1"/>
    <dgm:cxn modelId="{1B182375-00AE-4267-B009-C597A2C5294F}" srcId="{D39C5C7A-054E-4787-B8D2-16E9A951CD73}" destId="{8B0A4584-36E3-4AA4-BD33-B52059842DEB}" srcOrd="1" destOrd="0" parTransId="{B0052632-0024-4476-A923-3F63F95C009A}" sibTransId="{EE4706AC-5A9F-4C13-A8E2-5C0068301560}"/>
    <dgm:cxn modelId="{84791AA2-1335-48FF-99D5-5D0534002618}" type="presOf" srcId="{D39C5C7A-054E-4787-B8D2-16E9A951CD73}" destId="{008E8895-A929-4169-818B-0C695082E809}" srcOrd="0" destOrd="0" presId="urn:microsoft.com/office/officeart/2005/8/layout/chevron1"/>
    <dgm:cxn modelId="{A1DF95DB-B545-4F2B-99CA-AD4EA229AACA}" type="presOf" srcId="{BD11BB40-EC20-4C90-80FC-473300433182}" destId="{EFF3B962-F298-49C6-9A2D-3449B5B57E5C}" srcOrd="0" destOrd="0" presId="urn:microsoft.com/office/officeart/2005/8/layout/chevron1"/>
    <dgm:cxn modelId="{637236DD-6307-45F3-975E-0526DA29A930}" srcId="{D39C5C7A-054E-4787-B8D2-16E9A951CD73}" destId="{EC6079A3-4C35-40BC-9026-980FB3FD9BA3}" srcOrd="2" destOrd="0" parTransId="{2F696BE6-D716-4A61-8007-447FA8BFAF66}" sibTransId="{3E7BC6D5-5FB7-4E89-B117-DCD31487F0C3}"/>
    <dgm:cxn modelId="{3AC31AF1-BFA6-4133-96EB-447A8256FEAF}" srcId="{D39C5C7A-054E-4787-B8D2-16E9A951CD73}" destId="{BD11BB40-EC20-4C90-80FC-473300433182}" srcOrd="0" destOrd="0" parTransId="{3097359F-1CE9-47D1-8AEA-E7E42C12886F}" sibTransId="{95F8ECD5-1F93-4E83-B53A-E1CC1E37233B}"/>
    <dgm:cxn modelId="{96815C40-743B-48ED-B8B4-B025F531EA79}" type="presParOf" srcId="{008E8895-A929-4169-818B-0C695082E809}" destId="{EFF3B962-F298-49C6-9A2D-3449B5B57E5C}" srcOrd="0" destOrd="0" presId="urn:microsoft.com/office/officeart/2005/8/layout/chevron1"/>
    <dgm:cxn modelId="{A3646A83-2FB5-40E0-868F-9A4E848413AA}" type="presParOf" srcId="{008E8895-A929-4169-818B-0C695082E809}" destId="{AF1924B9-44F9-4D9B-A61A-85C8374CA54D}" srcOrd="1" destOrd="0" presId="urn:microsoft.com/office/officeart/2005/8/layout/chevron1"/>
    <dgm:cxn modelId="{927E30E9-3DD8-4391-8C62-7912595731C4}" type="presParOf" srcId="{008E8895-A929-4169-818B-0C695082E809}" destId="{4FC26F15-86DC-4E44-B93D-E414173AD185}" srcOrd="2" destOrd="0" presId="urn:microsoft.com/office/officeart/2005/8/layout/chevron1"/>
    <dgm:cxn modelId="{8C649787-B6BD-4E6C-ABF7-666E884436FE}" type="presParOf" srcId="{008E8895-A929-4169-818B-0C695082E809}" destId="{C4F0858A-4A6D-49C1-808F-4976C3C4256F}" srcOrd="3" destOrd="0" presId="urn:microsoft.com/office/officeart/2005/8/layout/chevron1"/>
    <dgm:cxn modelId="{5FD00583-BCEF-4777-9B47-B50075674DD7}" type="presParOf" srcId="{008E8895-A929-4169-818B-0C695082E809}" destId="{9A5FFD76-C472-4B81-B369-104AB6BFC19A}" srcOrd="4" destOrd="0" presId="urn:microsoft.com/office/officeart/2005/8/layout/chevron1"/>
    <dgm:cxn modelId="{0B27780F-6F8C-4E76-93AE-FC9CAA3041D2}" type="presParOf" srcId="{008E8895-A929-4169-818B-0C695082E809}" destId="{7F182AAE-BA4B-42FC-B5FC-E471373CDF33}" srcOrd="5" destOrd="0" presId="urn:microsoft.com/office/officeart/2005/8/layout/chevron1"/>
    <dgm:cxn modelId="{61C29EAF-14C6-4419-91BC-8BDA50A50549}" type="presParOf" srcId="{008E8895-A929-4169-818B-0C695082E809}" destId="{F6BC8661-1327-4406-AC9F-6855E45A46BE}"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3B962-F298-49C6-9A2D-3449B5B57E5C}">
      <dsp:nvSpPr>
        <dsp:cNvPr id="0" name=""/>
        <dsp:cNvSpPr/>
      </dsp:nvSpPr>
      <dsp:spPr>
        <a:xfrm>
          <a:off x="5427" y="1004596"/>
          <a:ext cx="3159387" cy="126375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kern="1200" dirty="0"/>
            <a:t>Dataset Overview</a:t>
          </a:r>
        </a:p>
        <a:p>
          <a:pPr marL="0" lvl="0" indent="0" algn="ctr" defTabSz="844550">
            <a:lnSpc>
              <a:spcPct val="90000"/>
            </a:lnSpc>
            <a:spcBef>
              <a:spcPct val="0"/>
            </a:spcBef>
            <a:spcAft>
              <a:spcPct val="35000"/>
            </a:spcAft>
            <a:buNone/>
          </a:pPr>
          <a:r>
            <a:rPr lang="en-US" sz="1100" b="0" kern="1200" dirty="0"/>
            <a:t>Size, feature, target variable and class distribution</a:t>
          </a:r>
        </a:p>
      </dsp:txBody>
      <dsp:txXfrm>
        <a:off x="637305" y="1004596"/>
        <a:ext cx="1895632" cy="1263755"/>
      </dsp:txXfrm>
    </dsp:sp>
    <dsp:sp modelId="{4FC26F15-86DC-4E44-B93D-E414173AD185}">
      <dsp:nvSpPr>
        <dsp:cNvPr id="0" name=""/>
        <dsp:cNvSpPr/>
      </dsp:nvSpPr>
      <dsp:spPr>
        <a:xfrm>
          <a:off x="2848876" y="1004596"/>
          <a:ext cx="3159387" cy="1263755"/>
        </a:xfrm>
        <a:prstGeom prst="chevron">
          <a:avLst/>
        </a:prstGeom>
        <a:solidFill>
          <a:schemeClr val="accent3">
            <a:hueOff val="2834016"/>
            <a:satOff val="-2776"/>
            <a:lumOff val="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FFFF"/>
              </a:solidFill>
              <a:latin typeface="Franklin Gothic Book"/>
              <a:ea typeface="+mn-ea"/>
              <a:cs typeface="+mn-cs"/>
            </a:rPr>
            <a:t>Data Preprocessing</a:t>
          </a:r>
        </a:p>
        <a:p>
          <a:pPr marL="0" lvl="0" algn="ctr" defTabSz="844550">
            <a:lnSpc>
              <a:spcPct val="90000"/>
            </a:lnSpc>
            <a:spcBef>
              <a:spcPct val="0"/>
            </a:spcBef>
            <a:spcAft>
              <a:spcPct val="35000"/>
            </a:spcAft>
            <a:buNone/>
          </a:pPr>
          <a:r>
            <a:rPr lang="en-US" sz="1100" b="0" kern="1200" dirty="0">
              <a:solidFill>
                <a:srgbClr val="FFFFFF"/>
              </a:solidFill>
              <a:latin typeface="Franklin Gothic Book"/>
              <a:ea typeface="+mn-ea"/>
              <a:cs typeface="+mn-cs"/>
            </a:rPr>
            <a:t>Handling missing values, Categorical Variable Encoding, Feature Scaling, Distribution Balancing with Oversampling  </a:t>
          </a:r>
        </a:p>
      </dsp:txBody>
      <dsp:txXfrm>
        <a:off x="3480754" y="1004596"/>
        <a:ext cx="1895632" cy="1263755"/>
      </dsp:txXfrm>
    </dsp:sp>
    <dsp:sp modelId="{9A5FFD76-C472-4B81-B369-104AB6BFC19A}">
      <dsp:nvSpPr>
        <dsp:cNvPr id="0" name=""/>
        <dsp:cNvSpPr/>
      </dsp:nvSpPr>
      <dsp:spPr>
        <a:xfrm>
          <a:off x="5692325" y="1004596"/>
          <a:ext cx="3159387" cy="1263755"/>
        </a:xfrm>
        <a:prstGeom prst="chevron">
          <a:avLst/>
        </a:prstGeom>
        <a:solidFill>
          <a:schemeClr val="accent3">
            <a:hueOff val="5668032"/>
            <a:satOff val="-5552"/>
            <a:lumOff val="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kern="1200" dirty="0"/>
            <a:t>Implementing Classification Models</a:t>
          </a:r>
        </a:p>
        <a:p>
          <a:pPr marL="0" lvl="0" indent="0" algn="ctr" defTabSz="844550">
            <a:lnSpc>
              <a:spcPct val="90000"/>
            </a:lnSpc>
            <a:spcBef>
              <a:spcPct val="0"/>
            </a:spcBef>
            <a:spcAft>
              <a:spcPct val="35000"/>
            </a:spcAft>
            <a:buNone/>
          </a:pPr>
          <a:r>
            <a:rPr lang="en-US" sz="1100" b="0" kern="1200" dirty="0">
              <a:solidFill>
                <a:srgbClr val="FFFFFF"/>
              </a:solidFill>
              <a:latin typeface="Franklin Gothic Book"/>
              <a:ea typeface="+mn-ea"/>
              <a:cs typeface="+mn-cs"/>
            </a:rPr>
            <a:t>DT Classifier, Logistic Regression and MLP classifier</a:t>
          </a:r>
          <a:endParaRPr lang="en-US" sz="1900" kern="1200" dirty="0"/>
        </a:p>
      </dsp:txBody>
      <dsp:txXfrm>
        <a:off x="6324203" y="1004596"/>
        <a:ext cx="1895632" cy="1263755"/>
      </dsp:txXfrm>
    </dsp:sp>
    <dsp:sp modelId="{F6BC8661-1327-4406-AC9F-6855E45A46BE}">
      <dsp:nvSpPr>
        <dsp:cNvPr id="0" name=""/>
        <dsp:cNvSpPr/>
      </dsp:nvSpPr>
      <dsp:spPr>
        <a:xfrm>
          <a:off x="8535773" y="1004596"/>
          <a:ext cx="3159387" cy="1263755"/>
        </a:xfrm>
        <a:prstGeom prst="chevron">
          <a:avLst/>
        </a:prstGeom>
        <a:solidFill>
          <a:schemeClr val="accent3">
            <a:hueOff val="8502047"/>
            <a:satOff val="-8328"/>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kern="1200" dirty="0"/>
            <a:t>Model Evaluation</a:t>
          </a:r>
        </a:p>
        <a:p>
          <a:pPr marL="0" lvl="0" indent="0" algn="ctr" defTabSz="844550">
            <a:lnSpc>
              <a:spcPct val="90000"/>
            </a:lnSpc>
            <a:spcBef>
              <a:spcPct val="0"/>
            </a:spcBef>
            <a:spcAft>
              <a:spcPct val="35000"/>
            </a:spcAft>
            <a:buNone/>
          </a:pPr>
          <a:r>
            <a:rPr lang="en-US" sz="1100" b="0" kern="1200" dirty="0">
              <a:solidFill>
                <a:srgbClr val="FFFFFF"/>
              </a:solidFill>
              <a:latin typeface="Franklin Gothic Book"/>
              <a:ea typeface="+mn-ea"/>
              <a:cs typeface="+mn-cs"/>
            </a:rPr>
            <a:t>Cross-validation, accuracy, precision, confusion matrix</a:t>
          </a:r>
        </a:p>
      </dsp:txBody>
      <dsp:txXfrm>
        <a:off x="9167651" y="1004596"/>
        <a:ext cx="1895632" cy="12637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BD2D4-3F8B-E98A-A5F2-BC47537DA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9F6D6D-6314-ABB2-289F-C8641EB09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236E82-77F8-F0BC-D8F1-464050EFC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052865-EC9A-C8AB-42FC-6371E9879E02}"/>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9253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880873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63687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427217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756175" y="411479"/>
            <a:ext cx="8040129" cy="3291840"/>
          </a:xfrm>
        </p:spPr>
        <p:txBody>
          <a:bodyPr/>
          <a:lstStyle/>
          <a:p>
            <a:r>
              <a:rPr lang="en-US" sz="5400" b="0" dirty="0">
                <a:latin typeface="Calibri Light"/>
                <a:cs typeface="Calibri Light"/>
              </a:rPr>
              <a:t>Breast Cancer Dataset Classification</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E0D88E-297A-6B62-A1EA-A918E3CEC3B1}"/>
              </a:ext>
            </a:extLst>
          </p:cNvPr>
          <p:cNvSpPr>
            <a:spLocks noGrp="1"/>
          </p:cNvSpPr>
          <p:nvPr>
            <p:ph type="title"/>
          </p:nvPr>
        </p:nvSpPr>
        <p:spPr>
          <a:xfrm>
            <a:off x="549538" y="127915"/>
            <a:ext cx="10873740" cy="1680205"/>
          </a:xfrm>
        </p:spPr>
        <p:txBody>
          <a:bodyPr/>
          <a:lstStyle/>
          <a:p>
            <a:r>
              <a:rPr lang="en-US" dirty="0"/>
              <a:t>Model Performances: Logistic Regression</a:t>
            </a:r>
            <a:br>
              <a:rPr lang="en-US" dirty="0"/>
            </a:br>
            <a:r>
              <a:rPr lang="en-US" dirty="0"/>
              <a:t>		    </a:t>
            </a:r>
            <a:r>
              <a:rPr lang="fr-FR" sz="3200" dirty="0"/>
              <a:t>Classification Report and Confusion Matrix</a:t>
            </a:r>
            <a:endParaRPr lang="en-US" dirty="0"/>
          </a:p>
        </p:txBody>
      </p:sp>
      <p:pic>
        <p:nvPicPr>
          <p:cNvPr id="5122" name="Picture 2">
            <a:extLst>
              <a:ext uri="{FF2B5EF4-FFF2-40B4-BE49-F238E27FC236}">
                <a16:creationId xmlns:a16="http://schemas.microsoft.com/office/drawing/2014/main" id="{32CEA031-141B-E783-7DD5-623DEE7068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272"/>
          <a:stretch/>
        </p:blipFill>
        <p:spPr bwMode="auto">
          <a:xfrm>
            <a:off x="6689709" y="1783080"/>
            <a:ext cx="4997793" cy="4591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52C7AE4-D106-A516-F701-F073C220D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69" y="1893561"/>
            <a:ext cx="5945615" cy="46893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181B21-BBD7-27EF-AC6D-4397E6CCC123}"/>
              </a:ext>
            </a:extLst>
          </p:cNvPr>
          <p:cNvSpPr txBox="1"/>
          <p:nvPr/>
        </p:nvSpPr>
        <p:spPr>
          <a:xfrm>
            <a:off x="4563035" y="6393129"/>
            <a:ext cx="3881718" cy="464871"/>
          </a:xfrm>
          <a:prstGeom prst="rect">
            <a:avLst/>
          </a:prstGeom>
          <a:solidFill>
            <a:schemeClr val="accent1"/>
          </a:solidFill>
          <a:ln>
            <a:solidFill>
              <a:schemeClr val="bg1"/>
            </a:solidFill>
          </a:ln>
        </p:spPr>
        <p:txBody>
          <a:bodyPr wrap="square">
            <a:spAutoFit/>
          </a:bodyPr>
          <a:lstStyle>
            <a:defPPr>
              <a:defRPr lang="en-US"/>
            </a:defPPr>
            <a:lvl1pPr marR="0" lvl="0" indent="0" eaLnBrk="0" fontAlgn="base" hangingPunct="0">
              <a:lnSpc>
                <a:spcPct val="150000"/>
              </a:lnSpc>
              <a:spcBef>
                <a:spcPct val="0"/>
              </a:spcBef>
              <a:spcAft>
                <a:spcPct val="0"/>
              </a:spcAft>
              <a:buClrTx/>
              <a:buSzTx/>
              <a:tabLst/>
              <a:defRPr>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altLang="en-US" dirty="0"/>
              <a:t>Overall Accuracy (entire dataset): 0.696 </a:t>
            </a:r>
          </a:p>
        </p:txBody>
      </p:sp>
    </p:spTree>
    <p:extLst>
      <p:ext uri="{BB962C8B-B14F-4D97-AF65-F5344CB8AC3E}">
        <p14:creationId xmlns:p14="http://schemas.microsoft.com/office/powerpoint/2010/main" val="353358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549EC5C-8AD5-1C8B-93BA-18563B961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9" y="1722505"/>
            <a:ext cx="6419183" cy="50628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0559986-B42B-ACD9-D2DC-80A0FB6C018D}"/>
              </a:ext>
            </a:extLst>
          </p:cNvPr>
          <p:cNvSpPr>
            <a:spLocks noGrp="1"/>
          </p:cNvSpPr>
          <p:nvPr>
            <p:ph type="title"/>
          </p:nvPr>
        </p:nvSpPr>
        <p:spPr>
          <a:xfrm>
            <a:off x="531609" y="273206"/>
            <a:ext cx="10873740" cy="1680205"/>
          </a:xfrm>
        </p:spPr>
        <p:txBody>
          <a:bodyPr/>
          <a:lstStyle/>
          <a:p>
            <a:r>
              <a:rPr lang="en-US" dirty="0"/>
              <a:t>Model Performances: Logistic Regression</a:t>
            </a:r>
            <a:br>
              <a:rPr lang="en-US" dirty="0"/>
            </a:br>
            <a:r>
              <a:rPr lang="en-US" dirty="0"/>
              <a:t>						    </a:t>
            </a:r>
            <a:r>
              <a:rPr lang="en-US" sz="3200" dirty="0"/>
              <a:t>Cross-Validation Results</a:t>
            </a:r>
            <a:endParaRPr lang="en-US" dirty="0"/>
          </a:p>
        </p:txBody>
      </p:sp>
      <p:sp>
        <p:nvSpPr>
          <p:cNvPr id="2" name="Rectangle 1">
            <a:extLst>
              <a:ext uri="{FF2B5EF4-FFF2-40B4-BE49-F238E27FC236}">
                <a16:creationId xmlns:a16="http://schemas.microsoft.com/office/drawing/2014/main" id="{44DBD82F-1A2A-C68B-B966-8772B007A9A6}"/>
              </a:ext>
            </a:extLst>
          </p:cNvPr>
          <p:cNvSpPr>
            <a:spLocks noChangeArrowheads="1"/>
          </p:cNvSpPr>
          <p:nvPr/>
        </p:nvSpPr>
        <p:spPr bwMode="auto">
          <a:xfrm>
            <a:off x="8333294" y="3358810"/>
            <a:ext cx="2743200" cy="134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Key Information: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Mean Accuracy: 0.6266</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Standard Deviation: 0.1025</a:t>
            </a:r>
          </a:p>
        </p:txBody>
      </p:sp>
    </p:spTree>
    <p:extLst>
      <p:ext uri="{BB962C8B-B14F-4D97-AF65-F5344CB8AC3E}">
        <p14:creationId xmlns:p14="http://schemas.microsoft.com/office/powerpoint/2010/main" val="325731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DA8C045-A2A4-F50C-3420-3B51FF35E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76" y="1998620"/>
            <a:ext cx="5860231" cy="462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57EE91C-14DF-9632-7462-CE5D9032EC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975"/>
          <a:stretch/>
        </p:blipFill>
        <p:spPr bwMode="auto">
          <a:xfrm>
            <a:off x="6757988" y="1902878"/>
            <a:ext cx="5014912" cy="45910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9C1A3E4-A031-CDB0-8E8B-A844702DBAC2}"/>
              </a:ext>
            </a:extLst>
          </p:cNvPr>
          <p:cNvSpPr txBox="1">
            <a:spLocks/>
          </p:cNvSpPr>
          <p:nvPr/>
        </p:nvSpPr>
        <p:spPr>
          <a:xfrm>
            <a:off x="549534" y="273205"/>
            <a:ext cx="10873740" cy="1680205"/>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Performances: MLP Classifier</a:t>
            </a:r>
            <a:br>
              <a:rPr lang="en-US" dirty="0"/>
            </a:br>
            <a:r>
              <a:rPr lang="en-US" dirty="0"/>
              <a:t>	   </a:t>
            </a:r>
            <a:r>
              <a:rPr lang="en-US" sz="3200" dirty="0"/>
              <a:t>Classification Report </a:t>
            </a:r>
            <a:r>
              <a:rPr lang="fr-FR" sz="3200" dirty="0"/>
              <a:t>and Confusion Matrix</a:t>
            </a:r>
            <a:endParaRPr lang="en-US" sz="3200" dirty="0"/>
          </a:p>
        </p:txBody>
      </p:sp>
      <p:sp>
        <p:nvSpPr>
          <p:cNvPr id="3" name="TextBox 2">
            <a:extLst>
              <a:ext uri="{FF2B5EF4-FFF2-40B4-BE49-F238E27FC236}">
                <a16:creationId xmlns:a16="http://schemas.microsoft.com/office/drawing/2014/main" id="{87383B93-0732-D7BB-E4ED-CFDA39F75AD9}"/>
              </a:ext>
            </a:extLst>
          </p:cNvPr>
          <p:cNvSpPr txBox="1"/>
          <p:nvPr/>
        </p:nvSpPr>
        <p:spPr>
          <a:xfrm>
            <a:off x="4686297" y="6404280"/>
            <a:ext cx="3810929" cy="464871"/>
          </a:xfrm>
          <a:prstGeom prst="rect">
            <a:avLst/>
          </a:prstGeom>
          <a:solidFill>
            <a:schemeClr val="accent1"/>
          </a:solidFill>
          <a:ln>
            <a:solidFill>
              <a:schemeClr val="bg1"/>
            </a:solidFill>
          </a:ln>
        </p:spPr>
        <p:txBody>
          <a:bodyPr wrap="square">
            <a:spAutoFit/>
          </a:bodyPr>
          <a:lstStyle>
            <a:defPPr>
              <a:defRPr lang="en-US"/>
            </a:defPPr>
            <a:lvl1pPr marR="0" lvl="0" indent="0" eaLnBrk="0" fontAlgn="base" hangingPunct="0">
              <a:lnSpc>
                <a:spcPct val="150000"/>
              </a:lnSpc>
              <a:spcBef>
                <a:spcPct val="0"/>
              </a:spcBef>
              <a:spcAft>
                <a:spcPct val="0"/>
              </a:spcAft>
              <a:buClrTx/>
              <a:buSzTx/>
              <a:tabLst/>
              <a:defRPr>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altLang="en-US" dirty="0"/>
              <a:t>Overall Accuracy (entire dataset): 0.91 </a:t>
            </a:r>
          </a:p>
        </p:txBody>
      </p:sp>
    </p:spTree>
    <p:extLst>
      <p:ext uri="{BB962C8B-B14F-4D97-AF65-F5344CB8AC3E}">
        <p14:creationId xmlns:p14="http://schemas.microsoft.com/office/powerpoint/2010/main" val="404036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9743CA-E277-5932-D195-AABED042ACA7}"/>
              </a:ext>
            </a:extLst>
          </p:cNvPr>
          <p:cNvSpPr>
            <a:spLocks noGrp="1"/>
          </p:cNvSpPr>
          <p:nvPr>
            <p:ph type="title"/>
          </p:nvPr>
        </p:nvSpPr>
        <p:spPr>
          <a:xfrm>
            <a:off x="684007" y="183559"/>
            <a:ext cx="10873740" cy="1680205"/>
          </a:xfrm>
        </p:spPr>
        <p:txBody>
          <a:bodyPr/>
          <a:lstStyle/>
          <a:p>
            <a:r>
              <a:rPr lang="en-US" dirty="0"/>
              <a:t>Model Performances: MLP Classifier</a:t>
            </a:r>
            <a:br>
              <a:rPr lang="en-US" dirty="0"/>
            </a:br>
            <a:r>
              <a:rPr lang="en-US" dirty="0"/>
              <a:t>				         </a:t>
            </a:r>
            <a:r>
              <a:rPr lang="en-US" sz="3200" dirty="0"/>
              <a:t>Cross-Validation Results</a:t>
            </a:r>
            <a:endParaRPr lang="en-US" dirty="0"/>
          </a:p>
        </p:txBody>
      </p:sp>
      <p:sp>
        <p:nvSpPr>
          <p:cNvPr id="2" name="Rectangle 1">
            <a:extLst>
              <a:ext uri="{FF2B5EF4-FFF2-40B4-BE49-F238E27FC236}">
                <a16:creationId xmlns:a16="http://schemas.microsoft.com/office/drawing/2014/main" id="{DA2C8E08-B9EC-354E-7018-CDA79CD1F882}"/>
              </a:ext>
            </a:extLst>
          </p:cNvPr>
          <p:cNvSpPr>
            <a:spLocks noChangeArrowheads="1"/>
          </p:cNvSpPr>
          <p:nvPr/>
        </p:nvSpPr>
        <p:spPr bwMode="auto">
          <a:xfrm>
            <a:off x="8333294" y="3358810"/>
            <a:ext cx="2743200" cy="134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Key Information: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Mean Accuracy: 0.8580</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Standard Deviation: 0.0752</a:t>
            </a:r>
          </a:p>
        </p:txBody>
      </p:sp>
      <p:pic>
        <p:nvPicPr>
          <p:cNvPr id="2050" name="Picture 2">
            <a:extLst>
              <a:ext uri="{FF2B5EF4-FFF2-40B4-BE49-F238E27FC236}">
                <a16:creationId xmlns:a16="http://schemas.microsoft.com/office/drawing/2014/main" id="{DCD76CBE-0133-C821-BCD2-54992B37E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55" y="1773596"/>
            <a:ext cx="6446464" cy="508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0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a:extLst>
              <a:ext uri="{FF2B5EF4-FFF2-40B4-BE49-F238E27FC236}">
                <a16:creationId xmlns:a16="http://schemas.microsoft.com/office/drawing/2014/main" id="{1D1A6BEB-72FE-3280-1599-519C4B175D4D}"/>
              </a:ext>
            </a:extLst>
          </p:cNvPr>
          <p:cNvSpPr/>
          <p:nvPr/>
        </p:nvSpPr>
        <p:spPr>
          <a:xfrm>
            <a:off x="1527411" y="2357550"/>
            <a:ext cx="2761178" cy="527487"/>
          </a:xfrm>
          <a:prstGeom prst="rect">
            <a:avLst/>
          </a:prstGeom>
          <a:noFill/>
          <a:ln/>
        </p:spPr>
        <p:txBody>
          <a:bodyPr wrap="none" lIns="0" tIns="0" rIns="0" bIns="0" rtlCol="0" anchor="t"/>
          <a:lstStyle/>
          <a:p>
            <a:pPr marL="0" indent="0" algn="l">
              <a:lnSpc>
                <a:spcPts val="2700"/>
              </a:lnSpc>
              <a:buNone/>
            </a:pPr>
            <a:r>
              <a:rPr lang="en-US" sz="2000" b="1" dirty="0">
                <a:solidFill>
                  <a:srgbClr val="404155"/>
                </a:solidFill>
                <a:latin typeface="Calibri" panose="020F0502020204030204" pitchFamily="34" charset="0"/>
                <a:ea typeface="Calibri" panose="020F0502020204030204" pitchFamily="34" charset="0"/>
                <a:cs typeface="Calibri" panose="020F0502020204030204" pitchFamily="34" charset="0"/>
              </a:rPr>
              <a:t>Decision Tree</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2">
            <a:extLst>
              <a:ext uri="{FF2B5EF4-FFF2-40B4-BE49-F238E27FC236}">
                <a16:creationId xmlns:a16="http://schemas.microsoft.com/office/drawing/2014/main" id="{FC9D975A-1111-25D4-23F3-61ECC773300B}"/>
              </a:ext>
            </a:extLst>
          </p:cNvPr>
          <p:cNvSpPr/>
          <p:nvPr/>
        </p:nvSpPr>
        <p:spPr>
          <a:xfrm>
            <a:off x="1527411" y="2605544"/>
            <a:ext cx="3442495" cy="1080456"/>
          </a:xfrm>
          <a:prstGeom prst="rect">
            <a:avLst/>
          </a:prstGeom>
          <a:noFill/>
          <a:ln/>
        </p:spPr>
        <p:txBody>
          <a:bodyPr wrap="square" lIns="0" tIns="0" rIns="0" bIns="0" rtlCol="0" anchor="t"/>
          <a:lstStyle/>
          <a:p>
            <a:pPr marL="0" indent="0" algn="l">
              <a:lnSpc>
                <a:spcPts val="2750"/>
              </a:lnSpc>
              <a:buNone/>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The Decision Tree has the highest accuracy (98.5%) and performs well across all metrics.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 3">
            <a:extLst>
              <a:ext uri="{FF2B5EF4-FFF2-40B4-BE49-F238E27FC236}">
                <a16:creationId xmlns:a16="http://schemas.microsoft.com/office/drawing/2014/main" id="{1BA5670E-4B1A-FCA0-8D84-38F45FC59B09}"/>
              </a:ext>
            </a:extLst>
          </p:cNvPr>
          <p:cNvSpPr/>
          <p:nvPr/>
        </p:nvSpPr>
        <p:spPr>
          <a:xfrm>
            <a:off x="1527411" y="3805774"/>
            <a:ext cx="2761178" cy="345043"/>
          </a:xfrm>
          <a:prstGeom prst="rect">
            <a:avLst/>
          </a:prstGeom>
          <a:noFill/>
          <a:ln/>
        </p:spPr>
        <p:txBody>
          <a:bodyPr wrap="none" lIns="0" tIns="0" rIns="0" bIns="0" rtlCol="0" anchor="t"/>
          <a:lstStyle/>
          <a:p>
            <a:pPr>
              <a:lnSpc>
                <a:spcPts val="2700"/>
              </a:lnSpc>
            </a:pPr>
            <a:r>
              <a:rPr lang="en-US" sz="2000" b="1" dirty="0">
                <a:solidFill>
                  <a:srgbClr val="404155"/>
                </a:solidFill>
                <a:latin typeface="Calibri" panose="020F0502020204030204" pitchFamily="34" charset="0"/>
                <a:ea typeface="Calibri" panose="020F0502020204030204" pitchFamily="34" charset="0"/>
                <a:cs typeface="Calibri" panose="020F0502020204030204" pitchFamily="34" charset="0"/>
              </a:rPr>
              <a:t>MLP Classifier</a:t>
            </a:r>
          </a:p>
        </p:txBody>
      </p:sp>
      <p:sp>
        <p:nvSpPr>
          <p:cNvPr id="9" name="Text 4">
            <a:extLst>
              <a:ext uri="{FF2B5EF4-FFF2-40B4-BE49-F238E27FC236}">
                <a16:creationId xmlns:a16="http://schemas.microsoft.com/office/drawing/2014/main" id="{545AD0A9-6309-827A-96D3-A3FFE3BE8C7D}"/>
              </a:ext>
            </a:extLst>
          </p:cNvPr>
          <p:cNvSpPr/>
          <p:nvPr/>
        </p:nvSpPr>
        <p:spPr>
          <a:xfrm>
            <a:off x="1527411" y="4158516"/>
            <a:ext cx="3334149" cy="706755"/>
          </a:xfrm>
          <a:prstGeom prst="rect">
            <a:avLst/>
          </a:prstGeom>
          <a:noFill/>
          <a:ln/>
        </p:spPr>
        <p:txBody>
          <a:bodyPr wrap="square" lIns="0" tIns="0" rIns="0" bIns="0" rtlCol="0" anchor="t"/>
          <a:lstStyle/>
          <a:p>
            <a:pPr marL="0" indent="0" algn="l">
              <a:lnSpc>
                <a:spcPts val="2750"/>
              </a:lnSpc>
              <a:buNone/>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The Neural Network performs almost as well in accuracy (91%), precision, recall, and F1-score.</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 5">
            <a:extLst>
              <a:ext uri="{FF2B5EF4-FFF2-40B4-BE49-F238E27FC236}">
                <a16:creationId xmlns:a16="http://schemas.microsoft.com/office/drawing/2014/main" id="{E001D750-6B2A-0575-FA16-53F636A09217}"/>
              </a:ext>
            </a:extLst>
          </p:cNvPr>
          <p:cNvSpPr/>
          <p:nvPr/>
        </p:nvSpPr>
        <p:spPr>
          <a:xfrm>
            <a:off x="1527411" y="5337787"/>
            <a:ext cx="2761178" cy="345043"/>
          </a:xfrm>
          <a:prstGeom prst="rect">
            <a:avLst/>
          </a:prstGeom>
          <a:noFill/>
          <a:ln/>
        </p:spPr>
        <p:txBody>
          <a:bodyPr wrap="none" lIns="0" tIns="0" rIns="0" bIns="0" rtlCol="0" anchor="t"/>
          <a:lstStyle/>
          <a:p>
            <a:pPr>
              <a:lnSpc>
                <a:spcPts val="2700"/>
              </a:lnSpc>
            </a:pPr>
            <a:r>
              <a:rPr lang="en-US" sz="2000" b="1" dirty="0">
                <a:solidFill>
                  <a:srgbClr val="404155"/>
                </a:solidFill>
                <a:latin typeface="Calibri" panose="020F0502020204030204" pitchFamily="34" charset="0"/>
                <a:ea typeface="Calibri" panose="020F0502020204030204" pitchFamily="34" charset="0"/>
                <a:cs typeface="Calibri" panose="020F0502020204030204" pitchFamily="34" charset="0"/>
              </a:rPr>
              <a:t>Logistic Regression</a:t>
            </a:r>
          </a:p>
        </p:txBody>
      </p:sp>
      <p:sp>
        <p:nvSpPr>
          <p:cNvPr id="12" name="Text 6">
            <a:extLst>
              <a:ext uri="{FF2B5EF4-FFF2-40B4-BE49-F238E27FC236}">
                <a16:creationId xmlns:a16="http://schemas.microsoft.com/office/drawing/2014/main" id="{82D53722-F90C-9711-7B1D-DC5F77FD7AE2}"/>
              </a:ext>
            </a:extLst>
          </p:cNvPr>
          <p:cNvSpPr/>
          <p:nvPr/>
        </p:nvSpPr>
        <p:spPr>
          <a:xfrm>
            <a:off x="1527412" y="5711488"/>
            <a:ext cx="3334148" cy="706755"/>
          </a:xfrm>
          <a:prstGeom prst="rect">
            <a:avLst/>
          </a:prstGeom>
          <a:noFill/>
          <a:ln/>
        </p:spPr>
        <p:txBody>
          <a:bodyPr wrap="square" lIns="0" tIns="0" rIns="0" bIns="0" rtlCol="0" anchor="t"/>
          <a:lstStyle/>
          <a:p>
            <a:pPr marL="0" indent="0" algn="l">
              <a:lnSpc>
                <a:spcPts val="2750"/>
              </a:lnSpc>
              <a:buNone/>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The Logistic Regression classifier has the lowest performance, especially in terms of accuracy.</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5C14D323-83C1-1BD2-3D8C-A6FE68D14894}"/>
              </a:ext>
            </a:extLst>
          </p:cNvPr>
          <p:cNvSpPr>
            <a:spLocks noGrp="1"/>
          </p:cNvSpPr>
          <p:nvPr>
            <p:ph type="title"/>
          </p:nvPr>
        </p:nvSpPr>
        <p:spPr>
          <a:xfrm>
            <a:off x="504713" y="-246747"/>
            <a:ext cx="10873740" cy="1680205"/>
          </a:xfrm>
        </p:spPr>
        <p:txBody>
          <a:bodyPr/>
          <a:lstStyle/>
          <a:p>
            <a:pPr marL="0" indent="0">
              <a:lnSpc>
                <a:spcPts val="5400"/>
              </a:lnSpc>
              <a:buNone/>
            </a:pPr>
            <a:r>
              <a:rPr lang="en-US" sz="4400" dirty="0">
                <a:solidFill>
                  <a:srgbClr val="1B1B27"/>
                </a:solidFill>
                <a:latin typeface="Corben" pitchFamily="34" charset="0"/>
                <a:ea typeface="Corben" pitchFamily="34" charset="-122"/>
                <a:cs typeface="Corben" pitchFamily="34" charset="-120"/>
              </a:rPr>
              <a:t>Model Performance Comparison</a:t>
            </a:r>
            <a:endParaRPr lang="en-US" sz="4400" dirty="0"/>
          </a:p>
        </p:txBody>
      </p:sp>
      <p:sp>
        <p:nvSpPr>
          <p:cNvPr id="16" name="Arrow: Pentagon 15">
            <a:extLst>
              <a:ext uri="{FF2B5EF4-FFF2-40B4-BE49-F238E27FC236}">
                <a16:creationId xmlns:a16="http://schemas.microsoft.com/office/drawing/2014/main" id="{13FC9C05-CD0B-D0AF-621C-B9B1ED1DE518}"/>
              </a:ext>
            </a:extLst>
          </p:cNvPr>
          <p:cNvSpPr/>
          <p:nvPr/>
        </p:nvSpPr>
        <p:spPr>
          <a:xfrm rot="5400000">
            <a:off x="235410" y="2675315"/>
            <a:ext cx="1214546" cy="80682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1</a:t>
            </a:r>
          </a:p>
        </p:txBody>
      </p:sp>
      <p:sp>
        <p:nvSpPr>
          <p:cNvPr id="17" name="Arrow: Pentagon 16">
            <a:extLst>
              <a:ext uri="{FF2B5EF4-FFF2-40B4-BE49-F238E27FC236}">
                <a16:creationId xmlns:a16="http://schemas.microsoft.com/office/drawing/2014/main" id="{70BC44A0-073B-043A-1788-A37AAAAC54A8}"/>
              </a:ext>
            </a:extLst>
          </p:cNvPr>
          <p:cNvSpPr/>
          <p:nvPr/>
        </p:nvSpPr>
        <p:spPr>
          <a:xfrm rot="5400000">
            <a:off x="230240" y="5593611"/>
            <a:ext cx="1214546" cy="80682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3</a:t>
            </a:r>
          </a:p>
        </p:txBody>
      </p:sp>
      <p:sp>
        <p:nvSpPr>
          <p:cNvPr id="18" name="Arrow: Pentagon 17">
            <a:extLst>
              <a:ext uri="{FF2B5EF4-FFF2-40B4-BE49-F238E27FC236}">
                <a16:creationId xmlns:a16="http://schemas.microsoft.com/office/drawing/2014/main" id="{1B64E236-6BED-F2E0-C508-399B92C7CE02}"/>
              </a:ext>
            </a:extLst>
          </p:cNvPr>
          <p:cNvSpPr/>
          <p:nvPr/>
        </p:nvSpPr>
        <p:spPr>
          <a:xfrm rot="5400000">
            <a:off x="230240" y="4134463"/>
            <a:ext cx="1214546" cy="80682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2</a:t>
            </a:r>
          </a:p>
        </p:txBody>
      </p:sp>
      <p:pic>
        <p:nvPicPr>
          <p:cNvPr id="3074" name="Picture 2">
            <a:extLst>
              <a:ext uri="{FF2B5EF4-FFF2-40B4-BE49-F238E27FC236}">
                <a16:creationId xmlns:a16="http://schemas.microsoft.com/office/drawing/2014/main" id="{B61133C0-0BCF-291A-31D3-A9971B9CD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560" y="2145958"/>
            <a:ext cx="7271146" cy="433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8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98C2-6784-F34C-F623-59E4BBD0051F}"/>
              </a:ext>
            </a:extLst>
          </p:cNvPr>
          <p:cNvSpPr>
            <a:spLocks noGrp="1"/>
          </p:cNvSpPr>
          <p:nvPr>
            <p:ph type="title"/>
          </p:nvPr>
        </p:nvSpPr>
        <p:spPr>
          <a:xfrm>
            <a:off x="598844" y="-273643"/>
            <a:ext cx="10873740" cy="1680205"/>
          </a:xfrm>
        </p:spPr>
        <p:txBody>
          <a:bodyPr/>
          <a:lstStyle/>
          <a:p>
            <a:r>
              <a:rPr lang="en-US" dirty="0"/>
              <a:t>Conclusion &amp; Future Work</a:t>
            </a:r>
          </a:p>
        </p:txBody>
      </p:sp>
      <p:sp>
        <p:nvSpPr>
          <p:cNvPr id="8" name="TextBox 7">
            <a:extLst>
              <a:ext uri="{FF2B5EF4-FFF2-40B4-BE49-F238E27FC236}">
                <a16:creationId xmlns:a16="http://schemas.microsoft.com/office/drawing/2014/main" id="{8289AB2F-9990-3BE0-4B65-EA7B03412443}"/>
              </a:ext>
            </a:extLst>
          </p:cNvPr>
          <p:cNvSpPr txBox="1"/>
          <p:nvPr/>
        </p:nvSpPr>
        <p:spPr>
          <a:xfrm>
            <a:off x="594360" y="2327969"/>
            <a:ext cx="11292840" cy="3470437"/>
          </a:xfrm>
          <a:prstGeom prst="rect">
            <a:avLst/>
          </a:prstGeom>
          <a:noFill/>
        </p:spPr>
        <p:txBody>
          <a:bodyPr wrap="square">
            <a:spAutoFit/>
          </a:bodyPr>
          <a:lstStyle/>
          <a:p>
            <a:pPr>
              <a:lnSpc>
                <a:spcPct val="150000"/>
              </a:lnSpc>
            </a:pPr>
            <a:r>
              <a:rPr lang="en-US" b="1" dirty="0">
                <a:solidFill>
                  <a:srgbClr val="404155"/>
                </a:solidFill>
                <a:latin typeface="Calibri" panose="020F0502020204030204" pitchFamily="34" charset="0"/>
                <a:ea typeface="Calibri" panose="020F0502020204030204" pitchFamily="34" charset="0"/>
                <a:cs typeface="Calibri" panose="020F0502020204030204" pitchFamily="34" charset="0"/>
              </a:rPr>
              <a:t>Key Takeaways:</a:t>
            </a:r>
          </a:p>
          <a:p>
            <a:pPr marL="285750" indent="-285750">
              <a:lnSpc>
                <a:spcPct val="150000"/>
              </a:lnSpc>
              <a:buFont typeface="Arial" panose="020B0604020202020204" pitchFamily="34" charset="0"/>
              <a:buChar char="•"/>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The Decision Tree classifier is the most effective for predicting both classes of events, delivering high accuracy with minimal errors.</a:t>
            </a:r>
          </a:p>
          <a:p>
            <a:pPr marL="285750" indent="-285750">
              <a:lnSpc>
                <a:spcPct val="150000"/>
              </a:lnSpc>
              <a:buFont typeface="Arial" panose="020B0604020202020204" pitchFamily="34" charset="0"/>
              <a:buChar char="•"/>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Neural Networks, while accurate, present a higher risk of false positives, which could lead to unnecessary treatments. </a:t>
            </a:r>
          </a:p>
          <a:p>
            <a:pPr marL="285750" indent="-285750">
              <a:lnSpc>
                <a:spcPct val="150000"/>
              </a:lnSpc>
              <a:buFont typeface="Arial" panose="020B0604020202020204" pitchFamily="34" charset="0"/>
              <a:buChar char="•"/>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Logistic Regression performed the least effectively, with lower accuracy and precision. </a:t>
            </a:r>
          </a:p>
          <a:p>
            <a:pPr marL="285750" indent="-285750">
              <a:lnSpc>
                <a:spcPct val="150000"/>
              </a:lnSpc>
              <a:buFont typeface="Arial" panose="020B0604020202020204" pitchFamily="34" charset="0"/>
              <a:buChar char="•"/>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Overall, the Decision Tree classifier is recommended for its reliability in balancing performance and practical application in medical settings.</a:t>
            </a:r>
          </a:p>
          <a:p>
            <a:pPr>
              <a:lnSpc>
                <a:spcPct val="150000"/>
              </a:lnSpc>
            </a:pPr>
            <a:endPar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dirty="0">
                <a:solidFill>
                  <a:srgbClr val="404155"/>
                </a:solidFill>
                <a:latin typeface="Calibri" panose="020F0502020204030204" pitchFamily="34" charset="0"/>
                <a:ea typeface="Calibri" panose="020F0502020204030204" pitchFamily="34" charset="0"/>
                <a:cs typeface="Calibri" panose="020F0502020204030204" pitchFamily="34" charset="0"/>
              </a:rPr>
              <a:t>Future Work:</a:t>
            </a:r>
          </a:p>
          <a:p>
            <a:pPr marL="285750" indent="-285750">
              <a:lnSpc>
                <a:spcPct val="150000"/>
              </a:lnSpc>
              <a:buFont typeface="Arial" panose="020B0604020202020204" pitchFamily="34" charset="0"/>
              <a:buChar char="•"/>
            </a:pPr>
            <a:r>
              <a:rPr 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Future improvements could focus on fine-tuning the Neural Network for better performance or testing other classifiers.</a:t>
            </a:r>
          </a:p>
        </p:txBody>
      </p:sp>
    </p:spTree>
    <p:extLst>
      <p:ext uri="{BB962C8B-B14F-4D97-AF65-F5344CB8AC3E}">
        <p14:creationId xmlns:p14="http://schemas.microsoft.com/office/powerpoint/2010/main" val="38352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51331" y="-180991"/>
            <a:ext cx="6787747" cy="1593507"/>
          </a:xfrm>
        </p:spPr>
        <p:txBody>
          <a:bodyPr/>
          <a:lstStyle/>
          <a:p>
            <a:r>
              <a:rPr lang="en-US" b="0" dirty="0">
                <a:latin typeface="Calibri Light"/>
                <a:cs typeface="Calibri Light"/>
              </a:rPr>
              <a:t>Contents</a:t>
            </a:r>
            <a:endParaRPr lang="en-US" dirty="0"/>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60" y="2532250"/>
            <a:ext cx="11588750" cy="3709987"/>
          </a:xfrm>
        </p:spPr>
        <p:txBody>
          <a:bodyPr vert="horz" lIns="0" tIns="457200" rIns="0" bIns="0" rtlCol="0" anchor="t">
            <a:normAutofit/>
          </a:bodyPr>
          <a:lstStyle/>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Experimental Design</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Dataset Overview</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Data Preprocessing</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Selection of classification models</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Performance of each classification models</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Comparative performance of the 3 chosen models</a:t>
            </a:r>
          </a:p>
          <a:p>
            <a:pPr marL="283210" indent="-283210"/>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Discussion and future work</a:t>
            </a:r>
          </a:p>
          <a:p>
            <a:pPr marL="283210" indent="-283210"/>
            <a:endParaRPr lang="en-US" sz="1800" dirty="0">
              <a:latin typeface="Calibri" panose="020F0502020204030204" pitchFamily="34" charset="0"/>
              <a:ea typeface="Calibri" panose="020F0502020204030204" pitchFamily="34" charset="0"/>
              <a:cs typeface="Calibri" panose="020F0502020204030204" pitchFamily="34" charset="0"/>
            </a:endParaRPr>
          </a:p>
          <a:p>
            <a:pPr marL="283210" indent="-283210"/>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807E-CC59-DFCD-EB5E-EF2F66516B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6AE92F-8D9F-121E-ACA7-94AFEA4DBBC2}"/>
              </a:ext>
            </a:extLst>
          </p:cNvPr>
          <p:cNvSpPr>
            <a:spLocks noGrp="1"/>
          </p:cNvSpPr>
          <p:nvPr>
            <p:ph type="title"/>
          </p:nvPr>
        </p:nvSpPr>
        <p:spPr>
          <a:xfrm>
            <a:off x="560521" y="-255839"/>
            <a:ext cx="10873740" cy="168020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Experimental Design</a:t>
            </a:r>
          </a:p>
        </p:txBody>
      </p:sp>
      <p:grpSp>
        <p:nvGrpSpPr>
          <p:cNvPr id="19" name="Group 18">
            <a:extLst>
              <a:ext uri="{FF2B5EF4-FFF2-40B4-BE49-F238E27FC236}">
                <a16:creationId xmlns:a16="http://schemas.microsoft.com/office/drawing/2014/main" id="{8005E302-2C17-1459-834D-990F297711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48B82B9-2A57-893B-5EB4-B3ACC840ADED}"/>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Freeform 20">
              <a:extLst>
                <a:ext uri="{FF2B5EF4-FFF2-40B4-BE49-F238E27FC236}">
                  <a16:creationId xmlns:a16="http://schemas.microsoft.com/office/drawing/2014/main" id="{490BFE81-507F-1384-463A-F643B755FA9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Freeform 21">
              <a:extLst>
                <a:ext uri="{FF2B5EF4-FFF2-40B4-BE49-F238E27FC236}">
                  <a16:creationId xmlns:a16="http://schemas.microsoft.com/office/drawing/2014/main" id="{13B14A02-635E-4F98-C2AD-B79FF22F253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aphicFrame>
        <p:nvGraphicFramePr>
          <p:cNvPr id="4" name="Diagram 3">
            <a:extLst>
              <a:ext uri="{FF2B5EF4-FFF2-40B4-BE49-F238E27FC236}">
                <a16:creationId xmlns:a16="http://schemas.microsoft.com/office/drawing/2014/main" id="{AC1570A1-8507-62A9-0F8A-A091E5573FA8}"/>
              </a:ext>
            </a:extLst>
          </p:cNvPr>
          <p:cNvGraphicFramePr/>
          <p:nvPr>
            <p:extLst>
              <p:ext uri="{D42A27DB-BD31-4B8C-83A1-F6EECF244321}">
                <p14:modId xmlns:p14="http://schemas.microsoft.com/office/powerpoint/2010/main" val="2538550483"/>
              </p:ext>
            </p:extLst>
          </p:nvPr>
        </p:nvGraphicFramePr>
        <p:xfrm>
          <a:off x="375147" y="3234367"/>
          <a:ext cx="11700589" cy="3272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 Placeholder 2">
            <a:extLst>
              <a:ext uri="{FF2B5EF4-FFF2-40B4-BE49-F238E27FC236}">
                <a16:creationId xmlns:a16="http://schemas.microsoft.com/office/drawing/2014/main" id="{B402397F-22FF-2560-7EF9-9C5E64C785E1}"/>
              </a:ext>
            </a:extLst>
          </p:cNvPr>
          <p:cNvSpPr>
            <a:spLocks noGrp="1"/>
          </p:cNvSpPr>
          <p:nvPr>
            <p:ph sz="quarter" idx="13"/>
          </p:nvPr>
        </p:nvSpPr>
        <p:spPr>
          <a:xfrm>
            <a:off x="594360" y="2027700"/>
            <a:ext cx="11588750" cy="1680205"/>
          </a:xfrm>
        </p:spPr>
        <p:txBody>
          <a:bodyPr vert="horz" lIns="0" tIns="457200" rIns="0" bIns="0" rtlCol="0" anchor="t">
            <a:normAutofit/>
          </a:bodyPr>
          <a:lstStyle/>
          <a:p>
            <a:pPr marL="283210" indent="-283210"/>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Chosen Dataset: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breast-cancer</a:t>
            </a:r>
          </a:p>
          <a:p>
            <a:pPr marL="283210" indent="-283210"/>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Purpose of the Analysis: </a:t>
            </a:r>
            <a:r>
              <a:rPr lang="en-US" sz="1800" dirty="0">
                <a:latin typeface="Calibri" panose="020F0502020204030204" pitchFamily="34" charset="0"/>
                <a:ea typeface="Calibri" panose="020F0502020204030204" pitchFamily="34" charset="0"/>
                <a:cs typeface="Calibri" panose="020F0502020204030204" pitchFamily="34" charset="0"/>
              </a:rPr>
              <a:t>This analysis evaluates the performance of three machine learning classifiers in predicting breast cancer recurrence, using clinical and diagnostic data. The goal is to determine the most effective model for accurate prediction and enhance clinical decision-making.</a:t>
            </a:r>
          </a:p>
        </p:txBody>
      </p:sp>
    </p:spTree>
    <p:extLst>
      <p:ext uri="{BB962C8B-B14F-4D97-AF65-F5344CB8AC3E}">
        <p14:creationId xmlns:p14="http://schemas.microsoft.com/office/powerpoint/2010/main" val="153704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89879" y="-238553"/>
            <a:ext cx="10873740" cy="1680205"/>
          </a:xfrm>
        </p:spPr>
        <p:txBody>
          <a:bodyPr/>
          <a:lstStyle/>
          <a:p>
            <a:r>
              <a:rPr lang="en-US" dirty="0">
                <a:latin typeface="Calibri body"/>
              </a:rPr>
              <a:t>Dataset Overview</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7CC87EC1-2659-5AE2-894F-372C1AA424C1}"/>
              </a:ext>
            </a:extLst>
          </p:cNvPr>
          <p:cNvPicPr>
            <a:picLocks noChangeAspect="1"/>
          </p:cNvPicPr>
          <p:nvPr/>
        </p:nvPicPr>
        <p:blipFill>
          <a:blip r:embed="rId3"/>
          <a:stretch>
            <a:fillRect/>
          </a:stretch>
        </p:blipFill>
        <p:spPr>
          <a:xfrm>
            <a:off x="6619862" y="2914222"/>
            <a:ext cx="5319221" cy="2453853"/>
          </a:xfrm>
          <a:prstGeom prst="rect">
            <a:avLst/>
          </a:prstGeom>
          <a:ln>
            <a:solidFill>
              <a:schemeClr val="bg1"/>
            </a:solidFill>
          </a:ln>
        </p:spPr>
      </p:pic>
      <p:sp>
        <p:nvSpPr>
          <p:cNvPr id="28" name="Shape 1">
            <a:extLst>
              <a:ext uri="{FF2B5EF4-FFF2-40B4-BE49-F238E27FC236}">
                <a16:creationId xmlns:a16="http://schemas.microsoft.com/office/drawing/2014/main" id="{43A4CD12-D212-F74A-F305-AACD2ABE81EB}"/>
              </a:ext>
            </a:extLst>
          </p:cNvPr>
          <p:cNvSpPr/>
          <p:nvPr/>
        </p:nvSpPr>
        <p:spPr>
          <a:xfrm>
            <a:off x="565538" y="2701869"/>
            <a:ext cx="2625990" cy="1322375"/>
          </a:xfrm>
          <a:prstGeom prst="roundRect">
            <a:avLst>
              <a:gd name="adj" fmla="val 5654"/>
            </a:avLst>
          </a:prstGeom>
          <a:solidFill>
            <a:schemeClr val="accent3">
              <a:lumMod val="75000"/>
            </a:schemeClr>
          </a:solidFill>
          <a:ln w="7620">
            <a:solidFill>
              <a:srgbClr val="B8BFDF"/>
            </a:solidFill>
            <a:prstDash val="solid"/>
          </a:ln>
        </p:spPr>
      </p:sp>
      <p:sp>
        <p:nvSpPr>
          <p:cNvPr id="27" name="Shape 1">
            <a:extLst>
              <a:ext uri="{FF2B5EF4-FFF2-40B4-BE49-F238E27FC236}">
                <a16:creationId xmlns:a16="http://schemas.microsoft.com/office/drawing/2014/main" id="{B777F63D-3200-D2DF-A90C-DACAFF7D392C}"/>
              </a:ext>
            </a:extLst>
          </p:cNvPr>
          <p:cNvSpPr/>
          <p:nvPr/>
        </p:nvSpPr>
        <p:spPr>
          <a:xfrm>
            <a:off x="632221" y="4281845"/>
            <a:ext cx="2625990" cy="1322375"/>
          </a:xfrm>
          <a:prstGeom prst="roundRect">
            <a:avLst>
              <a:gd name="adj" fmla="val 5654"/>
            </a:avLst>
          </a:prstGeom>
          <a:solidFill>
            <a:schemeClr val="accent3">
              <a:lumMod val="75000"/>
            </a:schemeClr>
          </a:solidFill>
          <a:ln w="7620">
            <a:solidFill>
              <a:srgbClr val="B8BFDF"/>
            </a:solidFill>
            <a:prstDash val="solid"/>
          </a:ln>
        </p:spPr>
      </p:sp>
      <p:sp>
        <p:nvSpPr>
          <p:cNvPr id="26" name="Shape 1">
            <a:extLst>
              <a:ext uri="{FF2B5EF4-FFF2-40B4-BE49-F238E27FC236}">
                <a16:creationId xmlns:a16="http://schemas.microsoft.com/office/drawing/2014/main" id="{324AE934-4679-B8D1-89B7-663013523A2C}"/>
              </a:ext>
            </a:extLst>
          </p:cNvPr>
          <p:cNvSpPr/>
          <p:nvPr/>
        </p:nvSpPr>
        <p:spPr>
          <a:xfrm>
            <a:off x="3754827" y="2701869"/>
            <a:ext cx="2625990" cy="1322375"/>
          </a:xfrm>
          <a:prstGeom prst="roundRect">
            <a:avLst>
              <a:gd name="adj" fmla="val 5654"/>
            </a:avLst>
          </a:prstGeom>
          <a:solidFill>
            <a:schemeClr val="accent3">
              <a:lumMod val="75000"/>
            </a:schemeClr>
          </a:solidFill>
          <a:ln w="7620">
            <a:solidFill>
              <a:srgbClr val="B8BFDF"/>
            </a:solidFill>
            <a:prstDash val="solid"/>
          </a:ln>
        </p:spPr>
      </p:sp>
      <p:sp>
        <p:nvSpPr>
          <p:cNvPr id="11" name="Text 2">
            <a:extLst>
              <a:ext uri="{FF2B5EF4-FFF2-40B4-BE49-F238E27FC236}">
                <a16:creationId xmlns:a16="http://schemas.microsoft.com/office/drawing/2014/main" id="{CB155ABB-C509-423A-CD07-7E9E1F914CD5}"/>
              </a:ext>
            </a:extLst>
          </p:cNvPr>
          <p:cNvSpPr/>
          <p:nvPr/>
        </p:nvSpPr>
        <p:spPr>
          <a:xfrm>
            <a:off x="1643474" y="2824869"/>
            <a:ext cx="742084" cy="354330"/>
          </a:xfrm>
          <a:prstGeom prst="rect">
            <a:avLst/>
          </a:prstGeom>
          <a:noFill/>
          <a:ln/>
        </p:spPr>
        <p:txBody>
          <a:bodyPr wrap="none" lIns="0" tIns="0" rIns="0" bIns="0" rtlCol="0" anchor="t"/>
          <a:lstStyle/>
          <a:p>
            <a:pPr marL="0" indent="0">
              <a:lnSpc>
                <a:spcPts val="2750"/>
              </a:lnSpc>
              <a:buNone/>
            </a:pPr>
            <a:r>
              <a:rPr lang="en-US" b="1" dirty="0">
                <a:latin typeface="Calibri body"/>
                <a:ea typeface="Corben" pitchFamily="34" charset="-122"/>
                <a:cs typeface="Corben" pitchFamily="34" charset="-120"/>
              </a:rPr>
              <a:t>Size</a:t>
            </a:r>
            <a:endParaRPr lang="en-US" b="1" dirty="0">
              <a:latin typeface="Calibri body"/>
            </a:endParaRPr>
          </a:p>
        </p:txBody>
      </p:sp>
      <p:sp>
        <p:nvSpPr>
          <p:cNvPr id="12" name="Text 3">
            <a:extLst>
              <a:ext uri="{FF2B5EF4-FFF2-40B4-BE49-F238E27FC236}">
                <a16:creationId xmlns:a16="http://schemas.microsoft.com/office/drawing/2014/main" id="{FF7AE226-D282-C326-7BC1-D58C62AC5184}"/>
              </a:ext>
            </a:extLst>
          </p:cNvPr>
          <p:cNvSpPr/>
          <p:nvPr/>
        </p:nvSpPr>
        <p:spPr>
          <a:xfrm>
            <a:off x="1314050" y="3350203"/>
            <a:ext cx="1402499" cy="362903"/>
          </a:xfrm>
          <a:prstGeom prst="rect">
            <a:avLst/>
          </a:prstGeom>
          <a:noFill/>
          <a:ln/>
        </p:spPr>
        <p:txBody>
          <a:bodyPr wrap="none" lIns="0" tIns="0" rIns="0" bIns="0" rtlCol="0" anchor="t"/>
          <a:lstStyle/>
          <a:p>
            <a:pPr marL="0" indent="0">
              <a:lnSpc>
                <a:spcPts val="2850"/>
              </a:lnSpc>
              <a:buNone/>
            </a:pPr>
            <a:r>
              <a:rPr lang="en-US" sz="1400" dirty="0">
                <a:latin typeface="Calibri body"/>
                <a:ea typeface="Nobile" pitchFamily="34" charset="-122"/>
                <a:cs typeface="Nobile" pitchFamily="34" charset="-120"/>
              </a:rPr>
              <a:t>286 instances</a:t>
            </a:r>
            <a:endParaRPr lang="en-US" sz="1400" dirty="0">
              <a:latin typeface="Calibri body"/>
            </a:endParaRPr>
          </a:p>
        </p:txBody>
      </p:sp>
      <p:sp>
        <p:nvSpPr>
          <p:cNvPr id="13" name="Text 5">
            <a:extLst>
              <a:ext uri="{FF2B5EF4-FFF2-40B4-BE49-F238E27FC236}">
                <a16:creationId xmlns:a16="http://schemas.microsoft.com/office/drawing/2014/main" id="{EFF4699B-230E-D55D-B25B-8E80900B7B5B}"/>
              </a:ext>
            </a:extLst>
          </p:cNvPr>
          <p:cNvSpPr/>
          <p:nvPr/>
        </p:nvSpPr>
        <p:spPr>
          <a:xfrm>
            <a:off x="4574036" y="2756218"/>
            <a:ext cx="2835235" cy="354330"/>
          </a:xfrm>
          <a:prstGeom prst="rect">
            <a:avLst/>
          </a:prstGeom>
          <a:noFill/>
          <a:ln/>
        </p:spPr>
        <p:txBody>
          <a:bodyPr wrap="none" lIns="0" tIns="0" rIns="0" bIns="0" rtlCol="0" anchor="t"/>
          <a:lstStyle/>
          <a:p>
            <a:pPr marL="0" indent="0">
              <a:lnSpc>
                <a:spcPts val="2750"/>
              </a:lnSpc>
              <a:buNone/>
            </a:pPr>
            <a:r>
              <a:rPr lang="en-US" b="1" dirty="0">
                <a:latin typeface="Calibri body"/>
                <a:ea typeface="Corben" pitchFamily="34" charset="-122"/>
                <a:cs typeface="Corben" pitchFamily="34" charset="-120"/>
              </a:rPr>
              <a:t>Features</a:t>
            </a:r>
            <a:endParaRPr lang="en-US" b="1" dirty="0">
              <a:latin typeface="Calibri body"/>
            </a:endParaRPr>
          </a:p>
        </p:txBody>
      </p:sp>
      <p:sp>
        <p:nvSpPr>
          <p:cNvPr id="14" name="Text 6">
            <a:extLst>
              <a:ext uri="{FF2B5EF4-FFF2-40B4-BE49-F238E27FC236}">
                <a16:creationId xmlns:a16="http://schemas.microsoft.com/office/drawing/2014/main" id="{35ABADB9-EE6D-D61F-C222-92B6F6BBD09E}"/>
              </a:ext>
            </a:extLst>
          </p:cNvPr>
          <p:cNvSpPr/>
          <p:nvPr/>
        </p:nvSpPr>
        <p:spPr>
          <a:xfrm>
            <a:off x="4410039" y="3349544"/>
            <a:ext cx="1407479" cy="470223"/>
          </a:xfrm>
          <a:prstGeom prst="rect">
            <a:avLst/>
          </a:prstGeom>
          <a:noFill/>
          <a:ln/>
        </p:spPr>
        <p:txBody>
          <a:bodyPr wrap="square" lIns="0" tIns="0" rIns="0" bIns="0" rtlCol="0" anchor="t"/>
          <a:lstStyle/>
          <a:p>
            <a:pPr marL="0" indent="0">
              <a:lnSpc>
                <a:spcPts val="1200"/>
              </a:lnSpc>
              <a:buNone/>
            </a:pPr>
            <a:r>
              <a:rPr lang="en-US" sz="1400" dirty="0">
                <a:latin typeface="Calibri body"/>
                <a:ea typeface="Nobile" pitchFamily="34" charset="-122"/>
                <a:cs typeface="Nobile" pitchFamily="34" charset="-120"/>
              </a:rPr>
              <a:t>9 input features </a:t>
            </a:r>
          </a:p>
          <a:p>
            <a:pPr marL="0" indent="0">
              <a:lnSpc>
                <a:spcPts val="1200"/>
              </a:lnSpc>
              <a:buNone/>
            </a:pPr>
            <a:r>
              <a:rPr lang="en-US" sz="1400" dirty="0">
                <a:latin typeface="Calibri body"/>
                <a:ea typeface="Nobile" pitchFamily="34" charset="-122"/>
                <a:cs typeface="Nobile" pitchFamily="34" charset="-120"/>
              </a:rPr>
              <a:t>            + </a:t>
            </a:r>
          </a:p>
          <a:p>
            <a:pPr marL="0" indent="0">
              <a:lnSpc>
                <a:spcPts val="1200"/>
              </a:lnSpc>
              <a:buNone/>
            </a:pPr>
            <a:r>
              <a:rPr lang="en-US" sz="1400" dirty="0">
                <a:latin typeface="Calibri body"/>
                <a:ea typeface="Nobile" pitchFamily="34" charset="-122"/>
                <a:cs typeface="Nobile" pitchFamily="34" charset="-120"/>
              </a:rPr>
              <a:t>1 target variable</a:t>
            </a:r>
            <a:endParaRPr lang="en-US" sz="1400" dirty="0">
              <a:latin typeface="Calibri body"/>
            </a:endParaRPr>
          </a:p>
        </p:txBody>
      </p:sp>
      <p:sp>
        <p:nvSpPr>
          <p:cNvPr id="15" name="Text 8">
            <a:extLst>
              <a:ext uri="{FF2B5EF4-FFF2-40B4-BE49-F238E27FC236}">
                <a16:creationId xmlns:a16="http://schemas.microsoft.com/office/drawing/2014/main" id="{37374F59-6837-0901-138B-15D29537171F}"/>
              </a:ext>
            </a:extLst>
          </p:cNvPr>
          <p:cNvSpPr/>
          <p:nvPr/>
        </p:nvSpPr>
        <p:spPr>
          <a:xfrm>
            <a:off x="1704248" y="4389027"/>
            <a:ext cx="2835235" cy="354330"/>
          </a:xfrm>
          <a:prstGeom prst="rect">
            <a:avLst/>
          </a:prstGeom>
          <a:noFill/>
          <a:ln/>
        </p:spPr>
        <p:txBody>
          <a:bodyPr wrap="none" lIns="0" tIns="0" rIns="0" bIns="0" rtlCol="0" anchor="t"/>
          <a:lstStyle/>
          <a:p>
            <a:pPr marL="0" indent="0">
              <a:lnSpc>
                <a:spcPts val="2750"/>
              </a:lnSpc>
              <a:buNone/>
            </a:pPr>
            <a:r>
              <a:rPr lang="en-US" b="1" dirty="0">
                <a:latin typeface="Calibri body"/>
                <a:ea typeface="Corben" pitchFamily="34" charset="-122"/>
                <a:cs typeface="Corben" pitchFamily="34" charset="-120"/>
              </a:rPr>
              <a:t>Target</a:t>
            </a:r>
            <a:endParaRPr lang="en-US" b="1" dirty="0">
              <a:latin typeface="Calibri body"/>
            </a:endParaRPr>
          </a:p>
        </p:txBody>
      </p:sp>
      <p:sp>
        <p:nvSpPr>
          <p:cNvPr id="16" name="Text 9">
            <a:extLst>
              <a:ext uri="{FF2B5EF4-FFF2-40B4-BE49-F238E27FC236}">
                <a16:creationId xmlns:a16="http://schemas.microsoft.com/office/drawing/2014/main" id="{433C5205-7AD1-5AB2-D3BE-0A6273127548}"/>
              </a:ext>
            </a:extLst>
          </p:cNvPr>
          <p:cNvSpPr/>
          <p:nvPr/>
        </p:nvSpPr>
        <p:spPr>
          <a:xfrm>
            <a:off x="813046" y="4766382"/>
            <a:ext cx="2371558" cy="725805"/>
          </a:xfrm>
          <a:prstGeom prst="rect">
            <a:avLst/>
          </a:prstGeom>
          <a:noFill/>
          <a:ln/>
        </p:spPr>
        <p:txBody>
          <a:bodyPr wrap="square" lIns="0" tIns="0" rIns="0" bIns="0" rtlCol="0" anchor="t"/>
          <a:lstStyle/>
          <a:p>
            <a:pPr algn="ctr">
              <a:lnSpc>
                <a:spcPts val="2850"/>
              </a:lnSpc>
            </a:pPr>
            <a:r>
              <a:rPr lang="en-US" sz="1400" dirty="0">
                <a:latin typeface="Calibri body"/>
                <a:ea typeface="Nobile" pitchFamily="34" charset="-122"/>
                <a:cs typeface="Nobile" pitchFamily="34" charset="-120"/>
              </a:rPr>
              <a:t>Class </a:t>
            </a:r>
            <a:r>
              <a:rPr lang="en-US" sz="1400" dirty="0">
                <a:latin typeface="Calibri body"/>
                <a:ea typeface="Nobile" pitchFamily="34" charset="-122"/>
              </a:rPr>
              <a:t>(no-recurrence events, recurrence-events)</a:t>
            </a:r>
            <a:endParaRPr lang="en-US" sz="1400" dirty="0">
              <a:latin typeface="Calibri body"/>
            </a:endParaRPr>
          </a:p>
        </p:txBody>
      </p:sp>
      <p:sp>
        <p:nvSpPr>
          <p:cNvPr id="7" name="Shape 1">
            <a:extLst>
              <a:ext uri="{FF2B5EF4-FFF2-40B4-BE49-F238E27FC236}">
                <a16:creationId xmlns:a16="http://schemas.microsoft.com/office/drawing/2014/main" id="{362CA4C3-B6BF-0B34-BC07-249BA30DBB3D}"/>
              </a:ext>
            </a:extLst>
          </p:cNvPr>
          <p:cNvSpPr/>
          <p:nvPr/>
        </p:nvSpPr>
        <p:spPr>
          <a:xfrm>
            <a:off x="3754827" y="4206503"/>
            <a:ext cx="2625990" cy="1322375"/>
          </a:xfrm>
          <a:prstGeom prst="roundRect">
            <a:avLst>
              <a:gd name="adj" fmla="val 5654"/>
            </a:avLst>
          </a:prstGeom>
          <a:solidFill>
            <a:schemeClr val="accent3">
              <a:lumMod val="75000"/>
            </a:schemeClr>
          </a:solidFill>
          <a:ln w="7620">
            <a:solidFill>
              <a:srgbClr val="B8BFDF"/>
            </a:solidFill>
            <a:prstDash val="solid"/>
          </a:ln>
        </p:spPr>
      </p:sp>
      <p:sp>
        <p:nvSpPr>
          <p:cNvPr id="18" name="Text 12">
            <a:extLst>
              <a:ext uri="{FF2B5EF4-FFF2-40B4-BE49-F238E27FC236}">
                <a16:creationId xmlns:a16="http://schemas.microsoft.com/office/drawing/2014/main" id="{15EAF2C5-1921-56C7-F65D-A6F70E9C5ABB}"/>
              </a:ext>
            </a:extLst>
          </p:cNvPr>
          <p:cNvSpPr/>
          <p:nvPr/>
        </p:nvSpPr>
        <p:spPr>
          <a:xfrm>
            <a:off x="3515782" y="4695733"/>
            <a:ext cx="3195995" cy="725805"/>
          </a:xfrm>
          <a:prstGeom prst="rect">
            <a:avLst/>
          </a:prstGeom>
          <a:noFill/>
          <a:ln/>
        </p:spPr>
        <p:txBody>
          <a:bodyPr wrap="square" lIns="0" tIns="0" rIns="0" bIns="0" rtlCol="0" anchor="t"/>
          <a:lstStyle/>
          <a:p>
            <a:pPr algn="ctr">
              <a:lnSpc>
                <a:spcPts val="2850"/>
              </a:lnSpc>
            </a:pPr>
            <a:r>
              <a:rPr lang="en-US" sz="1400" dirty="0">
                <a:latin typeface="Calibri body"/>
                <a:ea typeface="Nobile" pitchFamily="34" charset="-122"/>
              </a:rPr>
              <a:t>no-recurrence events </a:t>
            </a:r>
            <a:r>
              <a:rPr lang="en-US" sz="1400" dirty="0">
                <a:latin typeface="Calibri body"/>
                <a:ea typeface="Nobile" pitchFamily="34" charset="-122"/>
                <a:cs typeface="Nobile" pitchFamily="34" charset="-120"/>
              </a:rPr>
              <a:t>: 201 (70.0%)</a:t>
            </a:r>
          </a:p>
          <a:p>
            <a:pPr algn="ctr">
              <a:lnSpc>
                <a:spcPts val="2850"/>
              </a:lnSpc>
            </a:pPr>
            <a:r>
              <a:rPr lang="en-US" sz="1400" dirty="0">
                <a:latin typeface="Calibri body"/>
                <a:ea typeface="Nobile" pitchFamily="34" charset="-122"/>
              </a:rPr>
              <a:t>recurrence-events </a:t>
            </a:r>
            <a:r>
              <a:rPr lang="en-US" sz="1400" dirty="0">
                <a:latin typeface="Calibri body"/>
                <a:ea typeface="Nobile" pitchFamily="34" charset="-122"/>
                <a:cs typeface="Nobile" pitchFamily="34" charset="-120"/>
              </a:rPr>
              <a:t>: 85 (30.0%)</a:t>
            </a:r>
            <a:endParaRPr lang="en-US" sz="1400" dirty="0">
              <a:latin typeface="Calibri body"/>
            </a:endParaRPr>
          </a:p>
        </p:txBody>
      </p:sp>
      <p:sp>
        <p:nvSpPr>
          <p:cNvPr id="17" name="Text 11">
            <a:extLst>
              <a:ext uri="{FF2B5EF4-FFF2-40B4-BE49-F238E27FC236}">
                <a16:creationId xmlns:a16="http://schemas.microsoft.com/office/drawing/2014/main" id="{5B829EC4-C1F1-12F2-6884-276ADE518080}"/>
              </a:ext>
            </a:extLst>
          </p:cNvPr>
          <p:cNvSpPr/>
          <p:nvPr/>
        </p:nvSpPr>
        <p:spPr>
          <a:xfrm>
            <a:off x="4260410" y="4392483"/>
            <a:ext cx="2835235" cy="354330"/>
          </a:xfrm>
          <a:prstGeom prst="rect">
            <a:avLst/>
          </a:prstGeom>
          <a:noFill/>
          <a:ln/>
        </p:spPr>
        <p:txBody>
          <a:bodyPr wrap="none" lIns="0" tIns="0" rIns="0" bIns="0" rtlCol="0" anchor="t"/>
          <a:lstStyle/>
          <a:p>
            <a:pPr marL="0" indent="0">
              <a:lnSpc>
                <a:spcPts val="2750"/>
              </a:lnSpc>
              <a:buNone/>
            </a:pPr>
            <a:r>
              <a:rPr lang="en-US" b="1" dirty="0">
                <a:latin typeface="Calibri body"/>
                <a:ea typeface="Corben" pitchFamily="34" charset="-122"/>
                <a:cs typeface="Corben" pitchFamily="34" charset="-120"/>
              </a:rPr>
              <a:t>Class Distribution</a:t>
            </a:r>
            <a:endParaRPr lang="en-US" b="1" dirty="0">
              <a:latin typeface="Calibri body"/>
            </a:endParaRP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C23C-9C24-7F9B-8598-6FAAE1DC7FF9}"/>
              </a:ext>
            </a:extLst>
          </p:cNvPr>
          <p:cNvSpPr>
            <a:spLocks noGrp="1"/>
          </p:cNvSpPr>
          <p:nvPr>
            <p:ph type="title"/>
          </p:nvPr>
        </p:nvSpPr>
        <p:spPr>
          <a:xfrm>
            <a:off x="578445" y="264395"/>
            <a:ext cx="10873740" cy="1680205"/>
          </a:xfrm>
        </p:spPr>
        <p:txBody>
          <a:bodyPr/>
          <a:lstStyle/>
          <a:p>
            <a:r>
              <a:rPr lang="en-US" dirty="0"/>
              <a:t>Data Preprocessing</a:t>
            </a:r>
            <a:br>
              <a:rPr lang="en-US" dirty="0"/>
            </a:br>
            <a:endParaRPr lang="en-US" dirty="0"/>
          </a:p>
        </p:txBody>
      </p:sp>
      <p:cxnSp>
        <p:nvCxnSpPr>
          <p:cNvPr id="4" name="Straight Connector 3">
            <a:extLst>
              <a:ext uri="{FF2B5EF4-FFF2-40B4-BE49-F238E27FC236}">
                <a16:creationId xmlns:a16="http://schemas.microsoft.com/office/drawing/2014/main" id="{9D0784AA-0BEE-4EC2-F1A1-4B37573BAD42}"/>
              </a:ext>
            </a:extLst>
          </p:cNvPr>
          <p:cNvCxnSpPr/>
          <p:nvPr/>
        </p:nvCxnSpPr>
        <p:spPr>
          <a:xfrm>
            <a:off x="7333128" y="1783080"/>
            <a:ext cx="0" cy="4590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hape 3">
            <a:extLst>
              <a:ext uri="{FF2B5EF4-FFF2-40B4-BE49-F238E27FC236}">
                <a16:creationId xmlns:a16="http://schemas.microsoft.com/office/drawing/2014/main" id="{A1F1B58F-ECF9-6DD8-90CB-4972E52BB859}"/>
              </a:ext>
            </a:extLst>
          </p:cNvPr>
          <p:cNvSpPr/>
          <p:nvPr/>
        </p:nvSpPr>
        <p:spPr>
          <a:xfrm>
            <a:off x="7107802" y="2152729"/>
            <a:ext cx="450652" cy="450652"/>
          </a:xfrm>
          <a:prstGeom prst="roundRect">
            <a:avLst>
              <a:gd name="adj" fmla="val 18667"/>
            </a:avLst>
          </a:prstGeom>
          <a:solidFill>
            <a:schemeClr val="accent3">
              <a:lumMod val="75000"/>
            </a:schemeClr>
          </a:solidFill>
          <a:ln w="7620">
            <a:solidFill>
              <a:srgbClr val="B8BFDF"/>
            </a:solidFill>
            <a:prstDash val="solid"/>
          </a:ln>
        </p:spPr>
        <p:txBody>
          <a:bodyPr/>
          <a:lstStyle/>
          <a:p>
            <a:pPr algn="ctr"/>
            <a:r>
              <a:rPr lang="en-US" dirty="0"/>
              <a:t>1</a:t>
            </a:r>
          </a:p>
        </p:txBody>
      </p:sp>
      <p:sp>
        <p:nvSpPr>
          <p:cNvPr id="6" name="Shape 3">
            <a:extLst>
              <a:ext uri="{FF2B5EF4-FFF2-40B4-BE49-F238E27FC236}">
                <a16:creationId xmlns:a16="http://schemas.microsoft.com/office/drawing/2014/main" id="{D88041EF-BBDA-2526-3865-A47A8051B698}"/>
              </a:ext>
            </a:extLst>
          </p:cNvPr>
          <p:cNvSpPr/>
          <p:nvPr/>
        </p:nvSpPr>
        <p:spPr>
          <a:xfrm>
            <a:off x="7107802" y="4265901"/>
            <a:ext cx="450652" cy="450652"/>
          </a:xfrm>
          <a:prstGeom prst="roundRect">
            <a:avLst>
              <a:gd name="adj" fmla="val 18667"/>
            </a:avLst>
          </a:prstGeom>
          <a:solidFill>
            <a:schemeClr val="accent3">
              <a:lumMod val="75000"/>
            </a:schemeClr>
          </a:solidFill>
          <a:ln w="7620">
            <a:solidFill>
              <a:srgbClr val="B8BFDF"/>
            </a:solidFill>
            <a:prstDash val="solid"/>
          </a:ln>
        </p:spPr>
        <p:txBody>
          <a:bodyPr/>
          <a:lstStyle/>
          <a:p>
            <a:pPr algn="ctr"/>
            <a:r>
              <a:rPr lang="en-US" dirty="0"/>
              <a:t>3</a:t>
            </a:r>
          </a:p>
        </p:txBody>
      </p:sp>
      <p:sp>
        <p:nvSpPr>
          <p:cNvPr id="7" name="Shape 3">
            <a:extLst>
              <a:ext uri="{FF2B5EF4-FFF2-40B4-BE49-F238E27FC236}">
                <a16:creationId xmlns:a16="http://schemas.microsoft.com/office/drawing/2014/main" id="{88A0513B-AD79-8B7E-1F58-A5AAE4B57F38}"/>
              </a:ext>
            </a:extLst>
          </p:cNvPr>
          <p:cNvSpPr/>
          <p:nvPr/>
        </p:nvSpPr>
        <p:spPr>
          <a:xfrm>
            <a:off x="7107802" y="3176322"/>
            <a:ext cx="450652" cy="450652"/>
          </a:xfrm>
          <a:prstGeom prst="roundRect">
            <a:avLst>
              <a:gd name="adj" fmla="val 18667"/>
            </a:avLst>
          </a:prstGeom>
          <a:solidFill>
            <a:schemeClr val="accent3">
              <a:lumMod val="75000"/>
            </a:schemeClr>
          </a:solidFill>
          <a:ln w="7620">
            <a:solidFill>
              <a:srgbClr val="B8BFDF"/>
            </a:solidFill>
            <a:prstDash val="solid"/>
          </a:ln>
        </p:spPr>
        <p:txBody>
          <a:bodyPr/>
          <a:lstStyle/>
          <a:p>
            <a:pPr algn="ctr"/>
            <a:r>
              <a:rPr lang="en-US" dirty="0"/>
              <a:t>2</a:t>
            </a:r>
          </a:p>
        </p:txBody>
      </p:sp>
      <p:cxnSp>
        <p:nvCxnSpPr>
          <p:cNvPr id="8" name="Straight Connector 7">
            <a:extLst>
              <a:ext uri="{FF2B5EF4-FFF2-40B4-BE49-F238E27FC236}">
                <a16:creationId xmlns:a16="http://schemas.microsoft.com/office/drawing/2014/main" id="{FCD453B9-FDA9-5BF4-E30F-463C175A627F}"/>
              </a:ext>
            </a:extLst>
          </p:cNvPr>
          <p:cNvCxnSpPr>
            <a:stCxn id="5" idx="1"/>
          </p:cNvCxnSpPr>
          <p:nvPr/>
        </p:nvCxnSpPr>
        <p:spPr>
          <a:xfrm flipH="1">
            <a:off x="6450151" y="2378055"/>
            <a:ext cx="65765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55D091-1E0F-FC17-3FAF-40C132BC6484}"/>
              </a:ext>
            </a:extLst>
          </p:cNvPr>
          <p:cNvCxnSpPr/>
          <p:nvPr/>
        </p:nvCxnSpPr>
        <p:spPr>
          <a:xfrm flipH="1">
            <a:off x="6450150" y="4493884"/>
            <a:ext cx="65765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2BDB89-4330-0D8C-9682-E824087E03BC}"/>
              </a:ext>
            </a:extLst>
          </p:cNvPr>
          <p:cNvCxnSpPr/>
          <p:nvPr/>
        </p:nvCxnSpPr>
        <p:spPr>
          <a:xfrm flipH="1">
            <a:off x="7567881" y="3405877"/>
            <a:ext cx="65765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 5">
            <a:extLst>
              <a:ext uri="{FF2B5EF4-FFF2-40B4-BE49-F238E27FC236}">
                <a16:creationId xmlns:a16="http://schemas.microsoft.com/office/drawing/2014/main" id="{B2930944-24DB-D442-51E1-4DCFDE76F62B}"/>
              </a:ext>
            </a:extLst>
          </p:cNvPr>
          <p:cNvSpPr/>
          <p:nvPr/>
        </p:nvSpPr>
        <p:spPr>
          <a:xfrm>
            <a:off x="3256597" y="2152729"/>
            <a:ext cx="2968228" cy="312896"/>
          </a:xfrm>
          <a:prstGeom prst="rect">
            <a:avLst/>
          </a:prstGeom>
          <a:noFill/>
          <a:ln/>
        </p:spPr>
        <p:txBody>
          <a:bodyPr wrap="none" lIns="0" tIns="0" rIns="0" bIns="0" rtlCol="0" anchor="t"/>
          <a:lstStyle/>
          <a:p>
            <a:pPr marL="0" indent="0" algn="r">
              <a:lnSpc>
                <a:spcPts val="2450"/>
              </a:lnSpc>
              <a:buNone/>
            </a:pPr>
            <a:r>
              <a:rPr lang="en-US" sz="1950" b="1" dirty="0">
                <a:solidFill>
                  <a:schemeClr val="bg1"/>
                </a:solidFill>
                <a:ea typeface="Corben" pitchFamily="34" charset="-122"/>
                <a:cs typeface="Corben" pitchFamily="34" charset="-120"/>
              </a:rPr>
              <a:t>Handling Missing Values</a:t>
            </a:r>
            <a:endParaRPr lang="en-US" sz="1950" b="1" dirty="0">
              <a:solidFill>
                <a:schemeClr val="bg1"/>
              </a:solidFill>
            </a:endParaRPr>
          </a:p>
        </p:txBody>
      </p:sp>
      <p:sp>
        <p:nvSpPr>
          <p:cNvPr id="12" name="Text 6">
            <a:extLst>
              <a:ext uri="{FF2B5EF4-FFF2-40B4-BE49-F238E27FC236}">
                <a16:creationId xmlns:a16="http://schemas.microsoft.com/office/drawing/2014/main" id="{6611B78C-4F07-3A46-0349-04FCA238038F}"/>
              </a:ext>
            </a:extLst>
          </p:cNvPr>
          <p:cNvSpPr/>
          <p:nvPr/>
        </p:nvSpPr>
        <p:spPr>
          <a:xfrm>
            <a:off x="3128057" y="2516231"/>
            <a:ext cx="3580218" cy="640794"/>
          </a:xfrm>
          <a:prstGeom prst="rect">
            <a:avLst/>
          </a:prstGeom>
          <a:noFill/>
          <a:ln/>
        </p:spPr>
        <p:txBody>
          <a:bodyPr wrap="square" lIns="0" tIns="0" rIns="0" bIns="0" rtlCol="0" anchor="t"/>
          <a:lstStyle/>
          <a:p>
            <a:pPr marL="0" indent="0" algn="ctr">
              <a:lnSpc>
                <a:spcPts val="2500"/>
              </a:lnSpc>
              <a:buNone/>
            </a:pPr>
            <a:r>
              <a:rPr lang="en-US" sz="1550" dirty="0">
                <a:solidFill>
                  <a:schemeClr val="bg1"/>
                </a:solidFill>
                <a:ea typeface="Nobile" pitchFamily="34" charset="-122"/>
                <a:cs typeface="Nobile" pitchFamily="34" charset="-120"/>
              </a:rPr>
              <a:t>9 missing values in the dataset, denoted by “?”. Replaced them with mode</a:t>
            </a:r>
            <a:endParaRPr lang="en-US" sz="1550" dirty="0">
              <a:solidFill>
                <a:schemeClr val="bg1"/>
              </a:solidFill>
            </a:endParaRPr>
          </a:p>
        </p:txBody>
      </p:sp>
      <p:sp>
        <p:nvSpPr>
          <p:cNvPr id="13" name="Text 10">
            <a:extLst>
              <a:ext uri="{FF2B5EF4-FFF2-40B4-BE49-F238E27FC236}">
                <a16:creationId xmlns:a16="http://schemas.microsoft.com/office/drawing/2014/main" id="{D250AE38-0918-FEFC-728B-6CC33BCD64EB}"/>
              </a:ext>
            </a:extLst>
          </p:cNvPr>
          <p:cNvSpPr/>
          <p:nvPr/>
        </p:nvSpPr>
        <p:spPr>
          <a:xfrm>
            <a:off x="7896706" y="3104548"/>
            <a:ext cx="3544967" cy="312896"/>
          </a:xfrm>
          <a:prstGeom prst="rect">
            <a:avLst/>
          </a:prstGeom>
          <a:noFill/>
          <a:ln/>
        </p:spPr>
        <p:txBody>
          <a:bodyPr wrap="none" lIns="0" tIns="0" rIns="0" bIns="0" rtlCol="0" anchor="t"/>
          <a:lstStyle/>
          <a:p>
            <a:pPr algn="r">
              <a:lnSpc>
                <a:spcPts val="2450"/>
              </a:lnSpc>
            </a:pPr>
            <a:r>
              <a:rPr lang="en-US" sz="1950" b="1" dirty="0">
                <a:solidFill>
                  <a:schemeClr val="bg1"/>
                </a:solidFill>
              </a:rPr>
              <a:t>Categorical Variable Encoding</a:t>
            </a:r>
          </a:p>
        </p:txBody>
      </p:sp>
      <p:sp>
        <p:nvSpPr>
          <p:cNvPr id="14" name="Text 11">
            <a:extLst>
              <a:ext uri="{FF2B5EF4-FFF2-40B4-BE49-F238E27FC236}">
                <a16:creationId xmlns:a16="http://schemas.microsoft.com/office/drawing/2014/main" id="{B05E6839-6CED-6061-3240-D890EFF69271}"/>
              </a:ext>
            </a:extLst>
          </p:cNvPr>
          <p:cNvSpPr/>
          <p:nvPr/>
        </p:nvSpPr>
        <p:spPr>
          <a:xfrm>
            <a:off x="7783780" y="3436298"/>
            <a:ext cx="4280944" cy="640794"/>
          </a:xfrm>
          <a:prstGeom prst="rect">
            <a:avLst/>
          </a:prstGeom>
          <a:noFill/>
          <a:ln/>
        </p:spPr>
        <p:txBody>
          <a:bodyPr wrap="square" lIns="0" tIns="0" rIns="0" bIns="0" rtlCol="0" anchor="t"/>
          <a:lstStyle/>
          <a:p>
            <a:pPr algn="r">
              <a:lnSpc>
                <a:spcPts val="2500"/>
              </a:lnSpc>
            </a:pPr>
            <a:r>
              <a:rPr lang="en-US" sz="1550" dirty="0">
                <a:solidFill>
                  <a:schemeClr val="bg1"/>
                </a:solidFill>
              </a:rPr>
              <a:t>Encoded categorical features into numerical format using </a:t>
            </a:r>
            <a:r>
              <a:rPr lang="en-US" sz="1550" dirty="0" err="1">
                <a:solidFill>
                  <a:schemeClr val="bg1"/>
                </a:solidFill>
              </a:rPr>
              <a:t>OneHotEncoding</a:t>
            </a:r>
            <a:r>
              <a:rPr lang="en-US" sz="1550" dirty="0">
                <a:solidFill>
                  <a:schemeClr val="bg1"/>
                </a:solidFill>
              </a:rPr>
              <a:t> (e.g., for age, </a:t>
            </a:r>
            <a:r>
              <a:rPr lang="en-US" sz="1550" dirty="0" err="1">
                <a:solidFill>
                  <a:schemeClr val="bg1"/>
                </a:solidFill>
              </a:rPr>
              <a:t>timor</a:t>
            </a:r>
            <a:r>
              <a:rPr lang="en-US" sz="1550" dirty="0">
                <a:solidFill>
                  <a:schemeClr val="bg1"/>
                </a:solidFill>
              </a:rPr>
              <a:t>-size </a:t>
            </a:r>
            <a:r>
              <a:rPr lang="en-US" sz="1550" dirty="0" err="1">
                <a:solidFill>
                  <a:schemeClr val="bg1"/>
                </a:solidFill>
              </a:rPr>
              <a:t>etc</a:t>
            </a:r>
            <a:r>
              <a:rPr lang="en-US" sz="1550" dirty="0">
                <a:solidFill>
                  <a:schemeClr val="bg1"/>
                </a:solidFill>
              </a:rPr>
              <a:t>)</a:t>
            </a:r>
          </a:p>
        </p:txBody>
      </p:sp>
      <p:sp>
        <p:nvSpPr>
          <p:cNvPr id="15" name="Text 15">
            <a:extLst>
              <a:ext uri="{FF2B5EF4-FFF2-40B4-BE49-F238E27FC236}">
                <a16:creationId xmlns:a16="http://schemas.microsoft.com/office/drawing/2014/main" id="{4B4A2CD0-6F1F-CBF2-7097-61F1586E24C6}"/>
              </a:ext>
            </a:extLst>
          </p:cNvPr>
          <p:cNvSpPr/>
          <p:nvPr/>
        </p:nvSpPr>
        <p:spPr>
          <a:xfrm>
            <a:off x="3393067" y="4127383"/>
            <a:ext cx="2503646" cy="312896"/>
          </a:xfrm>
          <a:prstGeom prst="rect">
            <a:avLst/>
          </a:prstGeom>
          <a:noFill/>
          <a:ln/>
        </p:spPr>
        <p:txBody>
          <a:bodyPr wrap="none" lIns="0" tIns="0" rIns="0" bIns="0" rtlCol="0" anchor="t"/>
          <a:lstStyle/>
          <a:p>
            <a:pPr algn="r">
              <a:lnSpc>
                <a:spcPts val="2450"/>
              </a:lnSpc>
            </a:pPr>
            <a:r>
              <a:rPr lang="en-US" sz="1950" b="1" dirty="0">
                <a:solidFill>
                  <a:schemeClr val="bg1"/>
                </a:solidFill>
              </a:rPr>
              <a:t>Feature Scaling</a:t>
            </a:r>
          </a:p>
        </p:txBody>
      </p:sp>
      <p:sp>
        <p:nvSpPr>
          <p:cNvPr id="16" name="Text 16">
            <a:extLst>
              <a:ext uri="{FF2B5EF4-FFF2-40B4-BE49-F238E27FC236}">
                <a16:creationId xmlns:a16="http://schemas.microsoft.com/office/drawing/2014/main" id="{D7FE83BC-37B1-ECEF-64CA-9AD970B1AE41}"/>
              </a:ext>
            </a:extLst>
          </p:cNvPr>
          <p:cNvSpPr/>
          <p:nvPr/>
        </p:nvSpPr>
        <p:spPr>
          <a:xfrm>
            <a:off x="2396352" y="4490194"/>
            <a:ext cx="4507251" cy="961192"/>
          </a:xfrm>
          <a:prstGeom prst="rect">
            <a:avLst/>
          </a:prstGeom>
          <a:noFill/>
          <a:ln/>
        </p:spPr>
        <p:txBody>
          <a:bodyPr wrap="square" lIns="0" tIns="0" rIns="0" bIns="0" rtlCol="0" anchor="t"/>
          <a:lstStyle/>
          <a:p>
            <a:pPr algn="ctr">
              <a:lnSpc>
                <a:spcPts val="2500"/>
              </a:lnSpc>
            </a:pPr>
            <a:r>
              <a:rPr lang="en-US" sz="1550" dirty="0">
                <a:solidFill>
                  <a:schemeClr val="bg1"/>
                </a:solidFill>
              </a:rPr>
              <a:t>Applied StandardScaler to normalize features. Ensures all features contribute equally to the model.</a:t>
            </a:r>
          </a:p>
        </p:txBody>
      </p:sp>
      <p:sp>
        <p:nvSpPr>
          <p:cNvPr id="17" name="TextBox 16">
            <a:extLst>
              <a:ext uri="{FF2B5EF4-FFF2-40B4-BE49-F238E27FC236}">
                <a16:creationId xmlns:a16="http://schemas.microsoft.com/office/drawing/2014/main" id="{3D810DE7-EE39-AAC7-0F80-D982AE1DBC03}"/>
              </a:ext>
            </a:extLst>
          </p:cNvPr>
          <p:cNvSpPr txBox="1"/>
          <p:nvPr/>
        </p:nvSpPr>
        <p:spPr>
          <a:xfrm>
            <a:off x="173156" y="6236800"/>
            <a:ext cx="6934645" cy="569387"/>
          </a:xfrm>
          <a:prstGeom prst="rect">
            <a:avLst/>
          </a:prstGeom>
          <a:solidFill>
            <a:schemeClr val="accent1">
              <a:lumMod val="50000"/>
            </a:schemeClr>
          </a:solidFill>
        </p:spPr>
        <p:txBody>
          <a:bodyPr wrap="square">
            <a:spAutoFit/>
          </a:bodyPr>
          <a:lstStyle/>
          <a:p>
            <a:pPr algn="ctr"/>
            <a:r>
              <a:rPr lang="en-US" sz="1550" dirty="0"/>
              <a:t>Discretization is not needed, as the features are already categorized into discrete bins or are categorical by nature.</a:t>
            </a:r>
          </a:p>
        </p:txBody>
      </p:sp>
      <p:sp>
        <p:nvSpPr>
          <p:cNvPr id="23" name="Shape 3">
            <a:extLst>
              <a:ext uri="{FF2B5EF4-FFF2-40B4-BE49-F238E27FC236}">
                <a16:creationId xmlns:a16="http://schemas.microsoft.com/office/drawing/2014/main" id="{EAB52F72-B260-2C84-BC87-857E94FBEAF0}"/>
              </a:ext>
            </a:extLst>
          </p:cNvPr>
          <p:cNvSpPr/>
          <p:nvPr/>
        </p:nvSpPr>
        <p:spPr>
          <a:xfrm>
            <a:off x="7107802" y="5324676"/>
            <a:ext cx="450652" cy="450652"/>
          </a:xfrm>
          <a:prstGeom prst="roundRect">
            <a:avLst>
              <a:gd name="adj" fmla="val 18667"/>
            </a:avLst>
          </a:prstGeom>
          <a:solidFill>
            <a:schemeClr val="accent3">
              <a:lumMod val="75000"/>
            </a:schemeClr>
          </a:solidFill>
          <a:ln w="7620">
            <a:solidFill>
              <a:srgbClr val="B8BFDF"/>
            </a:solidFill>
            <a:prstDash val="solid"/>
          </a:ln>
        </p:spPr>
        <p:txBody>
          <a:bodyPr/>
          <a:lstStyle/>
          <a:p>
            <a:pPr algn="ctr"/>
            <a:r>
              <a:rPr lang="en-US" dirty="0"/>
              <a:t>4</a:t>
            </a:r>
          </a:p>
        </p:txBody>
      </p:sp>
      <p:cxnSp>
        <p:nvCxnSpPr>
          <p:cNvPr id="24" name="Straight Connector 23">
            <a:extLst>
              <a:ext uri="{FF2B5EF4-FFF2-40B4-BE49-F238E27FC236}">
                <a16:creationId xmlns:a16="http://schemas.microsoft.com/office/drawing/2014/main" id="{BE7DC8CD-95DF-A0C5-5F75-0D568460BA3C}"/>
              </a:ext>
            </a:extLst>
          </p:cNvPr>
          <p:cNvCxnSpPr/>
          <p:nvPr/>
        </p:nvCxnSpPr>
        <p:spPr>
          <a:xfrm flipH="1">
            <a:off x="7567881" y="5554231"/>
            <a:ext cx="65765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 10">
            <a:extLst>
              <a:ext uri="{FF2B5EF4-FFF2-40B4-BE49-F238E27FC236}">
                <a16:creationId xmlns:a16="http://schemas.microsoft.com/office/drawing/2014/main" id="{532F295A-4E25-9FF6-C558-6607D5D390F3}"/>
              </a:ext>
            </a:extLst>
          </p:cNvPr>
          <p:cNvSpPr/>
          <p:nvPr/>
        </p:nvSpPr>
        <p:spPr>
          <a:xfrm>
            <a:off x="8217218" y="5252902"/>
            <a:ext cx="3544967" cy="312896"/>
          </a:xfrm>
          <a:prstGeom prst="rect">
            <a:avLst/>
          </a:prstGeom>
          <a:noFill/>
          <a:ln/>
        </p:spPr>
        <p:txBody>
          <a:bodyPr wrap="none" lIns="0" tIns="0" rIns="0" bIns="0" rtlCol="0" anchor="t"/>
          <a:lstStyle/>
          <a:p>
            <a:pPr algn="ctr">
              <a:lnSpc>
                <a:spcPts val="2450"/>
              </a:lnSpc>
            </a:pPr>
            <a:r>
              <a:rPr lang="en-US" sz="1950" b="1" dirty="0">
                <a:solidFill>
                  <a:schemeClr val="bg1"/>
                </a:solidFill>
              </a:rPr>
              <a:t>Distribution Balancing with Oversampling</a:t>
            </a:r>
          </a:p>
        </p:txBody>
      </p:sp>
      <p:sp>
        <p:nvSpPr>
          <p:cNvPr id="26" name="Text 11">
            <a:extLst>
              <a:ext uri="{FF2B5EF4-FFF2-40B4-BE49-F238E27FC236}">
                <a16:creationId xmlns:a16="http://schemas.microsoft.com/office/drawing/2014/main" id="{9EC3947B-FE97-648B-39CC-F1B188543ECC}"/>
              </a:ext>
            </a:extLst>
          </p:cNvPr>
          <p:cNvSpPr/>
          <p:nvPr/>
        </p:nvSpPr>
        <p:spPr>
          <a:xfrm>
            <a:off x="7896904" y="5584652"/>
            <a:ext cx="4280944" cy="640794"/>
          </a:xfrm>
          <a:prstGeom prst="rect">
            <a:avLst/>
          </a:prstGeom>
          <a:noFill/>
          <a:ln/>
        </p:spPr>
        <p:txBody>
          <a:bodyPr wrap="square" lIns="0" tIns="0" rIns="0" bIns="0" rtlCol="0" anchor="t"/>
          <a:lstStyle/>
          <a:p>
            <a:pPr algn="ctr">
              <a:lnSpc>
                <a:spcPts val="2500"/>
              </a:lnSpc>
            </a:pPr>
            <a:r>
              <a:rPr lang="en-US" sz="1550" dirty="0">
                <a:solidFill>
                  <a:schemeClr val="bg1"/>
                </a:solidFill>
              </a:rPr>
              <a:t>Addressed the class imbalance (initially 70-30 distribution) by oversampling the minority class to achieve a 50-50 balance</a:t>
            </a:r>
          </a:p>
        </p:txBody>
      </p:sp>
      <p:pic>
        <p:nvPicPr>
          <p:cNvPr id="18" name="Picture 17">
            <a:extLst>
              <a:ext uri="{FF2B5EF4-FFF2-40B4-BE49-F238E27FC236}">
                <a16:creationId xmlns:a16="http://schemas.microsoft.com/office/drawing/2014/main" id="{2CB87F0F-32F8-DFBF-CA41-B0A5BBDAC730}"/>
              </a:ext>
            </a:extLst>
          </p:cNvPr>
          <p:cNvPicPr>
            <a:picLocks noChangeAspect="1"/>
          </p:cNvPicPr>
          <p:nvPr/>
        </p:nvPicPr>
        <p:blipFill>
          <a:blip r:embed="rId3"/>
          <a:stretch>
            <a:fillRect/>
          </a:stretch>
        </p:blipFill>
        <p:spPr>
          <a:xfrm>
            <a:off x="7732655" y="594991"/>
            <a:ext cx="4420798" cy="2176393"/>
          </a:xfrm>
          <a:prstGeom prst="rect">
            <a:avLst/>
          </a:prstGeom>
        </p:spPr>
      </p:pic>
    </p:spTree>
    <p:extLst>
      <p:ext uri="{BB962C8B-B14F-4D97-AF65-F5344CB8AC3E}">
        <p14:creationId xmlns:p14="http://schemas.microsoft.com/office/powerpoint/2010/main" val="209764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B21D-6782-4D9B-D22B-D65FBF851E20}"/>
              </a:ext>
            </a:extLst>
          </p:cNvPr>
          <p:cNvSpPr>
            <a:spLocks noGrp="1"/>
          </p:cNvSpPr>
          <p:nvPr>
            <p:ph type="title"/>
          </p:nvPr>
        </p:nvSpPr>
        <p:spPr>
          <a:xfrm>
            <a:off x="594360" y="-221200"/>
            <a:ext cx="10873740" cy="1680205"/>
          </a:xfrm>
        </p:spPr>
        <p:txBody>
          <a:bodyPr/>
          <a:lstStyle/>
          <a:p>
            <a:r>
              <a:rPr lang="en-US" dirty="0"/>
              <a:t>Oversample the minority class by duplicating samples</a:t>
            </a:r>
          </a:p>
        </p:txBody>
      </p:sp>
      <p:pic>
        <p:nvPicPr>
          <p:cNvPr id="2050" name="Picture 2">
            <a:extLst>
              <a:ext uri="{FF2B5EF4-FFF2-40B4-BE49-F238E27FC236}">
                <a16:creationId xmlns:a16="http://schemas.microsoft.com/office/drawing/2014/main" id="{8C87D0D9-9420-A05A-7DB3-E8742E5D8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093" y="3429000"/>
            <a:ext cx="874326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0D6352-456F-F479-582D-4B5015193176}"/>
              </a:ext>
            </a:extLst>
          </p:cNvPr>
          <p:cNvPicPr>
            <a:picLocks noChangeAspect="1"/>
          </p:cNvPicPr>
          <p:nvPr/>
        </p:nvPicPr>
        <p:blipFill>
          <a:blip r:embed="rId3"/>
          <a:stretch>
            <a:fillRect/>
          </a:stretch>
        </p:blipFill>
        <p:spPr>
          <a:xfrm>
            <a:off x="6545142" y="1327756"/>
            <a:ext cx="5052498" cy="1996613"/>
          </a:xfrm>
          <a:prstGeom prst="rect">
            <a:avLst/>
          </a:prstGeom>
        </p:spPr>
      </p:pic>
    </p:spTree>
    <p:extLst>
      <p:ext uri="{BB962C8B-B14F-4D97-AF65-F5344CB8AC3E}">
        <p14:creationId xmlns:p14="http://schemas.microsoft.com/office/powerpoint/2010/main" val="227617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CAA3-D632-A456-8E9D-E37F62BA90AA}"/>
              </a:ext>
            </a:extLst>
          </p:cNvPr>
          <p:cNvSpPr>
            <a:spLocks noGrp="1"/>
          </p:cNvSpPr>
          <p:nvPr>
            <p:ph type="title"/>
          </p:nvPr>
        </p:nvSpPr>
        <p:spPr>
          <a:xfrm>
            <a:off x="578225" y="262895"/>
            <a:ext cx="10873740" cy="1680205"/>
          </a:xfrm>
        </p:spPr>
        <p:txBody>
          <a:bodyPr/>
          <a:lstStyle/>
          <a:p>
            <a:r>
              <a:rPr lang="en-US" dirty="0"/>
              <a:t>Selection of Classification Methods</a:t>
            </a:r>
            <a:br>
              <a:rPr lang="en-US" dirty="0"/>
            </a:br>
            <a:r>
              <a:rPr lang="en-US" dirty="0"/>
              <a:t>(scikit-learn)</a:t>
            </a:r>
          </a:p>
        </p:txBody>
      </p:sp>
      <p:graphicFrame>
        <p:nvGraphicFramePr>
          <p:cNvPr id="4" name="Table 3">
            <a:extLst>
              <a:ext uri="{FF2B5EF4-FFF2-40B4-BE49-F238E27FC236}">
                <a16:creationId xmlns:a16="http://schemas.microsoft.com/office/drawing/2014/main" id="{77B34644-F4A8-BC73-AEF6-8961BDE65260}"/>
              </a:ext>
            </a:extLst>
          </p:cNvPr>
          <p:cNvGraphicFramePr>
            <a:graphicFrameLocks noGrp="1"/>
          </p:cNvGraphicFramePr>
          <p:nvPr>
            <p:extLst>
              <p:ext uri="{D42A27DB-BD31-4B8C-83A1-F6EECF244321}">
                <p14:modId xmlns:p14="http://schemas.microsoft.com/office/powerpoint/2010/main" val="1329669264"/>
              </p:ext>
            </p:extLst>
          </p:nvPr>
        </p:nvGraphicFramePr>
        <p:xfrm>
          <a:off x="594360" y="2371468"/>
          <a:ext cx="11519083" cy="4429970"/>
        </p:xfrm>
        <a:graphic>
          <a:graphicData uri="http://schemas.openxmlformats.org/drawingml/2006/table">
            <a:tbl>
              <a:tblPr firstRow="1" bandRow="1">
                <a:tableStyleId>{3B4B98B0-60AC-42C2-AFA5-B58CD77FA1E5}</a:tableStyleId>
              </a:tblPr>
              <a:tblGrid>
                <a:gridCol w="2195975">
                  <a:extLst>
                    <a:ext uri="{9D8B030D-6E8A-4147-A177-3AD203B41FA5}">
                      <a16:colId xmlns:a16="http://schemas.microsoft.com/office/drawing/2014/main" val="1713285829"/>
                    </a:ext>
                  </a:extLst>
                </a:gridCol>
                <a:gridCol w="9323108">
                  <a:extLst>
                    <a:ext uri="{9D8B030D-6E8A-4147-A177-3AD203B41FA5}">
                      <a16:colId xmlns:a16="http://schemas.microsoft.com/office/drawing/2014/main" val="1925821436"/>
                    </a:ext>
                  </a:extLst>
                </a:gridCol>
              </a:tblGrid>
              <a:tr h="393516">
                <a:tc>
                  <a:txBody>
                    <a:bodyPr/>
                    <a:lstStyle/>
                    <a:p>
                      <a:pPr algn="ctr"/>
                      <a:r>
                        <a:rPr lang="en-US" sz="1600" b="1" kern="1200" dirty="0">
                          <a:solidFill>
                            <a:sysClr val="windowText" lastClr="000000"/>
                          </a:solidFill>
                          <a:effectLst/>
                          <a:latin typeface="+mn-lt"/>
                          <a:ea typeface="+mn-ea"/>
                          <a:cs typeface="+mn-cs"/>
                        </a:rPr>
                        <a:t>Classification Methods</a:t>
                      </a:r>
                      <a:endParaRPr lang="en-US" sz="1600" dirty="0">
                        <a:solidFill>
                          <a:sysClr val="windowText" lastClr="000000"/>
                        </a:solidFill>
                      </a:endParaRPr>
                    </a:p>
                  </a:txBody>
                  <a:tcPr/>
                </a:tc>
                <a:tc>
                  <a:txBody>
                    <a:bodyPr/>
                    <a:lstStyle/>
                    <a:p>
                      <a:pPr algn="ctr"/>
                      <a:r>
                        <a:rPr lang="en-US" sz="1600" dirty="0">
                          <a:solidFill>
                            <a:sysClr val="windowText" lastClr="000000"/>
                          </a:solidFill>
                        </a:rPr>
                        <a:t>Reason for selection</a:t>
                      </a:r>
                    </a:p>
                  </a:txBody>
                  <a:tcPr/>
                </a:tc>
                <a:extLst>
                  <a:ext uri="{0D108BD9-81ED-4DB2-BD59-A6C34878D82A}">
                    <a16:rowId xmlns:a16="http://schemas.microsoft.com/office/drawing/2014/main" val="3114466601"/>
                  </a:ext>
                </a:extLst>
              </a:tr>
              <a:tr h="1171334">
                <a:tc>
                  <a:txBody>
                    <a:bodyPr/>
                    <a:lstStyle/>
                    <a:p>
                      <a:pPr marL="0" algn="ctr" defTabSz="914400" rtl="0" eaLnBrk="1" latinLnBrk="0" hangingPunct="1"/>
                      <a:r>
                        <a:rPr lang="en-US" sz="1600" b="1" kern="1200" dirty="0" err="1">
                          <a:solidFill>
                            <a:sysClr val="windowText" lastClr="000000"/>
                          </a:solidFill>
                          <a:latin typeface="+mn-lt"/>
                          <a:ea typeface="+mn-ea"/>
                          <a:cs typeface="+mn-cs"/>
                        </a:rPr>
                        <a:t>DecisionTreeClassifier</a:t>
                      </a:r>
                      <a:r>
                        <a:rPr lang="en-US" sz="1600" b="1" kern="1200" dirty="0">
                          <a:solidFill>
                            <a:sysClr val="windowText" lastClr="000000"/>
                          </a:solidFill>
                          <a:latin typeface="+mn-lt"/>
                          <a:ea typeface="+mn-ea"/>
                          <a:cs typeface="+mn-cs"/>
                        </a:rPr>
                        <a:t> (Decision Tree)</a:t>
                      </a:r>
                    </a:p>
                  </a:txBody>
                  <a:tcPr/>
                </a:tc>
                <a:tc>
                  <a:txBody>
                    <a:bodyPr/>
                    <a:lstStyle/>
                    <a:p>
                      <a:pPr marL="285750" indent="-285750" algn="l">
                        <a:buFont typeface="Arial" panose="020B0604020202020204" pitchFamily="34" charset="0"/>
                        <a:buChar char="•"/>
                      </a:pPr>
                      <a:r>
                        <a:rPr lang="en-US" sz="1600" b="1" dirty="0">
                          <a:solidFill>
                            <a:sysClr val="windowText" lastClr="000000"/>
                          </a:solidFill>
                        </a:rPr>
                        <a:t>Interpretability: </a:t>
                      </a:r>
                      <a:r>
                        <a:rPr lang="en-US" sz="1600" dirty="0">
                          <a:solidFill>
                            <a:sysClr val="windowText" lastClr="000000"/>
                          </a:solidFill>
                        </a:rPr>
                        <a:t>Easy to understand and visualize, making it ideal for explaining model decisions.</a:t>
                      </a:r>
                    </a:p>
                    <a:p>
                      <a:pPr marL="285750" indent="-285750" algn="l">
                        <a:buFont typeface="Arial" panose="020B0604020202020204" pitchFamily="34" charset="0"/>
                        <a:buChar char="•"/>
                      </a:pPr>
                      <a:r>
                        <a:rPr lang="en-US" sz="1600" b="1" dirty="0">
                          <a:solidFill>
                            <a:sysClr val="windowText" lastClr="000000"/>
                          </a:solidFill>
                        </a:rPr>
                        <a:t>Non-linear Relationships: </a:t>
                      </a:r>
                      <a:r>
                        <a:rPr lang="en-US" sz="1600" dirty="0">
                          <a:solidFill>
                            <a:sysClr val="windowText" lastClr="000000"/>
                          </a:solidFill>
                        </a:rPr>
                        <a:t>Can capture complex, non-linear decision boundaries.</a:t>
                      </a:r>
                    </a:p>
                    <a:p>
                      <a:pPr marL="285750" indent="-285750" algn="l">
                        <a:buFont typeface="Arial" panose="020B0604020202020204" pitchFamily="34" charset="0"/>
                        <a:buChar char="•"/>
                      </a:pPr>
                      <a:r>
                        <a:rPr lang="en-US" sz="1600" b="1" dirty="0">
                          <a:solidFill>
                            <a:sysClr val="windowText" lastClr="000000"/>
                          </a:solidFill>
                        </a:rPr>
                        <a:t>Versatility:  </a:t>
                      </a:r>
                      <a:r>
                        <a:rPr lang="en-US" sz="1600" dirty="0">
                          <a:solidFill>
                            <a:sysClr val="windowText" lastClr="000000"/>
                          </a:solidFill>
                        </a:rPr>
                        <a:t>Handles both categorical and numerical data without feature scaling. </a:t>
                      </a:r>
                    </a:p>
                    <a:p>
                      <a:pPr marL="285750" indent="-285750" algn="l">
                        <a:buFont typeface="Arial" panose="020B0604020202020204" pitchFamily="34" charset="0"/>
                        <a:buChar char="•"/>
                      </a:pPr>
                      <a:r>
                        <a:rPr lang="en-US" sz="1600" b="1" dirty="0">
                          <a:solidFill>
                            <a:sysClr val="windowText" lastClr="000000"/>
                          </a:solidFill>
                        </a:rPr>
                        <a:t>Robust to Missing Data: </a:t>
                      </a:r>
                      <a:r>
                        <a:rPr lang="en-US" sz="1600" dirty="0">
                          <a:solidFill>
                            <a:sysClr val="windowText" lastClr="000000"/>
                          </a:solidFill>
                        </a:rPr>
                        <a:t>Can deal with missing values by learning from available data.</a:t>
                      </a:r>
                    </a:p>
                  </a:txBody>
                  <a:tcPr/>
                </a:tc>
                <a:extLst>
                  <a:ext uri="{0D108BD9-81ED-4DB2-BD59-A6C34878D82A}">
                    <a16:rowId xmlns:a16="http://schemas.microsoft.com/office/drawing/2014/main" val="3448985303"/>
                  </a:ext>
                </a:extLst>
              </a:tr>
              <a:tr h="1295087">
                <a:tc>
                  <a:txBody>
                    <a:bodyPr/>
                    <a:lstStyle/>
                    <a:p>
                      <a:pPr marL="0" algn="ctr" defTabSz="914400" rtl="0" eaLnBrk="1" latinLnBrk="0" hangingPunct="1"/>
                      <a:r>
                        <a:rPr lang="en-US" sz="1600" b="1" kern="1200" dirty="0" err="1">
                          <a:solidFill>
                            <a:sysClr val="windowText" lastClr="000000"/>
                          </a:solidFill>
                          <a:latin typeface="+mn-lt"/>
                          <a:ea typeface="+mn-ea"/>
                          <a:cs typeface="+mn-cs"/>
                        </a:rPr>
                        <a:t>LogisticRegression</a:t>
                      </a:r>
                      <a:r>
                        <a:rPr lang="en-US" sz="1600" b="1" kern="1200" dirty="0">
                          <a:solidFill>
                            <a:sysClr val="windowText" lastClr="000000"/>
                          </a:solidFill>
                          <a:latin typeface="+mn-lt"/>
                          <a:ea typeface="+mn-ea"/>
                          <a:cs typeface="+mn-cs"/>
                        </a:rPr>
                        <a:t> (Functions)</a:t>
                      </a:r>
                    </a:p>
                  </a:txBody>
                  <a:tcPr/>
                </a:tc>
                <a:tc>
                  <a:txBody>
                    <a:bodyPr/>
                    <a:lstStyle/>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Simplicity &amp; Efficiency: </a:t>
                      </a:r>
                      <a:r>
                        <a:rPr lang="en-US" sz="1600" b="0" kern="1200" dirty="0">
                          <a:solidFill>
                            <a:sysClr val="windowText" lastClr="000000"/>
                          </a:solidFill>
                          <a:latin typeface="+mn-lt"/>
                          <a:ea typeface="+mn-ea"/>
                          <a:cs typeface="+mn-cs"/>
                        </a:rPr>
                        <a:t>Simple, computationally efficient, and often used as a baseline.</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Probabilistic Output: </a:t>
                      </a:r>
                      <a:r>
                        <a:rPr lang="en-US" sz="1600" b="0" kern="1200" dirty="0">
                          <a:solidFill>
                            <a:sysClr val="windowText" lastClr="000000"/>
                          </a:solidFill>
                          <a:latin typeface="+mn-lt"/>
                          <a:ea typeface="+mn-ea"/>
                          <a:cs typeface="+mn-cs"/>
                        </a:rPr>
                        <a:t>Provides probabilities, helping with decision thresholds.</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Interpretability: </a:t>
                      </a:r>
                      <a:r>
                        <a:rPr lang="en-US" sz="1600" b="0" kern="1200" dirty="0">
                          <a:solidFill>
                            <a:sysClr val="windowText" lastClr="000000"/>
                          </a:solidFill>
                          <a:latin typeface="+mn-lt"/>
                          <a:ea typeface="+mn-ea"/>
                          <a:cs typeface="+mn-cs"/>
                        </a:rPr>
                        <a:t>Easy to understand how features contribute to predictions.</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Less Prone to Overfitting: </a:t>
                      </a:r>
                      <a:r>
                        <a:rPr lang="en-US" sz="1600" b="0" kern="1200" dirty="0">
                          <a:solidFill>
                            <a:sysClr val="windowText" lastClr="000000"/>
                          </a:solidFill>
                          <a:latin typeface="+mn-lt"/>
                          <a:ea typeface="+mn-ea"/>
                          <a:cs typeface="+mn-cs"/>
                        </a:rPr>
                        <a:t>Works well with simpler datasets and generalizes well with proper regularization.</a:t>
                      </a:r>
                    </a:p>
                  </a:txBody>
                  <a:tcPr/>
                </a:tc>
                <a:extLst>
                  <a:ext uri="{0D108BD9-81ED-4DB2-BD59-A6C34878D82A}">
                    <a16:rowId xmlns:a16="http://schemas.microsoft.com/office/drawing/2014/main" val="2758196921"/>
                  </a:ext>
                </a:extLst>
              </a:tr>
              <a:tr h="1499575">
                <a:tc>
                  <a:txBody>
                    <a:bodyPr/>
                    <a:lstStyle/>
                    <a:p>
                      <a:pPr marL="0" algn="ctr" defTabSz="914400" rtl="0" eaLnBrk="1" latinLnBrk="0" hangingPunct="1"/>
                      <a:r>
                        <a:rPr lang="en-US" sz="1600" b="1" kern="1200" dirty="0" err="1">
                          <a:solidFill>
                            <a:sysClr val="windowText" lastClr="000000"/>
                          </a:solidFill>
                          <a:latin typeface="+mn-lt"/>
                          <a:ea typeface="+mn-ea"/>
                          <a:cs typeface="+mn-cs"/>
                        </a:rPr>
                        <a:t>MLPClassifier</a:t>
                      </a:r>
                      <a:r>
                        <a:rPr lang="en-US" sz="1600" b="1" kern="1200" dirty="0">
                          <a:solidFill>
                            <a:sysClr val="windowText" lastClr="000000"/>
                          </a:solidFill>
                          <a:latin typeface="+mn-lt"/>
                          <a:ea typeface="+mn-ea"/>
                          <a:cs typeface="+mn-cs"/>
                        </a:rPr>
                        <a:t> </a:t>
                      </a:r>
                    </a:p>
                    <a:p>
                      <a:pPr marL="0" algn="ctr" defTabSz="914400" rtl="0" eaLnBrk="1" latinLnBrk="0" hangingPunct="1"/>
                      <a:r>
                        <a:rPr lang="en-US" sz="1600" b="1" kern="1200" dirty="0">
                          <a:solidFill>
                            <a:sysClr val="windowText" lastClr="000000"/>
                          </a:solidFill>
                          <a:latin typeface="+mn-lt"/>
                          <a:ea typeface="+mn-ea"/>
                          <a:cs typeface="+mn-cs"/>
                        </a:rPr>
                        <a:t>(Neural Network)</a:t>
                      </a:r>
                    </a:p>
                  </a:txBody>
                  <a:tcPr/>
                </a:tc>
                <a:tc>
                  <a:txBody>
                    <a:bodyPr/>
                    <a:lstStyle/>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Powerful for Complex Patterns: </a:t>
                      </a:r>
                      <a:r>
                        <a:rPr lang="en-US" sz="1600" kern="1200" dirty="0">
                          <a:solidFill>
                            <a:sysClr val="windowText" lastClr="000000"/>
                          </a:solidFill>
                          <a:latin typeface="+mn-lt"/>
                          <a:ea typeface="+mn-ea"/>
                          <a:cs typeface="+mn-cs"/>
                        </a:rPr>
                        <a:t>Excels at learning intricate, non-linear relationships.</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High Flexibility: </a:t>
                      </a:r>
                      <a:r>
                        <a:rPr lang="en-US" sz="1600" kern="1200" dirty="0">
                          <a:solidFill>
                            <a:sysClr val="windowText" lastClr="000000"/>
                          </a:solidFill>
                          <a:latin typeface="+mn-lt"/>
                          <a:ea typeface="+mn-ea"/>
                          <a:cs typeface="+mn-cs"/>
                        </a:rPr>
                        <a:t>Adapts well to various data types and automatically learns feature interactions.</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Better Performance on Large Datasets:</a:t>
                      </a:r>
                      <a:r>
                        <a:rPr lang="en-US" sz="1600" kern="1200" dirty="0">
                          <a:solidFill>
                            <a:sysClr val="windowText" lastClr="000000"/>
                          </a:solidFill>
                          <a:latin typeface="+mn-lt"/>
                          <a:ea typeface="+mn-ea"/>
                          <a:cs typeface="+mn-cs"/>
                        </a:rPr>
                        <a:t> Suitable for large datasets where other models might underperform.</a:t>
                      </a:r>
                    </a:p>
                    <a:p>
                      <a:pPr marL="285750" indent="-285750" algn="l" defTabSz="914400" rtl="0" eaLnBrk="1" latinLnBrk="0" hangingPunct="1">
                        <a:buFont typeface="Arial" panose="020B0604020202020204" pitchFamily="34" charset="0"/>
                        <a:buChar char="•"/>
                      </a:pPr>
                      <a:r>
                        <a:rPr lang="en-US" sz="1600" b="1" kern="1200" dirty="0">
                          <a:solidFill>
                            <a:sysClr val="windowText" lastClr="000000"/>
                          </a:solidFill>
                          <a:latin typeface="+mn-lt"/>
                          <a:ea typeface="+mn-ea"/>
                          <a:cs typeface="+mn-cs"/>
                        </a:rPr>
                        <a:t>Non-linear Activation Functions: </a:t>
                      </a:r>
                      <a:r>
                        <a:rPr lang="en-US" sz="1600" kern="1200" dirty="0">
                          <a:solidFill>
                            <a:sysClr val="windowText" lastClr="000000"/>
                          </a:solidFill>
                          <a:latin typeface="+mn-lt"/>
                          <a:ea typeface="+mn-ea"/>
                          <a:cs typeface="+mn-cs"/>
                        </a:rPr>
                        <a:t>Creates highly flexible decision boundaries for better prediction accuracy.</a:t>
                      </a:r>
                    </a:p>
                  </a:txBody>
                  <a:tcPr/>
                </a:tc>
                <a:extLst>
                  <a:ext uri="{0D108BD9-81ED-4DB2-BD59-A6C34878D82A}">
                    <a16:rowId xmlns:a16="http://schemas.microsoft.com/office/drawing/2014/main" val="4045848562"/>
                  </a:ext>
                </a:extLst>
              </a:tr>
            </a:tbl>
          </a:graphicData>
        </a:graphic>
      </p:graphicFrame>
    </p:spTree>
    <p:extLst>
      <p:ext uri="{BB962C8B-B14F-4D97-AF65-F5344CB8AC3E}">
        <p14:creationId xmlns:p14="http://schemas.microsoft.com/office/powerpoint/2010/main" val="266028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587A60B9-7B4E-07AC-A424-8D87D22ED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02" y="2242903"/>
            <a:ext cx="6450879" cy="43128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EA42651-972C-5162-E33F-46CEB72D9152}"/>
              </a:ext>
            </a:extLst>
          </p:cNvPr>
          <p:cNvSpPr>
            <a:spLocks noGrp="1"/>
          </p:cNvSpPr>
          <p:nvPr>
            <p:ph type="title"/>
          </p:nvPr>
        </p:nvSpPr>
        <p:spPr>
          <a:xfrm>
            <a:off x="587188" y="281320"/>
            <a:ext cx="10873740" cy="1680205"/>
          </a:xfrm>
        </p:spPr>
        <p:txBody>
          <a:bodyPr/>
          <a:lstStyle/>
          <a:p>
            <a:r>
              <a:rPr lang="en-US" dirty="0"/>
              <a:t>Model Performances: Decision Tree</a:t>
            </a:r>
            <a:br>
              <a:rPr lang="en-US" dirty="0"/>
            </a:br>
            <a:r>
              <a:rPr lang="en-US" dirty="0"/>
              <a:t>	</a:t>
            </a:r>
            <a:r>
              <a:rPr lang="fr-FR" sz="3200" dirty="0"/>
              <a:t>Classification Report and Confusion Matrix </a:t>
            </a:r>
            <a:endParaRPr lang="en-US" dirty="0"/>
          </a:p>
        </p:txBody>
      </p:sp>
      <p:pic>
        <p:nvPicPr>
          <p:cNvPr id="3078" name="Picture 6">
            <a:extLst>
              <a:ext uri="{FF2B5EF4-FFF2-40B4-BE49-F238E27FC236}">
                <a16:creationId xmlns:a16="http://schemas.microsoft.com/office/drawing/2014/main" id="{4AF68CAA-6705-D195-F65A-31B1351438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13"/>
          <a:stretch/>
        </p:blipFill>
        <p:spPr bwMode="auto">
          <a:xfrm>
            <a:off x="7078983" y="2147375"/>
            <a:ext cx="4760316" cy="44203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931A4E-5446-E7D6-B082-E521C88DF5E4}"/>
              </a:ext>
            </a:extLst>
          </p:cNvPr>
          <p:cNvSpPr txBox="1"/>
          <p:nvPr/>
        </p:nvSpPr>
        <p:spPr>
          <a:xfrm>
            <a:off x="4670612" y="6368165"/>
            <a:ext cx="3980329" cy="464871"/>
          </a:xfrm>
          <a:prstGeom prst="rect">
            <a:avLst/>
          </a:prstGeom>
          <a:solidFill>
            <a:schemeClr val="accent1"/>
          </a:solidFill>
          <a:ln>
            <a:solidFill>
              <a:schemeClr val="bg1"/>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Overall Accuracy (entire dataset): 0.985 </a:t>
            </a:r>
          </a:p>
        </p:txBody>
      </p:sp>
    </p:spTree>
    <p:extLst>
      <p:ext uri="{BB962C8B-B14F-4D97-AF65-F5344CB8AC3E}">
        <p14:creationId xmlns:p14="http://schemas.microsoft.com/office/powerpoint/2010/main" val="27872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F9FC-6481-6E30-DE64-9CD75727557D}"/>
              </a:ext>
            </a:extLst>
          </p:cNvPr>
          <p:cNvSpPr>
            <a:spLocks noGrp="1"/>
          </p:cNvSpPr>
          <p:nvPr>
            <p:ph type="title"/>
          </p:nvPr>
        </p:nvSpPr>
        <p:spPr>
          <a:xfrm>
            <a:off x="504713" y="282171"/>
            <a:ext cx="10873740" cy="1680205"/>
          </a:xfrm>
        </p:spPr>
        <p:txBody>
          <a:bodyPr/>
          <a:lstStyle/>
          <a:p>
            <a:r>
              <a:rPr lang="en-US" dirty="0"/>
              <a:t>Model Performances: Decision Tree</a:t>
            </a:r>
            <a:br>
              <a:rPr lang="en-US" dirty="0"/>
            </a:br>
            <a:r>
              <a:rPr lang="en-US" dirty="0"/>
              <a:t>					</a:t>
            </a:r>
            <a:r>
              <a:rPr lang="en-US" sz="3200" dirty="0"/>
              <a:t>Cross-Validation Results</a:t>
            </a:r>
            <a:endParaRPr lang="en-US" dirty="0"/>
          </a:p>
        </p:txBody>
      </p:sp>
      <p:pic>
        <p:nvPicPr>
          <p:cNvPr id="2050" name="Picture 2">
            <a:extLst>
              <a:ext uri="{FF2B5EF4-FFF2-40B4-BE49-F238E27FC236}">
                <a16:creationId xmlns:a16="http://schemas.microsoft.com/office/drawing/2014/main" id="{2EF9ED34-AD69-7F87-2176-9EFBB8C2A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45" y="1935808"/>
            <a:ext cx="7267595" cy="4922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9898391-584D-3CC0-608C-CE7653D6AF9B}"/>
              </a:ext>
            </a:extLst>
          </p:cNvPr>
          <p:cNvSpPr>
            <a:spLocks noChangeArrowheads="1"/>
          </p:cNvSpPr>
          <p:nvPr/>
        </p:nvSpPr>
        <p:spPr bwMode="auto">
          <a:xfrm>
            <a:off x="8333294" y="3358810"/>
            <a:ext cx="2743200" cy="134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Key Information: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Mean Accuracy: 0.8231</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rgbClr val="404155"/>
                </a:solidFill>
                <a:latin typeface="Calibri" panose="020F0502020204030204" pitchFamily="34" charset="0"/>
                <a:ea typeface="Calibri" panose="020F0502020204030204" pitchFamily="34" charset="0"/>
                <a:cs typeface="Calibri" panose="020F0502020204030204" pitchFamily="34" charset="0"/>
              </a:rPr>
              <a:t>Standard Deviation: 0.0814</a:t>
            </a:r>
          </a:p>
        </p:txBody>
      </p:sp>
    </p:spTree>
    <p:extLst>
      <p:ext uri="{BB962C8B-B14F-4D97-AF65-F5344CB8AC3E}">
        <p14:creationId xmlns:p14="http://schemas.microsoft.com/office/powerpoint/2010/main" val="253675150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1112</TotalTime>
  <Words>786</Words>
  <Application>Microsoft Office PowerPoint</Application>
  <PresentationFormat>Widescreen</PresentationFormat>
  <Paragraphs>112</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body</vt:lpstr>
      <vt:lpstr>Calibri Light</vt:lpstr>
      <vt:lpstr>Corben</vt:lpstr>
      <vt:lpstr>Franklin Gothic Book</vt:lpstr>
      <vt:lpstr>Franklin Gothic Demi</vt:lpstr>
      <vt:lpstr>Nobile</vt:lpstr>
      <vt:lpstr>Custom</vt:lpstr>
      <vt:lpstr>Breast Cancer Dataset Classification</vt:lpstr>
      <vt:lpstr>Contents</vt:lpstr>
      <vt:lpstr>Experimental Design</vt:lpstr>
      <vt:lpstr>Dataset Overview</vt:lpstr>
      <vt:lpstr>Data Preprocessing </vt:lpstr>
      <vt:lpstr>Oversample the minority class by duplicating samples</vt:lpstr>
      <vt:lpstr>Selection of Classification Methods (scikit-learn)</vt:lpstr>
      <vt:lpstr>Model Performances: Decision Tree  Classification Report and Confusion Matrix </vt:lpstr>
      <vt:lpstr>Model Performances: Decision Tree      Cross-Validation Results</vt:lpstr>
      <vt:lpstr>Model Performances: Logistic Regression       Classification Report and Confusion Matrix</vt:lpstr>
      <vt:lpstr>Model Performances: Logistic Regression           Cross-Validation Results</vt:lpstr>
      <vt:lpstr>PowerPoint Presentation</vt:lpstr>
      <vt:lpstr>Model Performances: MLP Classifier              Cross-Validation Results</vt:lpstr>
      <vt:lpstr>Model Performance Comparison</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Samiha Nazrul</dc:creator>
  <cp:lastModifiedBy>Samiha Nazrul</cp:lastModifiedBy>
  <cp:revision>89</cp:revision>
  <dcterms:created xsi:type="dcterms:W3CDTF">2024-11-24T01:38:07Z</dcterms:created>
  <dcterms:modified xsi:type="dcterms:W3CDTF">2025-01-17T06:02:08Z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