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6"/>
  </p:notesMasterIdLst>
  <p:sldIdLst>
    <p:sldId id="304" r:id="rId2"/>
    <p:sldId id="310" r:id="rId3"/>
    <p:sldId id="311" r:id="rId4"/>
    <p:sldId id="294" r:id="rId5"/>
    <p:sldId id="266" r:id="rId6"/>
    <p:sldId id="267" r:id="rId7"/>
    <p:sldId id="269" r:id="rId8"/>
    <p:sldId id="270" r:id="rId9"/>
    <p:sldId id="274" r:id="rId10"/>
    <p:sldId id="271" r:id="rId11"/>
    <p:sldId id="273" r:id="rId12"/>
    <p:sldId id="275" r:id="rId13"/>
    <p:sldId id="276" r:id="rId14"/>
    <p:sldId id="277" r:id="rId15"/>
    <p:sldId id="295" r:id="rId16"/>
    <p:sldId id="258" r:id="rId17"/>
    <p:sldId id="279" r:id="rId18"/>
    <p:sldId id="289" r:id="rId19"/>
    <p:sldId id="296" r:id="rId20"/>
    <p:sldId id="302" r:id="rId21"/>
    <p:sldId id="291" r:id="rId22"/>
    <p:sldId id="293" r:id="rId23"/>
    <p:sldId id="263" r:id="rId24"/>
    <p:sldId id="3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48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EDBF-0F1B-4976-BA31-0BBE77A1E8B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27EA-B90F-414E-BE8A-F6CA449A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27EA-B90F-414E-BE8A-F6CA449A76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3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1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97E1C8-B820-496D-B93A-0D76CC505DF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032F6A-B397-4707-B1EF-6CCEB6C7BF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02.safelinks.protection.outlook.com/?url=https%3A%2F%2Fplotly-r.com%2Fsaving&amp;data=05%7C02%7Csnazrul5756%40tuskegee.edu%7C9828e3fecb2d43cdea2208dc6eb45595%7C7f50992bfe0a4936a3724da08bf17b0e%7C0%7C0%7C638506968017468112%7CUnknown%7CTWFpbGZsb3d8eyJWIjoiMC4wLjAwMDAiLCJQIjoiV2luMzIiLCJBTiI6Ik1haWwiLCJXVCI6Mn0%3D%7C0%7C%7C%7C&amp;sdata=Y01nuAKZcgjjqtIRRhi8YPoj46bvGP6dGKsGB1C8hG8%3D&amp;reserved=0" TargetMode="External"/><Relationship Id="rId3" Type="http://schemas.openxmlformats.org/officeDocument/2006/relationships/hyperlink" Target="https://stackoverflow.com/questions/44893354/remove-emoticons-in-r-using-tm-package" TargetMode="External"/><Relationship Id="rId7" Type="http://schemas.openxmlformats.org/officeDocument/2006/relationships/hyperlink" Target="NULL" TargetMode="External"/><Relationship Id="rId2" Type="http://schemas.openxmlformats.org/officeDocument/2006/relationships/hyperlink" Target="https://www.w3schools.com/r/r_for_loop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gplot2.tidyverse.org/reference/ggsave.html" TargetMode="External"/><Relationship Id="rId5" Type="http://schemas.openxmlformats.org/officeDocument/2006/relationships/hyperlink" Target="https://stackoverflow.com/questions/9934856/removing-non-ascii-characters-from-data-files" TargetMode="External"/><Relationship Id="rId4" Type="http://schemas.openxmlformats.org/officeDocument/2006/relationships/hyperlink" Target="https://stackoverflow.com/questions/25352448/remove-urls-from-string" TargetMode="External"/><Relationship Id="rId9" Type="http://schemas.openxmlformats.org/officeDocument/2006/relationships/hyperlink" Target="https://community.tableau.com/s/question/0D54T00000C61juSAB/how-to-show-of-total-on-top-n-paramet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A3C935-FF3E-5908-0C59-7D275DD7A1EC}"/>
              </a:ext>
            </a:extLst>
          </p:cNvPr>
          <p:cNvSpPr txBox="1">
            <a:spLocks/>
          </p:cNvSpPr>
          <p:nvPr/>
        </p:nvSpPr>
        <p:spPr>
          <a:xfrm>
            <a:off x="804525" y="3429000"/>
            <a:ext cx="10931846" cy="493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Sentiment Analysis in R for a Customer Support Dataset from Twitter and </a:t>
            </a:r>
            <a:r>
              <a:rPr lang="en-US" sz="4400" b="1"/>
              <a:t>Visualization in Tableau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099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191FE-A254-E269-DFA1-538BBA08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" y="784113"/>
            <a:ext cx="6098319" cy="521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95375-9070-6284-980D-EA5020D3A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86095"/>
            <a:ext cx="6098319" cy="5212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B4B8A-3D4A-14A9-4313-9A0EFD6F0FB9}"/>
              </a:ext>
            </a:extLst>
          </p:cNvPr>
          <p:cNvSpPr txBox="1">
            <a:spLocks/>
          </p:cNvSpPr>
          <p:nvPr/>
        </p:nvSpPr>
        <p:spPr>
          <a:xfrm>
            <a:off x="0" y="-229654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Afinn:: Inbound vs Outbound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374CF-3086-7C61-32FA-3A9AD1AEE97E}"/>
              </a:ext>
            </a:extLst>
          </p:cNvPr>
          <p:cNvSpPr txBox="1"/>
          <p:nvPr/>
        </p:nvSpPr>
        <p:spPr>
          <a:xfrm>
            <a:off x="0" y="6026090"/>
            <a:ext cx="12192000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Outbound tweets have low negative words and very high positive words frequency compared to Inbound Tweets</a:t>
            </a:r>
          </a:p>
        </p:txBody>
      </p:sp>
    </p:spTree>
    <p:extLst>
      <p:ext uri="{BB962C8B-B14F-4D97-AF65-F5344CB8AC3E}">
        <p14:creationId xmlns:p14="http://schemas.microsoft.com/office/powerpoint/2010/main" val="13940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6C963-5BB1-368F-4072-7818299B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536"/>
            <a:ext cx="6200775" cy="493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4572E-465F-C6C3-FD6E-73BDB6B9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65" y="1046313"/>
            <a:ext cx="6200775" cy="493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FAB74-4348-E97F-3413-39B3D5D195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4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Bing:: Inbound vs Outbound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6702-F04F-867E-77DF-36D82BAE8CED}"/>
              </a:ext>
            </a:extLst>
          </p:cNvPr>
          <p:cNvSpPr txBox="1"/>
          <p:nvPr/>
        </p:nvSpPr>
        <p:spPr>
          <a:xfrm>
            <a:off x="0" y="6104238"/>
            <a:ext cx="12192000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Inbound tweets highlight customer needs and problems.</a:t>
            </a:r>
          </a:p>
          <a:p>
            <a:r>
              <a:rPr lang="en-US" dirty="0"/>
              <a:t>Outbound tweets emphasize responsiveness and positive engagement.</a:t>
            </a:r>
          </a:p>
        </p:txBody>
      </p:sp>
    </p:spTree>
    <p:extLst>
      <p:ext uri="{BB962C8B-B14F-4D97-AF65-F5344CB8AC3E}">
        <p14:creationId xmlns:p14="http://schemas.microsoft.com/office/powerpoint/2010/main" val="20515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59F6F-A07A-70B6-A425-F72A943F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786"/>
            <a:ext cx="7819204" cy="6020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70388-5604-0083-948A-9125E5169C7A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NRC:: Inbound Tweets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F16A5-86DC-FFAB-D449-4415209C76D1}"/>
              </a:ext>
            </a:extLst>
          </p:cNvPr>
          <p:cNvSpPr txBox="1"/>
          <p:nvPr/>
        </p:nvSpPr>
        <p:spPr>
          <a:xfrm>
            <a:off x="8210858" y="2190726"/>
            <a:ext cx="381934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More negative sentiment than positive sentiment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Words like “disappointed,” “terrible,” and “bad” dominate inbound tweets.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297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2081E-7EB5-E31B-73BE-8FBB9D1C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" y="850605"/>
            <a:ext cx="7802247" cy="600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C8016-E3DF-CB04-1A3F-FCF61A7D0BA1}"/>
              </a:ext>
            </a:extLst>
          </p:cNvPr>
          <p:cNvSpPr txBox="1">
            <a:spLocks/>
          </p:cNvSpPr>
          <p:nvPr/>
        </p:nvSpPr>
        <p:spPr>
          <a:xfrm>
            <a:off x="0" y="54934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NRC:: Outbound Tweets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E474B-D6D8-834F-14A7-1D8013A1DBC2}"/>
              </a:ext>
            </a:extLst>
          </p:cNvPr>
          <p:cNvSpPr txBox="1"/>
          <p:nvPr/>
        </p:nvSpPr>
        <p:spPr>
          <a:xfrm>
            <a:off x="8210858" y="2190726"/>
            <a:ext cx="381934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More positive sentiment than Negative sentiment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Positive words like “happy,” “apologize,” and “glad” dominate inbound tweets.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671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1F0157-6044-77A0-1C38-CB701A689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4"/>
          <a:stretch/>
        </p:blipFill>
        <p:spPr>
          <a:xfrm>
            <a:off x="21771" y="692002"/>
            <a:ext cx="8570796" cy="455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D85A4-D8B4-0448-9D0A-0E0A070E3E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6272"/>
            <a:ext cx="10515600" cy="421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Number of tweets by day of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7CD32-2050-B3F1-F2A0-2D31A076F2AE}"/>
              </a:ext>
            </a:extLst>
          </p:cNvPr>
          <p:cNvSpPr txBox="1"/>
          <p:nvPr/>
        </p:nvSpPr>
        <p:spPr>
          <a:xfrm>
            <a:off x="4009680" y="5381831"/>
            <a:ext cx="5297605" cy="8803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Low tweets on weekends Word-Level Analysis</a:t>
            </a:r>
          </a:p>
          <a:p>
            <a:r>
              <a:rPr lang="en-US" dirty="0"/>
              <a:t>Almost gradual increase after weekend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D36FBF-AF9A-3FC3-2EF3-FE773094C800}"/>
              </a:ext>
            </a:extLst>
          </p:cNvPr>
          <p:cNvGrpSpPr/>
          <p:nvPr/>
        </p:nvGrpSpPr>
        <p:grpSpPr>
          <a:xfrm rot="533302">
            <a:off x="2185574" y="1672586"/>
            <a:ext cx="10001616" cy="2897289"/>
            <a:chOff x="2087603" y="1588170"/>
            <a:chExt cx="10001616" cy="28972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5A7BF1-0BBB-644F-026C-39731FE2A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603" y="1588170"/>
              <a:ext cx="3531394" cy="11869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8BBE0D-CB84-B28C-E620-706D59E21084}"/>
                </a:ext>
              </a:extLst>
            </p:cNvPr>
            <p:cNvSpPr txBox="1"/>
            <p:nvPr/>
          </p:nvSpPr>
          <p:spPr>
            <a:xfrm>
              <a:off x="7517219" y="4020588"/>
              <a:ext cx="4572000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800" b="1" dirty="0"/>
            </a:p>
          </p:txBody>
        </p:sp>
      </p:grpSp>
      <p:pic>
        <p:nvPicPr>
          <p:cNvPr id="1026" name="Picture 2" descr="GitHub - plotly/plotly.R: An interactive graphing library for R">
            <a:extLst>
              <a:ext uri="{FF2B5EF4-FFF2-40B4-BE49-F238E27FC236}">
                <a16:creationId xmlns:a16="http://schemas.microsoft.com/office/drawing/2014/main" id="{95C5F8C0-1F86-4D38-4765-2EE198F6B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2653" r="5714" b="50000"/>
          <a:stretch/>
        </p:blipFill>
        <p:spPr bwMode="auto">
          <a:xfrm>
            <a:off x="8674574" y="1858626"/>
            <a:ext cx="3442014" cy="72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BD954C-C7EB-7740-F205-500CE52783ED}"/>
              </a:ext>
            </a:extLst>
          </p:cNvPr>
          <p:cNvSpPr txBox="1"/>
          <p:nvPr/>
        </p:nvSpPr>
        <p:spPr>
          <a:xfrm>
            <a:off x="8944865" y="2653903"/>
            <a:ext cx="2954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Leveraged Plotly to generate an interactive HTML file for dynamic data visualization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D2054-709F-3595-3DD2-56EDD7BCF9DC}"/>
              </a:ext>
            </a:extLst>
          </p:cNvPr>
          <p:cNvSpPr/>
          <p:nvPr/>
        </p:nvSpPr>
        <p:spPr>
          <a:xfrm>
            <a:off x="8592567" y="1719944"/>
            <a:ext cx="3577662" cy="1926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bleau Logo and symbol, meaning, history, PNG, brand">
            <a:extLst>
              <a:ext uri="{FF2B5EF4-FFF2-40B4-BE49-F238E27FC236}">
                <a16:creationId xmlns:a16="http://schemas.microsoft.com/office/drawing/2014/main" id="{405AABD8-F814-10A2-20E3-CCB1ED11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099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99957-094F-C7EB-1C6F-3EFA4DC46269}"/>
              </a:ext>
            </a:extLst>
          </p:cNvPr>
          <p:cNvSpPr txBox="1"/>
          <p:nvPr/>
        </p:nvSpPr>
        <p:spPr>
          <a:xfrm>
            <a:off x="2007944" y="4501964"/>
            <a:ext cx="8841644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i="0" u="none" strike="noStrike" baseline="0" dirty="0">
                <a:latin typeface="Calibri-Bold"/>
              </a:rPr>
              <a:t>Visualization in Tableau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242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E8017-AA07-7F9E-385B-228FFA504BB9}"/>
              </a:ext>
            </a:extLst>
          </p:cNvPr>
          <p:cNvSpPr txBox="1">
            <a:spLocks/>
          </p:cNvSpPr>
          <p:nvPr/>
        </p:nvSpPr>
        <p:spPr>
          <a:xfrm>
            <a:off x="0" y="35265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 Count by Company :: Ascending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/>
        </p:blipFill>
        <p:spPr>
          <a:xfrm>
            <a:off x="1161761" y="584713"/>
            <a:ext cx="10018217" cy="5344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1C9BE-87D8-A054-125D-EFB5404527AC}"/>
              </a:ext>
            </a:extLst>
          </p:cNvPr>
          <p:cNvSpPr txBox="1"/>
          <p:nvPr/>
        </p:nvSpPr>
        <p:spPr>
          <a:xfrm>
            <a:off x="1" y="5977631"/>
            <a:ext cx="12192000" cy="8803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000" b="1"/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Active company engagement: Many company handles are present, suggesting active customer support on Twitter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Skewed distribution: Few companies contribute significantly more tweets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680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233" r="-188" b="5233"/>
          <a:stretch/>
        </p:blipFill>
        <p:spPr>
          <a:xfrm>
            <a:off x="910766" y="418842"/>
            <a:ext cx="10104565" cy="5683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B0388-E7B8-EF4F-0160-98CAC3180E32}"/>
              </a:ext>
            </a:extLst>
          </p:cNvPr>
          <p:cNvSpPr txBox="1">
            <a:spLocks/>
          </p:cNvSpPr>
          <p:nvPr/>
        </p:nvSpPr>
        <p:spPr>
          <a:xfrm>
            <a:off x="0" y="35265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 Count by Company :: Descending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8A6B-590B-FB6D-0163-974358081A5D}"/>
              </a:ext>
            </a:extLst>
          </p:cNvPr>
          <p:cNvSpPr txBox="1"/>
          <p:nvPr/>
        </p:nvSpPr>
        <p:spPr>
          <a:xfrm>
            <a:off x="1" y="5977631"/>
            <a:ext cx="12192000" cy="8803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000" b="1"/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Active company engagement: Many company handles are present, suggesting active customer support on Twitter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Reinforcing Skewed distribution: Small companies with very low Tweets</a:t>
            </a:r>
          </a:p>
        </p:txBody>
      </p:sp>
    </p:spTree>
    <p:extLst>
      <p:ext uri="{BB962C8B-B14F-4D97-AF65-F5344CB8AC3E}">
        <p14:creationId xmlns:p14="http://schemas.microsoft.com/office/powerpoint/2010/main" val="144055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1"/>
          <a:stretch/>
        </p:blipFill>
        <p:spPr>
          <a:xfrm>
            <a:off x="803528" y="727361"/>
            <a:ext cx="10178999" cy="540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E6EE-2CAA-28D7-3551-CAE3CF4787DF}"/>
              </a:ext>
            </a:extLst>
          </p:cNvPr>
          <p:cNvSpPr txBox="1">
            <a:spLocks/>
          </p:cNvSpPr>
          <p:nvPr/>
        </p:nvSpPr>
        <p:spPr>
          <a:xfrm>
            <a:off x="0" y="35265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vs Bottom Tweet Counts by Companies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F9BC9-3ACF-1544-12E8-A03C9034B9F4}"/>
              </a:ext>
            </a:extLst>
          </p:cNvPr>
          <p:cNvSpPr txBox="1"/>
          <p:nvPr/>
        </p:nvSpPr>
        <p:spPr>
          <a:xfrm>
            <a:off x="0" y="6275900"/>
            <a:ext cx="12192000" cy="58907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000" b="1"/>
            </a:lvl1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Substantial difference in tweet counts between the top and bottom companies</a:t>
            </a:r>
          </a:p>
        </p:txBody>
      </p:sp>
    </p:spTree>
    <p:extLst>
      <p:ext uri="{BB962C8B-B14F-4D97-AF65-F5344CB8AC3E}">
        <p14:creationId xmlns:p14="http://schemas.microsoft.com/office/powerpoint/2010/main" val="141366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900DF66-4F9F-663D-A298-78E55AD5A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7"/>
          <a:stretch/>
        </p:blipFill>
        <p:spPr>
          <a:xfrm>
            <a:off x="6865974" y="3784060"/>
            <a:ext cx="4778035" cy="2869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57EBA-F056-C76A-488E-B23275273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 t="16279" r="30145" b="33178"/>
          <a:stretch/>
        </p:blipFill>
        <p:spPr>
          <a:xfrm>
            <a:off x="154475" y="581569"/>
            <a:ext cx="5851169" cy="2934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F9EABA-7CEA-8967-1CAA-F1F4ECC805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1" t="30428" r="34086" b="31053"/>
          <a:stretch/>
        </p:blipFill>
        <p:spPr>
          <a:xfrm>
            <a:off x="6865974" y="581569"/>
            <a:ext cx="4869712" cy="293458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8F30DB1-DCBE-A175-E22C-3E08B15888AA}"/>
              </a:ext>
            </a:extLst>
          </p:cNvPr>
          <p:cNvSpPr txBox="1">
            <a:spLocks/>
          </p:cNvSpPr>
          <p:nvPr/>
        </p:nvSpPr>
        <p:spPr>
          <a:xfrm>
            <a:off x="21266" y="-24906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Calculating Sum, Min and Max using window functions:: Top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8B3C3-F0B9-7E9B-15B7-145657CC93F0}"/>
              </a:ext>
            </a:extLst>
          </p:cNvPr>
          <p:cNvSpPr txBox="1"/>
          <p:nvPr/>
        </p:nvSpPr>
        <p:spPr>
          <a:xfrm>
            <a:off x="28505" y="4379053"/>
            <a:ext cx="6193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Window Functions</a:t>
            </a:r>
            <a:r>
              <a:rPr lang="en-US" dirty="0"/>
              <a:t>: Perform dynamic calculations within defined data ranges.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Aggregation: </a:t>
            </a:r>
            <a:r>
              <a:rPr lang="en-US" dirty="0"/>
              <a:t>Sum, find minimum, or maximum values over specified windows.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Top 10 Analysis</a:t>
            </a:r>
            <a:r>
              <a:rPr lang="en-US" dirty="0"/>
              <a:t>: Essential for identifying top performers and understanding data distribution.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471B1-881E-522B-FD19-564B960F5414}"/>
              </a:ext>
            </a:extLst>
          </p:cNvPr>
          <p:cNvSpPr/>
          <p:nvPr/>
        </p:nvSpPr>
        <p:spPr>
          <a:xfrm>
            <a:off x="154475" y="581569"/>
            <a:ext cx="5941525" cy="3437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D9A0C-F22D-48BF-622D-D1FEE0A856C0}"/>
              </a:ext>
            </a:extLst>
          </p:cNvPr>
          <p:cNvSpPr txBox="1"/>
          <p:nvPr/>
        </p:nvSpPr>
        <p:spPr>
          <a:xfrm>
            <a:off x="2519916" y="3582975"/>
            <a:ext cx="15523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Sum of Top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3E1417-F866-6992-956A-05B4B8C9645A}"/>
              </a:ext>
            </a:extLst>
          </p:cNvPr>
          <p:cNvSpPr/>
          <p:nvPr/>
        </p:nvSpPr>
        <p:spPr>
          <a:xfrm>
            <a:off x="6273511" y="581569"/>
            <a:ext cx="5764014" cy="3202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0338C-F62D-6E75-978B-3BC9F47687FC}"/>
              </a:ext>
            </a:extLst>
          </p:cNvPr>
          <p:cNvSpPr/>
          <p:nvPr/>
        </p:nvSpPr>
        <p:spPr>
          <a:xfrm>
            <a:off x="6273512" y="3829829"/>
            <a:ext cx="5764014" cy="3028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81EC0-50CC-E006-820A-6F8D3A524C5C}"/>
              </a:ext>
            </a:extLst>
          </p:cNvPr>
          <p:cNvSpPr txBox="1"/>
          <p:nvPr/>
        </p:nvSpPr>
        <p:spPr>
          <a:xfrm>
            <a:off x="8177322" y="3326757"/>
            <a:ext cx="2046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Max within Top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AC8E48-EBFF-C6A0-5962-C810338368ED}"/>
              </a:ext>
            </a:extLst>
          </p:cNvPr>
          <p:cNvSpPr txBox="1"/>
          <p:nvPr/>
        </p:nvSpPr>
        <p:spPr>
          <a:xfrm>
            <a:off x="8132294" y="5892011"/>
            <a:ext cx="2046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Min within Top 10</a:t>
            </a:r>
          </a:p>
        </p:txBody>
      </p:sp>
    </p:spTree>
    <p:extLst>
      <p:ext uri="{BB962C8B-B14F-4D97-AF65-F5344CB8AC3E}">
        <p14:creationId xmlns:p14="http://schemas.microsoft.com/office/powerpoint/2010/main" val="30358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F30-D97D-E39E-1A91-A72891988801}"/>
              </a:ext>
            </a:extLst>
          </p:cNvPr>
          <p:cNvSpPr txBox="1">
            <a:spLocks/>
          </p:cNvSpPr>
          <p:nvPr/>
        </p:nvSpPr>
        <p:spPr>
          <a:xfrm>
            <a:off x="0" y="91233"/>
            <a:ext cx="105156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DF2EF-F27B-9FB5-FD54-E293DAB592BA}"/>
              </a:ext>
            </a:extLst>
          </p:cNvPr>
          <p:cNvSpPr txBox="1"/>
          <p:nvPr/>
        </p:nvSpPr>
        <p:spPr>
          <a:xfrm>
            <a:off x="130003" y="675653"/>
            <a:ext cx="11355572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 &amp; Text Mining in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Sentiment Analysis using several lexicon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 in tableau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Sharing New Learnings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Team Reflection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9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A9CB5-D843-0D42-47E0-5EEEC57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52" y="656126"/>
            <a:ext cx="4396902" cy="2785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874720-A5C5-1392-43FD-291E17A69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5" t="29646" r="35098" b="34751"/>
          <a:stretch/>
        </p:blipFill>
        <p:spPr>
          <a:xfrm>
            <a:off x="6963775" y="3904351"/>
            <a:ext cx="4473542" cy="287912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8F30DB1-DCBE-A175-E22C-3E08B15888AA}"/>
              </a:ext>
            </a:extLst>
          </p:cNvPr>
          <p:cNvSpPr txBox="1">
            <a:spLocks/>
          </p:cNvSpPr>
          <p:nvPr/>
        </p:nvSpPr>
        <p:spPr>
          <a:xfrm>
            <a:off x="28505" y="-14185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Calculating Sum, Min and Max using window functions:: Bottom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8B3C3-F0B9-7E9B-15B7-145657CC93F0}"/>
              </a:ext>
            </a:extLst>
          </p:cNvPr>
          <p:cNvSpPr txBox="1"/>
          <p:nvPr/>
        </p:nvSpPr>
        <p:spPr>
          <a:xfrm>
            <a:off x="28505" y="4379053"/>
            <a:ext cx="6193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Window Functions</a:t>
            </a:r>
            <a:r>
              <a:rPr lang="en-US" dirty="0"/>
              <a:t>: Perform dynamic calculations within defined data ranges.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Aggregation: </a:t>
            </a:r>
            <a:r>
              <a:rPr lang="en-US" dirty="0"/>
              <a:t>Sum, find minimum, or maximum values over specified windows.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Bottom 10 Analysis</a:t>
            </a:r>
            <a:r>
              <a:rPr lang="en-US" dirty="0"/>
              <a:t>: Essential for identifying bottom performers and understanding data distribution.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471B1-881E-522B-FD19-564B960F5414}"/>
              </a:ext>
            </a:extLst>
          </p:cNvPr>
          <p:cNvSpPr/>
          <p:nvPr/>
        </p:nvSpPr>
        <p:spPr>
          <a:xfrm>
            <a:off x="154475" y="581569"/>
            <a:ext cx="5941525" cy="3437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3E1417-F866-6992-956A-05B4B8C9645A}"/>
              </a:ext>
            </a:extLst>
          </p:cNvPr>
          <p:cNvSpPr/>
          <p:nvPr/>
        </p:nvSpPr>
        <p:spPr>
          <a:xfrm>
            <a:off x="6273511" y="581569"/>
            <a:ext cx="5764014" cy="3202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0338C-F62D-6E75-978B-3BC9F47687FC}"/>
              </a:ext>
            </a:extLst>
          </p:cNvPr>
          <p:cNvSpPr/>
          <p:nvPr/>
        </p:nvSpPr>
        <p:spPr>
          <a:xfrm>
            <a:off x="6273512" y="3829829"/>
            <a:ext cx="5764014" cy="3028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81EC0-50CC-E006-820A-6F8D3A524C5C}"/>
              </a:ext>
            </a:extLst>
          </p:cNvPr>
          <p:cNvSpPr txBox="1"/>
          <p:nvPr/>
        </p:nvSpPr>
        <p:spPr>
          <a:xfrm>
            <a:off x="8212330" y="3361309"/>
            <a:ext cx="2356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Max within Bottom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AC8E48-EBFF-C6A0-5962-C810338368ED}"/>
              </a:ext>
            </a:extLst>
          </p:cNvPr>
          <p:cNvSpPr txBox="1"/>
          <p:nvPr/>
        </p:nvSpPr>
        <p:spPr>
          <a:xfrm>
            <a:off x="8343879" y="5907099"/>
            <a:ext cx="2356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Min within Bottom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33026-D4D2-F3EC-3540-1E92D280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8" y="724621"/>
            <a:ext cx="5702550" cy="2882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ED9A0C-F22D-48BF-622D-D1FEE0A856C0}"/>
              </a:ext>
            </a:extLst>
          </p:cNvPr>
          <p:cNvSpPr txBox="1"/>
          <p:nvPr/>
        </p:nvSpPr>
        <p:spPr>
          <a:xfrm>
            <a:off x="2519915" y="3582975"/>
            <a:ext cx="2073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Sum of Bottom 10</a:t>
            </a:r>
          </a:p>
        </p:txBody>
      </p:sp>
    </p:spTree>
    <p:extLst>
      <p:ext uri="{BB962C8B-B14F-4D97-AF65-F5344CB8AC3E}">
        <p14:creationId xmlns:p14="http://schemas.microsoft.com/office/powerpoint/2010/main" val="57177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1424846" y="1026502"/>
            <a:ext cx="8542215" cy="454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3787E-ED11-A0DC-F006-D9788C57A225}"/>
              </a:ext>
            </a:extLst>
          </p:cNvPr>
          <p:cNvSpPr txBox="1">
            <a:spLocks/>
          </p:cNvSpPr>
          <p:nvPr/>
        </p:nvSpPr>
        <p:spPr>
          <a:xfrm>
            <a:off x="10633" y="54934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 Count by Company :: Ascending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7A965-7795-A0DF-141C-7B13B1FC2A76}"/>
              </a:ext>
            </a:extLst>
          </p:cNvPr>
          <p:cNvSpPr txBox="1"/>
          <p:nvPr/>
        </p:nvSpPr>
        <p:spPr>
          <a:xfrm>
            <a:off x="0" y="6211669"/>
            <a:ext cx="1219199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Peak Inbound Calls on Wednesday to Friday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Low frequency on weekends</a:t>
            </a:r>
          </a:p>
        </p:txBody>
      </p:sp>
    </p:spTree>
    <p:extLst>
      <p:ext uri="{BB962C8B-B14F-4D97-AF65-F5344CB8AC3E}">
        <p14:creationId xmlns:p14="http://schemas.microsoft.com/office/powerpoint/2010/main" val="42597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1"/>
          <a:stretch/>
        </p:blipFill>
        <p:spPr>
          <a:xfrm>
            <a:off x="1405651" y="1014653"/>
            <a:ext cx="9620738" cy="5123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D51FD-166B-3785-71DB-31D9954EEE8B}"/>
              </a:ext>
            </a:extLst>
          </p:cNvPr>
          <p:cNvSpPr txBox="1"/>
          <p:nvPr/>
        </p:nvSpPr>
        <p:spPr>
          <a:xfrm>
            <a:off x="0" y="6211669"/>
            <a:ext cx="1219199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/>
              <a:t>Peaks for both inbound and outbound tweets occur between 13-23 hrs, with lower activity observed from 0-12 hrs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1477A7-E298-03B3-5616-6E1C5B8FA8AE}"/>
              </a:ext>
            </a:extLst>
          </p:cNvPr>
          <p:cNvSpPr txBox="1">
            <a:spLocks/>
          </p:cNvSpPr>
          <p:nvPr/>
        </p:nvSpPr>
        <p:spPr>
          <a:xfrm>
            <a:off x="0" y="48639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Inbound by Hour</a:t>
            </a:r>
          </a:p>
        </p:txBody>
      </p:sp>
    </p:spTree>
    <p:extLst>
      <p:ext uri="{BB962C8B-B14F-4D97-AF65-F5344CB8AC3E}">
        <p14:creationId xmlns:p14="http://schemas.microsoft.com/office/powerpoint/2010/main" val="14334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61570-694E-EB5D-EEE3-C766F6272957}"/>
              </a:ext>
            </a:extLst>
          </p:cNvPr>
          <p:cNvSpPr txBox="1"/>
          <p:nvPr/>
        </p:nvSpPr>
        <p:spPr>
          <a:xfrm>
            <a:off x="281413" y="1011221"/>
            <a:ext cx="10234187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nl-NL" dirty="0">
                <a:hlinkClick r:id="rId2"/>
              </a:rPr>
              <a:t>R For Loop (w3schools.com)</a:t>
            </a:r>
            <a:endParaRPr lang="en-US" dirty="0">
              <a:hlinkClick r:id="rId3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3"/>
              </a:rPr>
              <a:t>https://stackoverflow.com/questions/44893354/remove-emoticons-in-r-using-tm-package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4"/>
              </a:rPr>
              <a:t>r - Remove URLs from string - Stack Overflow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5"/>
              </a:rPr>
              <a:t>r - Removing non-ASCII characters from data files - Stack Overflow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6"/>
              </a:rPr>
              <a:t>Save a </a:t>
            </a:r>
            <a:r>
              <a:rPr lang="en-US" dirty="0" err="1">
                <a:hlinkClick r:id="rId6"/>
              </a:rPr>
              <a:t>ggplot</a:t>
            </a:r>
            <a:r>
              <a:rPr lang="en-US" dirty="0">
                <a:hlinkClick r:id="rId6"/>
              </a:rPr>
              <a:t> (or other grid object) with sensible defaults — </a:t>
            </a:r>
            <a:r>
              <a:rPr lang="en-US" dirty="0" err="1">
                <a:hlinkClick r:id="rId6"/>
              </a:rPr>
              <a:t>ggsave</a:t>
            </a:r>
            <a:r>
              <a:rPr lang="en-US" dirty="0">
                <a:hlinkClick r:id="rId6"/>
              </a:rPr>
              <a:t> • ggplot2 (tidyverse.org)</a:t>
            </a:r>
            <a:endParaRPr lang="en-US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7" invalidUrl="https:///" tooltip="Original URL: https://plotly-r.com/saving. Click or tap if you trust this link."/>
              </a:rPr>
              <a:t>https://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8" tooltip="Original URL: https://plotly-r.com/saving. Click or tap if you trust this link."/>
              </a:rPr>
              <a:t>plotly-r.com/saving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9" tooltip="Original URL: https://community.tableau.com/s/question/0D54T00000C61juSAB/how-to-show-of-total-on-top-n-parameter. Click or tap if you trust this link."/>
              </a:rPr>
              <a:t>https://community.tableau.com/s/question/0D54T00000C61juSAB/how-to-show-of-total-on-top-n-parameter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8B598-90AA-BA6F-1D55-BED0ABB7CC88}"/>
              </a:ext>
            </a:extLst>
          </p:cNvPr>
          <p:cNvSpPr txBox="1">
            <a:spLocks/>
          </p:cNvSpPr>
          <p:nvPr/>
        </p:nvSpPr>
        <p:spPr>
          <a:xfrm>
            <a:off x="0" y="59272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651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BB9B-6C61-1E7D-05C2-AE358249412B}"/>
              </a:ext>
            </a:extLst>
          </p:cNvPr>
          <p:cNvSpPr txBox="1">
            <a:spLocks/>
          </p:cNvSpPr>
          <p:nvPr/>
        </p:nvSpPr>
        <p:spPr>
          <a:xfrm>
            <a:off x="4152900" y="3283507"/>
            <a:ext cx="51435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68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FB7E77-FC3A-357C-F6DB-573C5D8FFC83}"/>
              </a:ext>
            </a:extLst>
          </p:cNvPr>
          <p:cNvSpPr txBox="1">
            <a:spLocks/>
          </p:cNvSpPr>
          <p:nvPr/>
        </p:nvSpPr>
        <p:spPr>
          <a:xfrm>
            <a:off x="0" y="91233"/>
            <a:ext cx="10515600" cy="493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Dataset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CD772-3090-3A1C-32AA-53D39A3E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3" y="1606886"/>
            <a:ext cx="8742009" cy="3775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6E215-6A67-673B-A906-0AE128CCC188}"/>
              </a:ext>
            </a:extLst>
          </p:cNvPr>
          <p:cNvSpPr txBox="1"/>
          <p:nvPr/>
        </p:nvSpPr>
        <p:spPr>
          <a:xfrm>
            <a:off x="5043377" y="1022107"/>
            <a:ext cx="1052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cs_data2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BA57C-E71D-C8E8-EC1B-21F606DC92A6}"/>
              </a:ext>
            </a:extLst>
          </p:cNvPr>
          <p:cNvSpPr txBox="1"/>
          <p:nvPr/>
        </p:nvSpPr>
        <p:spPr>
          <a:xfrm>
            <a:off x="3015575" y="5651227"/>
            <a:ext cx="5583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 SUPPORT CONVERSATIONS FROM TWITTER</a:t>
            </a:r>
          </a:p>
        </p:txBody>
      </p:sp>
    </p:spTree>
    <p:extLst>
      <p:ext uri="{BB962C8B-B14F-4D97-AF65-F5344CB8AC3E}">
        <p14:creationId xmlns:p14="http://schemas.microsoft.com/office/powerpoint/2010/main" val="34208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99957-094F-C7EB-1C6F-3EFA4DC46269}"/>
              </a:ext>
            </a:extLst>
          </p:cNvPr>
          <p:cNvSpPr txBox="1"/>
          <p:nvPr/>
        </p:nvSpPr>
        <p:spPr>
          <a:xfrm>
            <a:off x="221673" y="4030587"/>
            <a:ext cx="119703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0" u="none" strike="noStrike" baseline="0" dirty="0">
                <a:latin typeface="Calibri-Bold"/>
              </a:rPr>
              <a:t>Text Mining and Sentiment Analysis in R</a:t>
            </a:r>
            <a:endParaRPr lang="en-US" sz="4000" dirty="0"/>
          </a:p>
        </p:txBody>
      </p:sp>
      <p:pic>
        <p:nvPicPr>
          <p:cNvPr id="2052" name="Picture 4" descr="Welcome | UO Psych R Bootcamp">
            <a:extLst>
              <a:ext uri="{FF2B5EF4-FFF2-40B4-BE49-F238E27FC236}">
                <a16:creationId xmlns:a16="http://schemas.microsoft.com/office/drawing/2014/main" id="{67BA381C-7E37-863B-0736-09B22145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1" y="511940"/>
            <a:ext cx="6526306" cy="36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2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2BD-7327-E20E-334A-AEDB6C908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233"/>
            <a:ext cx="10515600" cy="493713"/>
          </a:xfrm>
        </p:spPr>
        <p:txBody>
          <a:bodyPr>
            <a:noAutofit/>
          </a:bodyPr>
          <a:lstStyle/>
          <a:p>
            <a:r>
              <a:rPr lang="en-US" sz="3700" dirty="0"/>
              <a:t>Cleaning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3007B-39D8-AAFA-0F29-D1EFB699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6" y="3541205"/>
            <a:ext cx="11224697" cy="2859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C722F6-5AC0-FFBB-8487-0A79C90F474F}"/>
              </a:ext>
            </a:extLst>
          </p:cNvPr>
          <p:cNvGrpSpPr/>
          <p:nvPr/>
        </p:nvGrpSpPr>
        <p:grpSpPr>
          <a:xfrm>
            <a:off x="525967" y="1040779"/>
            <a:ext cx="2585225" cy="1891994"/>
            <a:chOff x="525967" y="1040779"/>
            <a:chExt cx="2585225" cy="1891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B1106A-FCE8-9CEF-BC38-F8BA5FD210AB}"/>
                </a:ext>
              </a:extLst>
            </p:cNvPr>
            <p:cNvSpPr/>
            <p:nvPr/>
          </p:nvSpPr>
          <p:spPr>
            <a:xfrm>
              <a:off x="525967" y="1505415"/>
              <a:ext cx="2585225" cy="1427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Reformatting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created_at field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B8D5DE-1498-DF0E-FED4-E5B39DCAF543}"/>
                </a:ext>
              </a:extLst>
            </p:cNvPr>
            <p:cNvSpPr/>
            <p:nvPr/>
          </p:nvSpPr>
          <p:spPr>
            <a:xfrm>
              <a:off x="1484042" y="1040779"/>
              <a:ext cx="669073" cy="64677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0AAA7F-F7C8-C6C0-5154-9B9DBDE09A34}"/>
              </a:ext>
            </a:extLst>
          </p:cNvPr>
          <p:cNvGrpSpPr/>
          <p:nvPr/>
        </p:nvGrpSpPr>
        <p:grpSpPr>
          <a:xfrm>
            <a:off x="3416611" y="1040779"/>
            <a:ext cx="2585225" cy="1891994"/>
            <a:chOff x="3416611" y="1040779"/>
            <a:chExt cx="2585225" cy="1891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03299D-7B01-F746-7B63-BDF1D42D17EA}"/>
                </a:ext>
              </a:extLst>
            </p:cNvPr>
            <p:cNvSpPr/>
            <p:nvPr/>
          </p:nvSpPr>
          <p:spPr>
            <a:xfrm>
              <a:off x="3416611" y="1505415"/>
              <a:ext cx="2585225" cy="1427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Removing </a:t>
              </a:r>
            </a:p>
            <a:p>
              <a:pPr algn="ctr"/>
              <a:r>
                <a:rPr lang="en-US" sz="2800">
                  <a:solidFill>
                    <a:schemeClr val="tx1"/>
                  </a:solidFill>
                </a:rPr>
                <a:t>URLs from text column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5F5178-F83F-7FE9-29DA-834181DBD285}"/>
                </a:ext>
              </a:extLst>
            </p:cNvPr>
            <p:cNvSpPr/>
            <p:nvPr/>
          </p:nvSpPr>
          <p:spPr>
            <a:xfrm>
              <a:off x="4374686" y="1040779"/>
              <a:ext cx="669073" cy="64677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5F58C7-9BD6-12A2-090E-32E4657F567A}"/>
              </a:ext>
            </a:extLst>
          </p:cNvPr>
          <p:cNvGrpSpPr/>
          <p:nvPr/>
        </p:nvGrpSpPr>
        <p:grpSpPr>
          <a:xfrm>
            <a:off x="6307255" y="1040779"/>
            <a:ext cx="2585225" cy="1891994"/>
            <a:chOff x="6307255" y="1040779"/>
            <a:chExt cx="2585225" cy="1891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962BAC-2502-CF40-22ED-6C5893EB5788}"/>
                </a:ext>
              </a:extLst>
            </p:cNvPr>
            <p:cNvSpPr/>
            <p:nvPr/>
          </p:nvSpPr>
          <p:spPr>
            <a:xfrm>
              <a:off x="6307255" y="1505415"/>
              <a:ext cx="2585225" cy="1427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Removing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emojis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02913A-8B9A-69EE-BC02-A9DD895DBDEB}"/>
                </a:ext>
              </a:extLst>
            </p:cNvPr>
            <p:cNvSpPr/>
            <p:nvPr/>
          </p:nvSpPr>
          <p:spPr>
            <a:xfrm>
              <a:off x="7265329" y="1040779"/>
              <a:ext cx="669073" cy="64677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65D4DB-ED6D-8456-0A9C-B56D45AE0F94}"/>
              </a:ext>
            </a:extLst>
          </p:cNvPr>
          <p:cNvGrpSpPr/>
          <p:nvPr/>
        </p:nvGrpSpPr>
        <p:grpSpPr>
          <a:xfrm>
            <a:off x="9197898" y="1040779"/>
            <a:ext cx="2585225" cy="1891994"/>
            <a:chOff x="9197898" y="1040779"/>
            <a:chExt cx="2585225" cy="1891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01536-B7C3-6833-947C-4F68331CFD15}"/>
                </a:ext>
              </a:extLst>
            </p:cNvPr>
            <p:cNvSpPr/>
            <p:nvPr/>
          </p:nvSpPr>
          <p:spPr>
            <a:xfrm>
              <a:off x="9197898" y="1505415"/>
              <a:ext cx="2585225" cy="14273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Removing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Profanity words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DECE09-1A4C-641A-5AB4-56C452C402D5}"/>
                </a:ext>
              </a:extLst>
            </p:cNvPr>
            <p:cNvSpPr/>
            <p:nvPr/>
          </p:nvSpPr>
          <p:spPr>
            <a:xfrm>
              <a:off x="10155973" y="1040779"/>
              <a:ext cx="669073" cy="64677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7A8E11-534F-8A30-AFF8-3E433AFD1ABF}"/>
              </a:ext>
            </a:extLst>
          </p:cNvPr>
          <p:cNvSpPr txBox="1"/>
          <p:nvPr/>
        </p:nvSpPr>
        <p:spPr>
          <a:xfrm>
            <a:off x="402684" y="3132129"/>
            <a:ext cx="38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Snippet: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C7F15-94B5-A8B2-C410-441984840DC1}"/>
              </a:ext>
            </a:extLst>
          </p:cNvPr>
          <p:cNvSpPr/>
          <p:nvPr/>
        </p:nvSpPr>
        <p:spPr>
          <a:xfrm>
            <a:off x="323278" y="5787850"/>
            <a:ext cx="5487640" cy="775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91A7E2-78CD-417F-912C-57AA0FD87A79}"/>
              </a:ext>
            </a:extLst>
          </p:cNvPr>
          <p:cNvSpPr/>
          <p:nvPr/>
        </p:nvSpPr>
        <p:spPr>
          <a:xfrm>
            <a:off x="5704490" y="5944552"/>
            <a:ext cx="3790750" cy="495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Used for loop to update DF, instead of just filtering while </a:t>
            </a:r>
            <a:r>
              <a:rPr lang="en-US" sz="1600" b="1" dirty="0" err="1"/>
              <a:t>vsisualization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971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E1BA2-A9C8-8E47-6B13-0F8295269DB8}"/>
              </a:ext>
            </a:extLst>
          </p:cNvPr>
          <p:cNvGrpSpPr/>
          <p:nvPr/>
        </p:nvGrpSpPr>
        <p:grpSpPr>
          <a:xfrm>
            <a:off x="5049790" y="585697"/>
            <a:ext cx="6552930" cy="6238240"/>
            <a:chOff x="5049790" y="585697"/>
            <a:chExt cx="6552930" cy="62382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6DA28-DB5E-1EC2-03FD-EA123D24E317}"/>
                </a:ext>
              </a:extLst>
            </p:cNvPr>
            <p:cNvSpPr/>
            <p:nvPr/>
          </p:nvSpPr>
          <p:spPr>
            <a:xfrm>
              <a:off x="5049790" y="585697"/>
              <a:ext cx="6552930" cy="6238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F4F983-2E7E-2286-7BF2-5D01B2BBC46D}"/>
                </a:ext>
              </a:extLst>
            </p:cNvPr>
            <p:cNvSpPr/>
            <p:nvPr/>
          </p:nvSpPr>
          <p:spPr>
            <a:xfrm>
              <a:off x="7419662" y="668773"/>
              <a:ext cx="1889090" cy="38183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Frames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100FA-F780-3CD6-4F43-8CDBB9B2E276}"/>
              </a:ext>
            </a:extLst>
          </p:cNvPr>
          <p:cNvSpPr/>
          <p:nvPr/>
        </p:nvSpPr>
        <p:spPr>
          <a:xfrm>
            <a:off x="103259" y="568960"/>
            <a:ext cx="4059886" cy="6238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40CFB-4FEE-0837-F7F2-AAA35C97E1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7"/>
            <a:ext cx="10515600" cy="522678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Full list vs non- ASCII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16F20-8ADE-26CB-C05E-EAC8D6A9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8" y="3520440"/>
            <a:ext cx="3847700" cy="31841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1A9F71-7E2F-DE74-62C5-8691507C52F8}"/>
              </a:ext>
            </a:extLst>
          </p:cNvPr>
          <p:cNvGrpSpPr/>
          <p:nvPr/>
        </p:nvGrpSpPr>
        <p:grpSpPr>
          <a:xfrm>
            <a:off x="5735974" y="1654150"/>
            <a:ext cx="2550822" cy="4725995"/>
            <a:chOff x="5735974" y="1654150"/>
            <a:chExt cx="2550822" cy="4725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0A9F7-AE24-8270-717A-438326FD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5974" y="1654150"/>
              <a:ext cx="2301439" cy="41685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EF68C8-FCA9-9C94-E399-0FF2CCB39C5F}"/>
                </a:ext>
              </a:extLst>
            </p:cNvPr>
            <p:cNvSpPr txBox="1"/>
            <p:nvPr/>
          </p:nvSpPr>
          <p:spPr>
            <a:xfrm>
              <a:off x="5847060" y="5998308"/>
              <a:ext cx="2439736" cy="38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words_in_tweets_df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1058A7-1619-D28A-7326-623FDEC2C677}"/>
              </a:ext>
            </a:extLst>
          </p:cNvPr>
          <p:cNvGrpSpPr/>
          <p:nvPr/>
        </p:nvGrpSpPr>
        <p:grpSpPr>
          <a:xfrm>
            <a:off x="9103605" y="1585854"/>
            <a:ext cx="1995381" cy="4762926"/>
            <a:chOff x="9103605" y="1585854"/>
            <a:chExt cx="1995381" cy="47629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72A9A0-3664-0C7F-5A89-91BEC3F75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597"/>
            <a:stretch/>
          </p:blipFill>
          <p:spPr>
            <a:xfrm>
              <a:off x="9103605" y="1585854"/>
              <a:ext cx="1889090" cy="43316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595970-1F5D-9FA2-CB4C-BADBD2865868}"/>
                </a:ext>
              </a:extLst>
            </p:cNvPr>
            <p:cNvSpPr txBox="1"/>
            <p:nvPr/>
          </p:nvSpPr>
          <p:spPr>
            <a:xfrm>
              <a:off x="9209896" y="5966943"/>
              <a:ext cx="1889090" cy="38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non_ASCII_df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4CF1503-ABEF-7B06-BB59-3233B49D092F}"/>
              </a:ext>
            </a:extLst>
          </p:cNvPr>
          <p:cNvSpPr/>
          <p:nvPr/>
        </p:nvSpPr>
        <p:spPr>
          <a:xfrm>
            <a:off x="5513419" y="1902908"/>
            <a:ext cx="1889090" cy="4050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B67C881-CF1F-B2C1-63CB-B9DE6A73F6ED}"/>
              </a:ext>
            </a:extLst>
          </p:cNvPr>
          <p:cNvSpPr/>
          <p:nvPr/>
        </p:nvSpPr>
        <p:spPr>
          <a:xfrm>
            <a:off x="8421640" y="3529139"/>
            <a:ext cx="502418" cy="6531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018471-DB9C-CFB7-01B4-E38277F11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59" y="690887"/>
            <a:ext cx="3847700" cy="2732846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0EF9242-89E7-4236-119C-336F4A277772}"/>
              </a:ext>
            </a:extLst>
          </p:cNvPr>
          <p:cNvSpPr/>
          <p:nvPr/>
        </p:nvSpPr>
        <p:spPr>
          <a:xfrm>
            <a:off x="5193587" y="577268"/>
            <a:ext cx="1889089" cy="881848"/>
          </a:xfrm>
          <a:prstGeom prst="wedgeRectCallo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Non-ASCII words present in the list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BF4BE13-9D70-4464-2A44-7F20AF8DCB5F}"/>
              </a:ext>
            </a:extLst>
          </p:cNvPr>
          <p:cNvSpPr/>
          <p:nvPr/>
        </p:nvSpPr>
        <p:spPr>
          <a:xfrm>
            <a:off x="10154441" y="838977"/>
            <a:ext cx="1294063" cy="650410"/>
          </a:xfrm>
          <a:prstGeom prst="wedgeRectCallo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13677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B88932-545C-C2FF-70FD-F419136C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32" y="703970"/>
            <a:ext cx="5999645" cy="5128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196F5-5105-B278-0574-10A1DF3BA2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118"/>
            <a:ext cx="10515600" cy="514563"/>
          </a:xfrm>
        </p:spPr>
        <p:txBody>
          <a:bodyPr>
            <a:noAutofit/>
          </a:bodyPr>
          <a:lstStyle/>
          <a:p>
            <a:r>
              <a:rPr lang="en-US" sz="3700" dirty="0"/>
              <a:t>Inbound vs Outbound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31696-94BF-8A51-AB51-7986071D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5" y="612704"/>
            <a:ext cx="6092377" cy="5207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6533EC-F86C-40B1-444D-DFAFE35F5653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Inbound Tweet focuses on support seeking interaction, whereas</a:t>
            </a:r>
          </a:p>
          <a:p>
            <a:r>
              <a:rPr lang="en-US" dirty="0"/>
              <a:t>Outbound Tweet reveals support providing communication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5064A9-971F-750C-BC9C-247E5A813BE0}"/>
              </a:ext>
            </a:extLst>
          </p:cNvPr>
          <p:cNvSpPr/>
          <p:nvPr/>
        </p:nvSpPr>
        <p:spPr>
          <a:xfrm>
            <a:off x="7081284" y="3785191"/>
            <a:ext cx="212651" cy="233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BF0482-B983-05D1-BFDE-EA7157D9DEAA}"/>
              </a:ext>
            </a:extLst>
          </p:cNvPr>
          <p:cNvSpPr/>
          <p:nvPr/>
        </p:nvSpPr>
        <p:spPr>
          <a:xfrm>
            <a:off x="7081283" y="1297827"/>
            <a:ext cx="212651" cy="233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7DE23-C72B-E6A8-0B63-0657FB9C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" y="796511"/>
            <a:ext cx="5934443" cy="5072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F519E-AF25-A380-1015-536805B78770}"/>
              </a:ext>
            </a:extLst>
          </p:cNvPr>
          <p:cNvSpPr txBox="1">
            <a:spLocks/>
          </p:cNvSpPr>
          <p:nvPr/>
        </p:nvSpPr>
        <p:spPr>
          <a:xfrm>
            <a:off x="0" y="44287"/>
            <a:ext cx="10515600" cy="453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Afinn vs Bing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87CAE-F201-A8AE-F7F3-949BCC02F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8"/>
          <a:stretch/>
        </p:blipFill>
        <p:spPr>
          <a:xfrm>
            <a:off x="5890053" y="796511"/>
            <a:ext cx="6301947" cy="5072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914EF-2B7E-4818-71F7-B9C717036D56}"/>
              </a:ext>
            </a:extLst>
          </p:cNvPr>
          <p:cNvSpPr txBox="1"/>
          <p:nvPr/>
        </p:nvSpPr>
        <p:spPr>
          <a:xfrm>
            <a:off x="0" y="6337023"/>
            <a:ext cx="12192000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Higher negative words frequency captured by Bing</a:t>
            </a:r>
          </a:p>
        </p:txBody>
      </p:sp>
    </p:spTree>
    <p:extLst>
      <p:ext uri="{BB962C8B-B14F-4D97-AF65-F5344CB8AC3E}">
        <p14:creationId xmlns:p14="http://schemas.microsoft.com/office/powerpoint/2010/main" val="251169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149F63-EF39-EA7A-272C-6F3ABFD2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564"/>
            <a:ext cx="7841263" cy="6037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06571-6217-3450-9755-EEB0AC32A499}"/>
              </a:ext>
            </a:extLst>
          </p:cNvPr>
          <p:cNvSpPr txBox="1">
            <a:spLocks/>
          </p:cNvSpPr>
          <p:nvPr/>
        </p:nvSpPr>
        <p:spPr>
          <a:xfrm>
            <a:off x="0" y="53165"/>
            <a:ext cx="10515600" cy="500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NRC 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99A31-34EE-B0AB-AB7C-901ECFDE13B8}"/>
              </a:ext>
            </a:extLst>
          </p:cNvPr>
          <p:cNvSpPr txBox="1"/>
          <p:nvPr/>
        </p:nvSpPr>
        <p:spPr>
          <a:xfrm>
            <a:off x="8372658" y="2683059"/>
            <a:ext cx="381934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Richer emotional spectrum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Word-Level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Contextual Understanding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9272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1453</TotalTime>
  <Words>641</Words>
  <Application>Microsoft Office PowerPoint</Application>
  <PresentationFormat>Widescreen</PresentationFormat>
  <Paragraphs>115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Calibri-Bold</vt:lpstr>
      <vt:lpstr>Segoe UI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Cleaning the data</vt:lpstr>
      <vt:lpstr>Full list vs non- ASCII list</vt:lpstr>
      <vt:lpstr>Inbound vs Outbound tweets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tweets by day of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Samiha Nazrul</dc:creator>
  <cp:lastModifiedBy>Samiha Nazrul</cp:lastModifiedBy>
  <cp:revision>224</cp:revision>
  <dcterms:created xsi:type="dcterms:W3CDTF">2024-05-04T21:51:10Z</dcterms:created>
  <dcterms:modified xsi:type="dcterms:W3CDTF">2024-10-08T18:33:04Z</dcterms:modified>
</cp:coreProperties>
</file>