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Old Standard TT"/>
      <p:regular r:id="rId25"/>
      <p:bold r:id="rId26"/>
      <p: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bold.fntdata"/><Relationship Id="rId25" Type="http://schemas.openxmlformats.org/officeDocument/2006/relationships/font" Target="fonts/OldStandardTT-regular.fntdata"/><Relationship Id="rId27"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b3e8d1759_0_4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db3e8d1759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b3e8d1759_0_4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b3e8d1759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db3e8d1759_0_4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db3e8d1759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db3e8d1759_0_5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db3e8d1759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b3e8d1759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b3e8d175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b3e8d1759_0_4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b3e8d1759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b3e8d1759_0_4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b3e8d1759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b3e8d1759_0_4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db3e8d1759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hyperlink" Target="https://data.cityofnewyork.us/Public-Safety/Motor-Vehicle-Collisions-Person/f55k-p6yu/about_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201925" y="214151"/>
            <a:ext cx="8222100" cy="1083000"/>
          </a:xfrm>
          <a:prstGeom prst="rect">
            <a:avLst/>
          </a:prstGeom>
          <a:solidFill>
            <a:schemeClr val="dk1"/>
          </a:solidFill>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3600">
                <a:solidFill>
                  <a:srgbClr val="FFFF00"/>
                </a:solidFill>
              </a:rPr>
              <a:t>Unveiling NYC's Vehicle Collision Landscape: A Data-Driven Exploration</a:t>
            </a:r>
            <a:endParaRPr b="1" sz="3600">
              <a:solidFill>
                <a:srgbClr val="FFFF00"/>
              </a:solidFill>
            </a:endParaRPr>
          </a:p>
        </p:txBody>
      </p:sp>
      <p:sp>
        <p:nvSpPr>
          <p:cNvPr id="86" name="Google Shape;86;p13"/>
          <p:cNvSpPr txBox="1"/>
          <p:nvPr>
            <p:ph idx="1" type="subTitle"/>
          </p:nvPr>
        </p:nvSpPr>
        <p:spPr>
          <a:xfrm>
            <a:off x="330425" y="4000799"/>
            <a:ext cx="8222100" cy="9351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700"/>
              <a:t>Presented By </a:t>
            </a:r>
            <a:r>
              <a:rPr b="1" lang="en" sz="2700"/>
              <a:t>Ubaydul H Sami</a:t>
            </a:r>
            <a:endParaRPr b="1" sz="2700"/>
          </a:p>
          <a:p>
            <a:pPr indent="0" lvl="0" marL="0" rtl="0" algn="l">
              <a:spcBef>
                <a:spcPts val="0"/>
              </a:spcBef>
              <a:spcAft>
                <a:spcPts val="0"/>
              </a:spcAft>
              <a:buNone/>
            </a:pPr>
            <a:r>
              <a:rPr lang="en" sz="2400"/>
              <a:t>Course: DAT 310, Spring 2024</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151400" y="228200"/>
            <a:ext cx="4420500" cy="69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2450"/>
              <a:t>What Time of the day witness Most Number of Accidents?</a:t>
            </a:r>
            <a:endParaRPr b="1" sz="2450"/>
          </a:p>
        </p:txBody>
      </p:sp>
      <p:sp>
        <p:nvSpPr>
          <p:cNvPr id="144" name="Google Shape;144;p22"/>
          <p:cNvSpPr txBox="1"/>
          <p:nvPr>
            <p:ph idx="2" type="body"/>
          </p:nvPr>
        </p:nvSpPr>
        <p:spPr>
          <a:xfrm>
            <a:off x="4816375" y="724200"/>
            <a:ext cx="42171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X-axis of this Figure represents Time of the Day</a:t>
            </a:r>
            <a:endParaRPr/>
          </a:p>
          <a:p>
            <a:pPr indent="-342900" lvl="0" marL="457200" rtl="0" algn="l">
              <a:spcBef>
                <a:spcPts val="1000"/>
              </a:spcBef>
              <a:spcAft>
                <a:spcPts val="0"/>
              </a:spcAft>
              <a:buSzPts val="1800"/>
              <a:buChar char="❖"/>
            </a:pPr>
            <a:r>
              <a:rPr lang="en"/>
              <a:t>Y-axis represents number of accidents reported</a:t>
            </a:r>
            <a:endParaRPr/>
          </a:p>
          <a:p>
            <a:pPr indent="-342900" lvl="0" marL="457200" rtl="0" algn="l">
              <a:spcBef>
                <a:spcPts val="1000"/>
              </a:spcBef>
              <a:spcAft>
                <a:spcPts val="0"/>
              </a:spcAft>
              <a:buSzPts val="1800"/>
              <a:buChar char="❖"/>
            </a:pPr>
            <a:r>
              <a:rPr lang="en"/>
              <a:t>Highest Number of accident are occured during Rush hours.</a:t>
            </a:r>
            <a:endParaRPr/>
          </a:p>
          <a:p>
            <a:pPr indent="-330200" lvl="1" marL="914400" rtl="0" algn="l">
              <a:spcBef>
                <a:spcPts val="1000"/>
              </a:spcBef>
              <a:spcAft>
                <a:spcPts val="0"/>
              </a:spcAft>
              <a:buSzPts val="1600"/>
              <a:buChar char="➢"/>
            </a:pPr>
            <a:r>
              <a:rPr lang="en" sz="1600"/>
              <a:t>8 am to 10 am </a:t>
            </a:r>
            <a:endParaRPr sz="1600"/>
          </a:p>
          <a:p>
            <a:pPr indent="-330200" lvl="1" marL="914400" rtl="0" algn="l">
              <a:spcBef>
                <a:spcPts val="1000"/>
              </a:spcBef>
              <a:spcAft>
                <a:spcPts val="1000"/>
              </a:spcAft>
              <a:buSzPts val="1600"/>
              <a:buChar char="➢"/>
            </a:pPr>
            <a:r>
              <a:rPr lang="en" sz="1600"/>
              <a:t>4 pm to 6 pm</a:t>
            </a:r>
            <a:endParaRPr sz="1600"/>
          </a:p>
        </p:txBody>
      </p:sp>
      <p:sp>
        <p:nvSpPr>
          <p:cNvPr id="145" name="Google Shape;145;p22"/>
          <p:cNvSpPr txBox="1"/>
          <p:nvPr/>
        </p:nvSpPr>
        <p:spPr>
          <a:xfrm>
            <a:off x="4475625" y="1616800"/>
            <a:ext cx="621000" cy="12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pic>
        <p:nvPicPr>
          <p:cNvPr id="146" name="Google Shape;146;p22"/>
          <p:cNvPicPr preferRelativeResize="0"/>
          <p:nvPr/>
        </p:nvPicPr>
        <p:blipFill>
          <a:blip r:embed="rId3">
            <a:alphaModFix/>
          </a:blip>
          <a:stretch>
            <a:fillRect/>
          </a:stretch>
        </p:blipFill>
        <p:spPr>
          <a:xfrm>
            <a:off x="152400" y="1073300"/>
            <a:ext cx="4323226" cy="3980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3"/>
          <p:cNvPicPr preferRelativeResize="0"/>
          <p:nvPr/>
        </p:nvPicPr>
        <p:blipFill>
          <a:blip r:embed="rId3">
            <a:alphaModFix/>
          </a:blip>
          <a:stretch>
            <a:fillRect/>
          </a:stretch>
        </p:blipFill>
        <p:spPr>
          <a:xfrm>
            <a:off x="4357850" y="717400"/>
            <a:ext cx="4004526" cy="3462651"/>
          </a:xfrm>
          <a:prstGeom prst="rect">
            <a:avLst/>
          </a:prstGeom>
          <a:noFill/>
          <a:ln>
            <a:noFill/>
          </a:ln>
        </p:spPr>
      </p:pic>
      <p:pic>
        <p:nvPicPr>
          <p:cNvPr id="152" name="Google Shape;152;p23"/>
          <p:cNvPicPr preferRelativeResize="0"/>
          <p:nvPr/>
        </p:nvPicPr>
        <p:blipFill>
          <a:blip r:embed="rId4">
            <a:alphaModFix/>
          </a:blip>
          <a:stretch>
            <a:fillRect/>
          </a:stretch>
        </p:blipFill>
        <p:spPr>
          <a:xfrm>
            <a:off x="196750" y="929050"/>
            <a:ext cx="3186749" cy="3186749"/>
          </a:xfrm>
          <a:prstGeom prst="rect">
            <a:avLst/>
          </a:prstGeom>
          <a:noFill/>
          <a:ln>
            <a:noFill/>
          </a:ln>
        </p:spPr>
      </p:pic>
      <p:sp>
        <p:nvSpPr>
          <p:cNvPr id="153" name="Google Shape;153;p23"/>
          <p:cNvSpPr txBox="1"/>
          <p:nvPr/>
        </p:nvSpPr>
        <p:spPr>
          <a:xfrm>
            <a:off x="439000" y="0"/>
            <a:ext cx="8180400" cy="5460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2200">
                <a:solidFill>
                  <a:schemeClr val="dk1"/>
                </a:solidFill>
                <a:latin typeface="Roboto"/>
                <a:ea typeface="Roboto"/>
                <a:cs typeface="Roboto"/>
                <a:sym typeface="Roboto"/>
              </a:rPr>
              <a:t>Which Body Parts are More likely to be injured during a Crash?</a:t>
            </a:r>
            <a:endParaRPr b="1" sz="2200">
              <a:solidFill>
                <a:schemeClr val="dk1"/>
              </a:solidFill>
              <a:latin typeface="Roboto"/>
              <a:ea typeface="Roboto"/>
              <a:cs typeface="Roboto"/>
              <a:sym typeface="Roboto"/>
            </a:endParaRPr>
          </a:p>
        </p:txBody>
      </p:sp>
      <p:sp>
        <p:nvSpPr>
          <p:cNvPr id="154" name="Google Shape;154;p23"/>
          <p:cNvSpPr txBox="1"/>
          <p:nvPr/>
        </p:nvSpPr>
        <p:spPr>
          <a:xfrm>
            <a:off x="396175" y="4240075"/>
            <a:ext cx="8640900" cy="835200"/>
          </a:xfrm>
          <a:prstGeom prst="rect">
            <a:avLst/>
          </a:prstGeom>
          <a:solidFill>
            <a:schemeClr val="dk1"/>
          </a:solid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FFFF00"/>
              </a:buClr>
              <a:buSzPts val="1500"/>
              <a:buFont typeface="Roboto"/>
              <a:buChar char="-"/>
            </a:pPr>
            <a:r>
              <a:rPr lang="en" sz="1500">
                <a:solidFill>
                  <a:srgbClr val="FFFF00"/>
                </a:solidFill>
                <a:latin typeface="Roboto"/>
                <a:ea typeface="Roboto"/>
                <a:cs typeface="Roboto"/>
                <a:sym typeface="Roboto"/>
              </a:rPr>
              <a:t>Back, Neck, Leg and Head are the Most injured part during a Crash</a:t>
            </a:r>
            <a:endParaRPr sz="1500">
              <a:solidFill>
                <a:srgbClr val="FFFF00"/>
              </a:solidFill>
              <a:latin typeface="Roboto"/>
              <a:ea typeface="Roboto"/>
              <a:cs typeface="Roboto"/>
              <a:sym typeface="Roboto"/>
            </a:endParaRPr>
          </a:p>
          <a:p>
            <a:pPr indent="-323850" lvl="0" marL="457200" rtl="0" algn="l">
              <a:spcBef>
                <a:spcPts val="0"/>
              </a:spcBef>
              <a:spcAft>
                <a:spcPts val="0"/>
              </a:spcAft>
              <a:buClr>
                <a:srgbClr val="FFFF00"/>
              </a:buClr>
              <a:buSzPts val="1500"/>
              <a:buFont typeface="Roboto"/>
              <a:buChar char="-"/>
            </a:pPr>
            <a:r>
              <a:rPr lang="en" sz="1500">
                <a:solidFill>
                  <a:srgbClr val="FFFF00"/>
                </a:solidFill>
                <a:latin typeface="Roboto"/>
                <a:ea typeface="Roboto"/>
                <a:cs typeface="Roboto"/>
                <a:sym typeface="Roboto"/>
              </a:rPr>
              <a:t>We see on the facet by Year Graph, First few years had maximum injuries related to Neck &amp; Back but later on Neck and Back injury number were Reduced, but Leg Injury increased</a:t>
            </a:r>
            <a:endParaRPr sz="1500">
              <a:solidFill>
                <a:srgbClr val="FFFF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nvSpPr>
        <p:spPr>
          <a:xfrm>
            <a:off x="439000" y="0"/>
            <a:ext cx="8180400" cy="931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200">
                <a:solidFill>
                  <a:schemeClr val="dk1"/>
                </a:solidFill>
                <a:latin typeface="Roboto"/>
                <a:ea typeface="Roboto"/>
                <a:cs typeface="Roboto"/>
                <a:sym typeface="Roboto"/>
              </a:rPr>
              <a:t>What is the most important Safety Equipment for Avoiding Injury During a Crash? (Using Non-injured Persons)</a:t>
            </a:r>
            <a:endParaRPr b="1" sz="2200">
              <a:solidFill>
                <a:schemeClr val="dk1"/>
              </a:solidFill>
              <a:latin typeface="Roboto"/>
              <a:ea typeface="Roboto"/>
              <a:cs typeface="Roboto"/>
              <a:sym typeface="Roboto"/>
            </a:endParaRPr>
          </a:p>
        </p:txBody>
      </p:sp>
      <p:sp>
        <p:nvSpPr>
          <p:cNvPr id="160" name="Google Shape;160;p24"/>
          <p:cNvSpPr txBox="1"/>
          <p:nvPr/>
        </p:nvSpPr>
        <p:spPr>
          <a:xfrm>
            <a:off x="5917975" y="1083900"/>
            <a:ext cx="3097500" cy="3766500"/>
          </a:xfrm>
          <a:prstGeom prst="rect">
            <a:avLst/>
          </a:prstGeom>
          <a:solidFill>
            <a:schemeClr val="dk1"/>
          </a:solidFill>
          <a:ln>
            <a:noFill/>
          </a:ln>
        </p:spPr>
        <p:txBody>
          <a:bodyPr anchorCtr="0" anchor="t" bIns="91425" lIns="91425" spcFirstLastPara="1" rIns="91425" wrap="square" tIns="91425">
            <a:noAutofit/>
          </a:bodyPr>
          <a:lstStyle/>
          <a:p>
            <a:pPr indent="-323850" lvl="0" marL="457200" rtl="0" algn="l">
              <a:lnSpc>
                <a:spcPct val="115000"/>
              </a:lnSpc>
              <a:spcBef>
                <a:spcPts val="1000"/>
              </a:spcBef>
              <a:spcAft>
                <a:spcPts val="0"/>
              </a:spcAft>
              <a:buClr>
                <a:srgbClr val="FFFF00"/>
              </a:buClr>
              <a:buSzPts val="1500"/>
              <a:buFont typeface="Roboto"/>
              <a:buChar char="❖"/>
            </a:pPr>
            <a:r>
              <a:rPr lang="en" sz="1500">
                <a:solidFill>
                  <a:srgbClr val="FFFF00"/>
                </a:solidFill>
                <a:latin typeface="Roboto"/>
                <a:ea typeface="Roboto"/>
                <a:cs typeface="Roboto"/>
                <a:sym typeface="Roboto"/>
              </a:rPr>
              <a:t>We Used Data for Non-injured persons during a crash to Find what safety Equipments Helped them Avoid Injury</a:t>
            </a:r>
            <a:endParaRPr sz="1500">
              <a:solidFill>
                <a:srgbClr val="FFFF00"/>
              </a:solidFill>
              <a:latin typeface="Roboto"/>
              <a:ea typeface="Roboto"/>
              <a:cs typeface="Roboto"/>
              <a:sym typeface="Roboto"/>
            </a:endParaRPr>
          </a:p>
          <a:p>
            <a:pPr indent="-323850" lvl="0" marL="457200" rtl="0" algn="l">
              <a:lnSpc>
                <a:spcPct val="115000"/>
              </a:lnSpc>
              <a:spcBef>
                <a:spcPts val="1000"/>
              </a:spcBef>
              <a:spcAft>
                <a:spcPts val="0"/>
              </a:spcAft>
              <a:buClr>
                <a:srgbClr val="FFFF00"/>
              </a:buClr>
              <a:buSzPts val="1500"/>
              <a:buFont typeface="Roboto"/>
              <a:buChar char="❖"/>
            </a:pPr>
            <a:r>
              <a:rPr lang="en" sz="1500">
                <a:solidFill>
                  <a:srgbClr val="FFFF00"/>
                </a:solidFill>
                <a:latin typeface="Roboto"/>
                <a:ea typeface="Roboto"/>
                <a:cs typeface="Roboto"/>
                <a:sym typeface="Roboto"/>
              </a:rPr>
              <a:t>Lap Belt &amp; Harness is The Most Common Safety Equipment used by all Non-Injured person</a:t>
            </a:r>
            <a:endParaRPr sz="1500">
              <a:solidFill>
                <a:srgbClr val="FFFF00"/>
              </a:solidFill>
              <a:latin typeface="Roboto"/>
              <a:ea typeface="Roboto"/>
              <a:cs typeface="Roboto"/>
              <a:sym typeface="Roboto"/>
            </a:endParaRPr>
          </a:p>
        </p:txBody>
      </p:sp>
      <p:pic>
        <p:nvPicPr>
          <p:cNvPr id="161" name="Google Shape;161;p24"/>
          <p:cNvPicPr preferRelativeResize="0"/>
          <p:nvPr/>
        </p:nvPicPr>
        <p:blipFill>
          <a:blip r:embed="rId3">
            <a:alphaModFix/>
          </a:blip>
          <a:stretch>
            <a:fillRect/>
          </a:stretch>
        </p:blipFill>
        <p:spPr>
          <a:xfrm>
            <a:off x="152400" y="1083900"/>
            <a:ext cx="5765576" cy="36915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151400" y="228200"/>
            <a:ext cx="4420500" cy="69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2750"/>
              <a:t>Who is Safer Driver?</a:t>
            </a:r>
            <a:endParaRPr b="1" sz="2750"/>
          </a:p>
        </p:txBody>
      </p:sp>
      <p:sp>
        <p:nvSpPr>
          <p:cNvPr id="167" name="Google Shape;167;p25"/>
          <p:cNvSpPr txBox="1"/>
          <p:nvPr>
            <p:ph idx="2" type="body"/>
          </p:nvPr>
        </p:nvSpPr>
        <p:spPr>
          <a:xfrm>
            <a:off x="4816375" y="724200"/>
            <a:ext cx="42171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1000"/>
              </a:spcAft>
              <a:buSzPts val="1800"/>
              <a:buChar char="❖"/>
            </a:pPr>
            <a:r>
              <a:rPr lang="en"/>
              <a:t>Data Shows Number of Male Driver Involved in an Accident is almost </a:t>
            </a:r>
            <a:r>
              <a:rPr b="1" lang="en">
                <a:solidFill>
                  <a:srgbClr val="FFFF00"/>
                </a:solidFill>
              </a:rPr>
              <a:t>Double</a:t>
            </a:r>
            <a:r>
              <a:rPr lang="en"/>
              <a:t> The number of Female Drivers Involved</a:t>
            </a:r>
            <a:endParaRPr sz="1600"/>
          </a:p>
        </p:txBody>
      </p:sp>
      <p:sp>
        <p:nvSpPr>
          <p:cNvPr id="168" name="Google Shape;168;p25"/>
          <p:cNvSpPr txBox="1"/>
          <p:nvPr/>
        </p:nvSpPr>
        <p:spPr>
          <a:xfrm>
            <a:off x="4475625" y="1616800"/>
            <a:ext cx="621000" cy="12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pic>
        <p:nvPicPr>
          <p:cNvPr id="169" name="Google Shape;169;p25"/>
          <p:cNvPicPr preferRelativeResize="0"/>
          <p:nvPr/>
        </p:nvPicPr>
        <p:blipFill>
          <a:blip r:embed="rId3">
            <a:alphaModFix/>
          </a:blip>
          <a:stretch>
            <a:fillRect/>
          </a:stretch>
        </p:blipFill>
        <p:spPr>
          <a:xfrm>
            <a:off x="152400" y="1073300"/>
            <a:ext cx="3917798" cy="39177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246825" y="107272"/>
            <a:ext cx="8222100" cy="838800"/>
          </a:xfrm>
          <a:prstGeom prst="rect">
            <a:avLst/>
          </a:prstGeom>
          <a:solidFill>
            <a:schemeClr val="dk1"/>
          </a:solidFill>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4500"/>
              <a:t>Code </a:t>
            </a:r>
            <a:r>
              <a:rPr b="1" lang="en" sz="4500"/>
              <a:t>Explain</a:t>
            </a:r>
            <a:r>
              <a:rPr b="1" lang="en" sz="4500"/>
              <a:t>:</a:t>
            </a:r>
            <a:endParaRPr b="1" sz="4500"/>
          </a:p>
        </p:txBody>
      </p:sp>
      <p:sp>
        <p:nvSpPr>
          <p:cNvPr id="175" name="Google Shape;175;p26"/>
          <p:cNvSpPr txBox="1"/>
          <p:nvPr/>
        </p:nvSpPr>
        <p:spPr>
          <a:xfrm>
            <a:off x="128475" y="856575"/>
            <a:ext cx="8854800" cy="4186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00"/>
              </a:buClr>
              <a:buSzPts val="1400"/>
              <a:buAutoNum type="arabicPeriod"/>
            </a:pPr>
            <a:r>
              <a:rPr lang="en">
                <a:solidFill>
                  <a:srgbClr val="FFFF00"/>
                </a:solidFill>
              </a:rPr>
              <a:t>Data Aggregation:</a:t>
            </a:r>
            <a:endParaRPr>
              <a:solidFill>
                <a:srgbClr val="FFFF00"/>
              </a:solidFill>
            </a:endParaRPr>
          </a:p>
          <a:p>
            <a:pPr indent="-317500" lvl="1" marL="914400" rtl="0" algn="l">
              <a:spcBef>
                <a:spcPts val="0"/>
              </a:spcBef>
              <a:spcAft>
                <a:spcPts val="0"/>
              </a:spcAft>
              <a:buClr>
                <a:schemeClr val="lt1"/>
              </a:buClr>
              <a:buSzPts val="1400"/>
              <a:buChar char="●"/>
            </a:pPr>
            <a:r>
              <a:rPr lang="en">
                <a:solidFill>
                  <a:schemeClr val="lt1"/>
                </a:solidFill>
              </a:rPr>
              <a:t>I aggregated crash numbers by collision ID, primary contributing factor, and year using the aggregate() function. This step calculates the frequency of each contributing factor for each year.</a:t>
            </a:r>
            <a:endParaRPr>
              <a:solidFill>
                <a:schemeClr val="lt1"/>
              </a:solidFill>
            </a:endParaRPr>
          </a:p>
          <a:p>
            <a:pPr indent="-317500" lvl="0" marL="457200" rtl="0" algn="l">
              <a:spcBef>
                <a:spcPts val="0"/>
              </a:spcBef>
              <a:spcAft>
                <a:spcPts val="0"/>
              </a:spcAft>
              <a:buClr>
                <a:srgbClr val="FFFF00"/>
              </a:buClr>
              <a:buSzPts val="1400"/>
              <a:buAutoNum type="arabicPeriod"/>
            </a:pPr>
            <a:r>
              <a:rPr lang="en">
                <a:solidFill>
                  <a:srgbClr val="FFFF00"/>
                </a:solidFill>
              </a:rPr>
              <a:t>Data Cleaning:</a:t>
            </a:r>
            <a:endParaRPr>
              <a:solidFill>
                <a:srgbClr val="FFFF00"/>
              </a:solidFill>
            </a:endParaRPr>
          </a:p>
          <a:p>
            <a:pPr indent="-317500" lvl="1" marL="914400" rtl="0" algn="l">
              <a:spcBef>
                <a:spcPts val="0"/>
              </a:spcBef>
              <a:spcAft>
                <a:spcPts val="0"/>
              </a:spcAft>
              <a:buClr>
                <a:schemeClr val="lt1"/>
              </a:buClr>
              <a:buSzPts val="1400"/>
              <a:buChar char="●"/>
            </a:pPr>
            <a:r>
              <a:rPr lang="en">
                <a:solidFill>
                  <a:schemeClr val="lt1"/>
                </a:solidFill>
              </a:rPr>
              <a:t>Before visualization, I renamed the column containing the count of collisions to "frequency" for clarity. Additionally, I removed rows where the contributing factor is unspecified or blank.</a:t>
            </a:r>
            <a:endParaRPr>
              <a:solidFill>
                <a:schemeClr val="lt1"/>
              </a:solidFill>
            </a:endParaRPr>
          </a:p>
          <a:p>
            <a:pPr indent="-317500" lvl="0" marL="457200" marR="0" rtl="0" algn="l">
              <a:lnSpc>
                <a:spcPct val="100000"/>
              </a:lnSpc>
              <a:spcBef>
                <a:spcPts val="0"/>
              </a:spcBef>
              <a:spcAft>
                <a:spcPts val="0"/>
              </a:spcAft>
              <a:buClr>
                <a:srgbClr val="FFFF00"/>
              </a:buClr>
              <a:buSzPts val="1400"/>
              <a:buAutoNum type="arabicPeriod"/>
            </a:pPr>
            <a:r>
              <a:rPr lang="en">
                <a:solidFill>
                  <a:srgbClr val="FFFF00"/>
                </a:solidFill>
              </a:rPr>
              <a:t>Merging Similar Categories: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To simplify the visualization, similar contributing factors are merged into broader categories. For example, factors related to </a:t>
            </a:r>
            <a:r>
              <a:rPr lang="en">
                <a:solidFill>
                  <a:schemeClr val="lt1"/>
                </a:solidFill>
              </a:rPr>
              <a:t>cell phone</a:t>
            </a:r>
            <a:r>
              <a:rPr lang="en">
                <a:solidFill>
                  <a:schemeClr val="lt1"/>
                </a:solidFill>
              </a:rPr>
              <a:t> usage, vehicle defects, illness, drug/alcohol influence, distractions, unsafe/risky driving, failure on authority side/road issues, and other vehicle/outsider faults are grouped together.</a:t>
            </a:r>
            <a:endParaRPr>
              <a:solidFill>
                <a:schemeClr val="lt1"/>
              </a:solidFill>
            </a:endParaRPr>
          </a:p>
          <a:p>
            <a:pPr indent="-317500" lvl="0" marL="457200" marR="0" rtl="0" algn="l">
              <a:lnSpc>
                <a:spcPct val="100000"/>
              </a:lnSpc>
              <a:spcBef>
                <a:spcPts val="0"/>
              </a:spcBef>
              <a:spcAft>
                <a:spcPts val="0"/>
              </a:spcAft>
              <a:buClr>
                <a:srgbClr val="FFFF00"/>
              </a:buClr>
              <a:buSzPts val="1400"/>
              <a:buAutoNum type="arabicPeriod"/>
            </a:pPr>
            <a:r>
              <a:rPr lang="en">
                <a:solidFill>
                  <a:srgbClr val="FFFF00"/>
                </a:solidFill>
              </a:rPr>
              <a:t>Challenges</a:t>
            </a:r>
            <a:r>
              <a:rPr lang="en">
                <a:solidFill>
                  <a:schemeClr val="lt1"/>
                </a:solidFill>
              </a:rPr>
              <a:t>:</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One technical challenge is ensuring that similar contributing factors are correctly identified and merged. This process requires careful examination of the data to avoid overlooking relevant categories or incorrectly merging distinct factors.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Another challenge lies in optimizing the visualization for clarity and interpretability. With numerous contributing factors and multiple years of data, presenting the information in a clear and concise manner can be challenging. Adjustments may be needed in the visualization parameters to enhance readability.</a:t>
            </a:r>
            <a:endParaRPr>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311700" y="410000"/>
            <a:ext cx="8520600" cy="607800"/>
          </a:xfrm>
          <a:prstGeom prst="rect">
            <a:avLst/>
          </a:prstGeom>
          <a:solidFill>
            <a:schemeClr val="dk1"/>
          </a:solid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3300">
                <a:solidFill>
                  <a:schemeClr val="lt1"/>
                </a:solidFill>
              </a:rPr>
              <a:t>Conclusion</a:t>
            </a:r>
            <a:endParaRPr b="1" sz="3300">
              <a:solidFill>
                <a:schemeClr val="lt1"/>
              </a:solidFill>
            </a:endParaRPr>
          </a:p>
        </p:txBody>
      </p:sp>
      <p:sp>
        <p:nvSpPr>
          <p:cNvPr id="181" name="Google Shape;181;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Analysis of the Motor Vehicle Collisions dataset uncovered significant trends and insights into traffic incidents in New York City since April 2016.</a:t>
            </a:r>
            <a:endParaRPr/>
          </a:p>
          <a:p>
            <a:pPr indent="-342900" lvl="0" marL="457200" rtl="0" algn="l">
              <a:spcBef>
                <a:spcPts val="0"/>
              </a:spcBef>
              <a:spcAft>
                <a:spcPts val="0"/>
              </a:spcAft>
              <a:buSzPts val="1800"/>
              <a:buChar char="❖"/>
            </a:pPr>
            <a:r>
              <a:rPr lang="en"/>
              <a:t>The identification of peak accident periods during rush hours underscores the critical need for implementing targeted safety measures during high-traffic times.</a:t>
            </a:r>
            <a:endParaRPr/>
          </a:p>
          <a:p>
            <a:pPr indent="-342900" lvl="0" marL="457200" rtl="0" algn="l">
              <a:spcBef>
                <a:spcPts val="0"/>
              </a:spcBef>
              <a:spcAft>
                <a:spcPts val="0"/>
              </a:spcAft>
              <a:buSzPts val="1800"/>
              <a:buChar char="❖"/>
            </a:pPr>
            <a:r>
              <a:rPr lang="en"/>
              <a:t>Understanding injury patterns from the data informs the development of targeted safety initiatives and enhances medical response protocols.</a:t>
            </a:r>
            <a:endParaRPr/>
          </a:p>
          <a:p>
            <a:pPr indent="-342900" lvl="0" marL="457200" rtl="0" algn="l">
              <a:spcBef>
                <a:spcPts val="0"/>
              </a:spcBef>
              <a:spcAft>
                <a:spcPts val="0"/>
              </a:spcAft>
              <a:buSzPts val="1800"/>
              <a:buChar char="❖"/>
            </a:pPr>
            <a:r>
              <a:rPr lang="en"/>
              <a:t>Encouraging the use of safety equipment, especially among passengers, plays a vital role in improving overall road safety and mitigating the severity of injuries in motor vehicle collisions.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192725" y="203450"/>
            <a:ext cx="8822700" cy="48504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4100">
                <a:solidFill>
                  <a:schemeClr val="dk1"/>
                </a:solidFill>
                <a:highlight>
                  <a:srgbClr val="00FF00"/>
                </a:highlight>
              </a:rPr>
              <a:t>Data Description</a:t>
            </a:r>
            <a:r>
              <a:rPr b="1" lang="en" sz="4100">
                <a:solidFill>
                  <a:schemeClr val="dk1"/>
                </a:solidFill>
                <a:highlight>
                  <a:srgbClr val="00FF00"/>
                </a:highlight>
              </a:rPr>
              <a:t>:</a:t>
            </a:r>
            <a:endParaRPr b="1" sz="4100">
              <a:solidFill>
                <a:schemeClr val="dk1"/>
              </a:solidFill>
              <a:highlight>
                <a:srgbClr val="00FF00"/>
              </a:highlight>
            </a:endParaRPr>
          </a:p>
          <a:p>
            <a:pPr indent="-368300" lvl="0" marL="457200" rtl="0" algn="l">
              <a:spcBef>
                <a:spcPts val="0"/>
              </a:spcBef>
              <a:spcAft>
                <a:spcPts val="0"/>
              </a:spcAft>
              <a:buSzPts val="2200"/>
              <a:buChar char="●"/>
            </a:pPr>
            <a:r>
              <a:rPr lang="en" sz="2200"/>
              <a:t>This project analyzes traffic accidents in New York City using a comprehensive dataset of police-reported collisions from April 2016 onwards. It provides valuable insights into various aspects of these incidents.</a:t>
            </a:r>
            <a:endParaRPr sz="2200"/>
          </a:p>
          <a:p>
            <a:pPr indent="-368300" lvl="0" marL="457200" rtl="0" algn="l">
              <a:spcBef>
                <a:spcPts val="0"/>
              </a:spcBef>
              <a:spcAft>
                <a:spcPts val="0"/>
              </a:spcAft>
              <a:buSzPts val="2200"/>
              <a:buChar char="●"/>
            </a:pPr>
            <a:r>
              <a:rPr lang="en" sz="2200"/>
              <a:t>The data, available on the NYC Open Data platform [</a:t>
            </a:r>
            <a:r>
              <a:rPr lang="en" sz="2200" u="sng">
                <a:solidFill>
                  <a:srgbClr val="0000FF"/>
                </a:solidFill>
                <a:hlinkClick r:id="rId3">
                  <a:extLst>
                    <a:ext uri="{A12FA001-AC4F-418D-AE19-62706E023703}">
                      <ahyp:hlinkClr val="tx"/>
                    </a:ext>
                  </a:extLst>
                </a:hlinkClick>
              </a:rPr>
              <a:t>Motor Vehicle Collisions - Person Data (NYC)</a:t>
            </a:r>
            <a:r>
              <a:rPr lang="en" sz="2200"/>
              <a:t>]</a:t>
            </a:r>
            <a:endParaRPr sz="2200"/>
          </a:p>
          <a:p>
            <a:pPr indent="0" lvl="0" marL="457200" rtl="0" algn="l">
              <a:spcBef>
                <a:spcPts val="0"/>
              </a:spcBef>
              <a:spcAft>
                <a:spcPts val="0"/>
              </a:spcAft>
              <a:buNone/>
            </a:pPr>
            <a:r>
              <a:t/>
            </a:r>
            <a:endParaRPr sz="2200"/>
          </a:p>
          <a:p>
            <a:pPr indent="0" lvl="0" marL="457200" rtl="0" algn="l">
              <a:spcBef>
                <a:spcPts val="0"/>
              </a:spcBef>
              <a:spcAft>
                <a:spcPts val="0"/>
              </a:spcAft>
              <a:buNone/>
            </a:pPr>
            <a:r>
              <a:t/>
            </a:r>
            <a:endParaRPr sz="800"/>
          </a:p>
          <a:p>
            <a:pPr indent="0" lvl="0" marL="0" rtl="0" algn="l">
              <a:spcBef>
                <a:spcPts val="0"/>
              </a:spcBef>
              <a:spcAft>
                <a:spcPts val="0"/>
              </a:spcAft>
              <a:buNone/>
            </a:pPr>
            <a:r>
              <a:rPr b="1" lang="en" sz="3200" u="sng">
                <a:solidFill>
                  <a:schemeClr val="dk1"/>
                </a:solidFill>
              </a:rPr>
              <a:t>Key Variables:</a:t>
            </a:r>
            <a:endParaRPr b="1" sz="3200" u="sng">
              <a:solidFill>
                <a:schemeClr val="dk1"/>
              </a:solidFill>
            </a:endParaRPr>
          </a:p>
          <a:p>
            <a:pPr indent="-368300" lvl="0" marL="457200" marR="0" rtl="0" algn="l">
              <a:lnSpc>
                <a:spcPct val="100000"/>
              </a:lnSpc>
              <a:spcBef>
                <a:spcPts val="0"/>
              </a:spcBef>
              <a:spcAft>
                <a:spcPts val="0"/>
              </a:spcAft>
              <a:buSzPts val="2200"/>
              <a:buChar char="●"/>
            </a:pPr>
            <a:r>
              <a:rPr lang="en" sz="2200"/>
              <a:t>Crash Date • Crash Time • Contributing Factor  </a:t>
            </a:r>
            <a:endParaRPr sz="2200"/>
          </a:p>
          <a:p>
            <a:pPr indent="-368300" lvl="0" marL="457200" marR="0" rtl="0" algn="l">
              <a:lnSpc>
                <a:spcPct val="100000"/>
              </a:lnSpc>
              <a:spcBef>
                <a:spcPts val="0"/>
              </a:spcBef>
              <a:spcAft>
                <a:spcPts val="0"/>
              </a:spcAft>
              <a:buSzPts val="2200"/>
              <a:buChar char="●"/>
            </a:pPr>
            <a:r>
              <a:rPr lang="en" sz="2200"/>
              <a:t>Driver Gender  • Safety Equipment • Body Part Injury</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151400" y="228200"/>
            <a:ext cx="4217100" cy="72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2450"/>
              <a:t>Visualizing Number of Crash over the years</a:t>
            </a:r>
            <a:endParaRPr b="1" sz="2450"/>
          </a:p>
        </p:txBody>
      </p:sp>
      <p:sp>
        <p:nvSpPr>
          <p:cNvPr id="97" name="Google Shape;97;p15"/>
          <p:cNvSpPr txBox="1"/>
          <p:nvPr>
            <p:ph idx="2" type="body"/>
          </p:nvPr>
        </p:nvSpPr>
        <p:spPr>
          <a:xfrm>
            <a:off x="5196475"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X-axis represents Year from 2016 - 2023</a:t>
            </a:r>
            <a:endParaRPr/>
          </a:p>
          <a:p>
            <a:pPr indent="-342900" lvl="0" marL="457200" rtl="0" algn="l">
              <a:spcBef>
                <a:spcPts val="0"/>
              </a:spcBef>
              <a:spcAft>
                <a:spcPts val="0"/>
              </a:spcAft>
              <a:buSzPts val="1800"/>
              <a:buChar char="❖"/>
            </a:pPr>
            <a:r>
              <a:rPr lang="en"/>
              <a:t>Y-axis represents number of accidents reported per year</a:t>
            </a:r>
            <a:endParaRPr/>
          </a:p>
          <a:p>
            <a:pPr indent="-342900" lvl="0" marL="457200" rtl="0" algn="l">
              <a:spcBef>
                <a:spcPts val="0"/>
              </a:spcBef>
              <a:spcAft>
                <a:spcPts val="0"/>
              </a:spcAft>
              <a:buSzPts val="1800"/>
              <a:buChar char="❖"/>
            </a:pPr>
            <a:r>
              <a:rPr lang="en"/>
              <a:t>T</a:t>
            </a:r>
            <a:r>
              <a:rPr lang="en"/>
              <a:t>he timeline graph shows number of collision was rising from 2016 to 2017 and it starts gradually dropping from 2018 to 2023.</a:t>
            </a:r>
            <a:endParaRPr/>
          </a:p>
        </p:txBody>
      </p:sp>
      <p:pic>
        <p:nvPicPr>
          <p:cNvPr id="98" name="Google Shape;98;p15"/>
          <p:cNvPicPr preferRelativeResize="0"/>
          <p:nvPr/>
        </p:nvPicPr>
        <p:blipFill>
          <a:blip r:embed="rId3">
            <a:alphaModFix/>
          </a:blip>
          <a:stretch>
            <a:fillRect/>
          </a:stretch>
        </p:blipFill>
        <p:spPr>
          <a:xfrm>
            <a:off x="151400" y="1104800"/>
            <a:ext cx="5115576" cy="3314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37750" y="481825"/>
            <a:ext cx="8118600" cy="95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4400">
                <a:solidFill>
                  <a:schemeClr val="lt1"/>
                </a:solidFill>
              </a:rPr>
              <a:t>Research Question:</a:t>
            </a:r>
            <a:endParaRPr sz="6900">
              <a:solidFill>
                <a:schemeClr val="lt1"/>
              </a:solidFill>
            </a:endParaRPr>
          </a:p>
        </p:txBody>
      </p:sp>
      <p:sp>
        <p:nvSpPr>
          <p:cNvPr id="104" name="Google Shape;104;p16"/>
          <p:cNvSpPr txBox="1"/>
          <p:nvPr/>
        </p:nvSpPr>
        <p:spPr>
          <a:xfrm>
            <a:off x="555525" y="1916575"/>
            <a:ext cx="7785600" cy="17238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FFFF00"/>
                </a:solidFill>
                <a:latin typeface="Old Standard TT"/>
                <a:ea typeface="Old Standard TT"/>
                <a:cs typeface="Old Standard TT"/>
                <a:sym typeface="Old Standard TT"/>
              </a:rPr>
              <a:t>- Why number of Accidents are decreasing over time?</a:t>
            </a:r>
            <a:endParaRPr sz="2500">
              <a:solidFill>
                <a:srgbClr val="FFFF00"/>
              </a:solidFill>
              <a:latin typeface="Old Standard TT"/>
              <a:ea typeface="Old Standard TT"/>
              <a:cs typeface="Old Standard TT"/>
              <a:sym typeface="Old Standard TT"/>
            </a:endParaRPr>
          </a:p>
          <a:p>
            <a:pPr indent="0" lvl="0" marL="0" rtl="0" algn="l">
              <a:spcBef>
                <a:spcPts val="0"/>
              </a:spcBef>
              <a:spcAft>
                <a:spcPts val="0"/>
              </a:spcAft>
              <a:buNone/>
            </a:pPr>
            <a:r>
              <a:t/>
            </a:r>
            <a:endParaRPr sz="2500">
              <a:solidFill>
                <a:srgbClr val="FFFF00"/>
              </a:solidFill>
              <a:latin typeface="Old Standard TT"/>
              <a:ea typeface="Old Standard TT"/>
              <a:cs typeface="Old Standard TT"/>
              <a:sym typeface="Old Standard TT"/>
            </a:endParaRPr>
          </a:p>
          <a:p>
            <a:pPr indent="0" lvl="0" marL="0" rtl="0" algn="l">
              <a:spcBef>
                <a:spcPts val="0"/>
              </a:spcBef>
              <a:spcAft>
                <a:spcPts val="0"/>
              </a:spcAft>
              <a:buNone/>
            </a:pPr>
            <a:r>
              <a:rPr lang="en" sz="2500">
                <a:solidFill>
                  <a:srgbClr val="FFFF00"/>
                </a:solidFill>
                <a:latin typeface="Old Standard TT"/>
                <a:ea typeface="Old Standard TT"/>
                <a:cs typeface="Old Standard TT"/>
                <a:sym typeface="Old Standard TT"/>
              </a:rPr>
              <a:t>- What are the most prevalent contributing factors associated with motor vehicle collisions in NYC?</a:t>
            </a:r>
            <a:endParaRPr>
              <a:solidFill>
                <a:srgbClr val="FF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151400" y="228200"/>
            <a:ext cx="4217100" cy="72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2450"/>
              <a:t>Visualizing The Primary Causes of Accidents</a:t>
            </a:r>
            <a:endParaRPr b="1" sz="2450"/>
          </a:p>
        </p:txBody>
      </p:sp>
      <p:sp>
        <p:nvSpPr>
          <p:cNvPr id="110" name="Google Shape;110;p17"/>
          <p:cNvSpPr txBox="1"/>
          <p:nvPr>
            <p:ph idx="2" type="body"/>
          </p:nvPr>
        </p:nvSpPr>
        <p:spPr>
          <a:xfrm>
            <a:off x="4816375" y="724200"/>
            <a:ext cx="4217100" cy="3695100"/>
          </a:xfrm>
          <a:prstGeom prst="rect">
            <a:avLst/>
          </a:prstGeom>
        </p:spPr>
        <p:txBody>
          <a:bodyPr anchorCtr="0" anchor="ctr"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X-axis of this Figure represents Primary causes of vehicle collisions</a:t>
            </a:r>
            <a:endParaRPr/>
          </a:p>
          <a:p>
            <a:pPr indent="-334327" lvl="0" marL="457200" rtl="0" algn="l">
              <a:spcBef>
                <a:spcPts val="1000"/>
              </a:spcBef>
              <a:spcAft>
                <a:spcPts val="0"/>
              </a:spcAft>
              <a:buSzPct val="100000"/>
              <a:buChar char="❖"/>
            </a:pPr>
            <a:r>
              <a:rPr lang="en"/>
              <a:t>Y-axis represents number of accidents reported</a:t>
            </a:r>
            <a:endParaRPr/>
          </a:p>
          <a:p>
            <a:pPr indent="-334327" lvl="0" marL="457200" rtl="0" algn="l">
              <a:spcBef>
                <a:spcPts val="1000"/>
              </a:spcBef>
              <a:spcAft>
                <a:spcPts val="0"/>
              </a:spcAft>
              <a:buSzPct val="100000"/>
              <a:buChar char="❖"/>
            </a:pPr>
            <a:r>
              <a:rPr lang="en"/>
              <a:t>Highest Number of accident are caused by Pedestrian/Cyclists error</a:t>
            </a:r>
            <a:endParaRPr/>
          </a:p>
          <a:p>
            <a:pPr indent="-334327" lvl="0" marL="457200" rtl="0" algn="l">
              <a:spcBef>
                <a:spcPts val="1000"/>
              </a:spcBef>
              <a:spcAft>
                <a:spcPts val="0"/>
              </a:spcAft>
              <a:buClr>
                <a:srgbClr val="FFFF00"/>
              </a:buClr>
              <a:buSzPct val="100000"/>
              <a:buChar char="❖"/>
            </a:pPr>
            <a:r>
              <a:rPr b="1" lang="en" u="sng">
                <a:solidFill>
                  <a:srgbClr val="FFFF00"/>
                </a:solidFill>
              </a:rPr>
              <a:t>O</a:t>
            </a:r>
            <a:r>
              <a:rPr b="1" lang="en" u="sng">
                <a:solidFill>
                  <a:srgbClr val="FFFF00"/>
                </a:solidFill>
              </a:rPr>
              <a:t>ther major cause of accidents: </a:t>
            </a:r>
            <a:endParaRPr b="1" u="sng">
              <a:solidFill>
                <a:srgbClr val="FFFF00"/>
              </a:solidFill>
            </a:endParaRPr>
          </a:p>
          <a:p>
            <a:pPr indent="-310832" lvl="1" marL="914400" rtl="0" algn="l">
              <a:spcBef>
                <a:spcPts val="0"/>
              </a:spcBef>
              <a:spcAft>
                <a:spcPts val="0"/>
              </a:spcAft>
              <a:buSzPct val="100000"/>
              <a:buChar char="➢"/>
            </a:pPr>
            <a:r>
              <a:rPr lang="en"/>
              <a:t>Distractions</a:t>
            </a:r>
            <a:endParaRPr/>
          </a:p>
          <a:p>
            <a:pPr indent="-310832" lvl="1" marL="914400" rtl="0" algn="l">
              <a:spcBef>
                <a:spcPts val="0"/>
              </a:spcBef>
              <a:spcAft>
                <a:spcPts val="0"/>
              </a:spcAft>
              <a:buSzPct val="100000"/>
              <a:buChar char="➢"/>
            </a:pPr>
            <a:r>
              <a:rPr lang="en"/>
              <a:t>Failure to Yield Right-of-way</a:t>
            </a:r>
            <a:endParaRPr/>
          </a:p>
          <a:p>
            <a:pPr indent="-310832" lvl="1" marL="914400" rtl="0" algn="l">
              <a:spcBef>
                <a:spcPts val="0"/>
              </a:spcBef>
              <a:spcAft>
                <a:spcPts val="0"/>
              </a:spcAft>
              <a:buSzPct val="100000"/>
              <a:buChar char="➢"/>
            </a:pPr>
            <a:r>
              <a:rPr lang="en"/>
              <a:t>Traffic control disregard</a:t>
            </a:r>
            <a:endParaRPr/>
          </a:p>
          <a:p>
            <a:pPr indent="-310832" lvl="1" marL="914400" rtl="0" algn="l">
              <a:spcBef>
                <a:spcPts val="0"/>
              </a:spcBef>
              <a:spcAft>
                <a:spcPts val="0"/>
              </a:spcAft>
              <a:buSzPct val="100000"/>
              <a:buChar char="➢"/>
            </a:pPr>
            <a:r>
              <a:rPr lang="en"/>
              <a:t>Drug-alcohol influence, and </a:t>
            </a:r>
            <a:endParaRPr/>
          </a:p>
          <a:p>
            <a:pPr indent="-310832" lvl="1" marL="914400" rtl="0" algn="l">
              <a:spcBef>
                <a:spcPts val="0"/>
              </a:spcBef>
              <a:spcAft>
                <a:spcPts val="0"/>
              </a:spcAft>
              <a:buSzPct val="100000"/>
              <a:buChar char="➢"/>
            </a:pPr>
            <a:r>
              <a:rPr lang="en"/>
              <a:t>Risky driving</a:t>
            </a:r>
            <a:endParaRPr/>
          </a:p>
        </p:txBody>
      </p:sp>
      <p:pic>
        <p:nvPicPr>
          <p:cNvPr id="111" name="Google Shape;111;p17"/>
          <p:cNvPicPr preferRelativeResize="0"/>
          <p:nvPr/>
        </p:nvPicPr>
        <p:blipFill>
          <a:blip r:embed="rId3">
            <a:alphaModFix/>
          </a:blip>
          <a:stretch>
            <a:fillRect/>
          </a:stretch>
        </p:blipFill>
        <p:spPr>
          <a:xfrm>
            <a:off x="151400" y="1081450"/>
            <a:ext cx="4527677" cy="3854602"/>
          </a:xfrm>
          <a:prstGeom prst="rect">
            <a:avLst/>
          </a:prstGeom>
          <a:noFill/>
          <a:ln>
            <a:noFill/>
          </a:ln>
        </p:spPr>
      </p:pic>
      <p:sp>
        <p:nvSpPr>
          <p:cNvPr id="112" name="Google Shape;112;p17"/>
          <p:cNvSpPr txBox="1"/>
          <p:nvPr/>
        </p:nvSpPr>
        <p:spPr>
          <a:xfrm>
            <a:off x="4475625" y="1616800"/>
            <a:ext cx="621000" cy="12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151400" y="228200"/>
            <a:ext cx="4217100" cy="72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2200"/>
              <a:t>Visualizing The Primary Causes of Accidents Over the Years</a:t>
            </a:r>
            <a:endParaRPr b="1" sz="2200"/>
          </a:p>
        </p:txBody>
      </p:sp>
      <p:sp>
        <p:nvSpPr>
          <p:cNvPr id="118" name="Google Shape;118;p18"/>
          <p:cNvSpPr txBox="1"/>
          <p:nvPr>
            <p:ph idx="2" type="body"/>
          </p:nvPr>
        </p:nvSpPr>
        <p:spPr>
          <a:xfrm>
            <a:off x="4816375" y="481825"/>
            <a:ext cx="4217100" cy="3937500"/>
          </a:xfrm>
          <a:prstGeom prst="rect">
            <a:avLst/>
          </a:prstGeom>
        </p:spPr>
        <p:txBody>
          <a:bodyPr anchorCtr="0" anchor="ctr"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X-axis of this Figure represents Primary causes of vehicle collisions</a:t>
            </a:r>
            <a:endParaRPr/>
          </a:p>
          <a:p>
            <a:pPr indent="-334327" lvl="0" marL="457200" rtl="0" algn="l">
              <a:spcBef>
                <a:spcPts val="1000"/>
              </a:spcBef>
              <a:spcAft>
                <a:spcPts val="0"/>
              </a:spcAft>
              <a:buSzPct val="100000"/>
              <a:buChar char="❖"/>
            </a:pPr>
            <a:r>
              <a:rPr lang="en"/>
              <a:t>Y-axis represents number of accidents reported By years</a:t>
            </a:r>
            <a:endParaRPr/>
          </a:p>
          <a:p>
            <a:pPr indent="-334327" lvl="0" marL="457200" rtl="0" algn="l">
              <a:spcBef>
                <a:spcPts val="1000"/>
              </a:spcBef>
              <a:spcAft>
                <a:spcPts val="0"/>
              </a:spcAft>
              <a:buClr>
                <a:srgbClr val="FFFF00"/>
              </a:buClr>
              <a:buSzPct val="100000"/>
              <a:buChar char="❖"/>
            </a:pPr>
            <a:r>
              <a:rPr b="1" lang="en" u="sng">
                <a:solidFill>
                  <a:srgbClr val="FFFF00"/>
                </a:solidFill>
              </a:rPr>
              <a:t>Improvement</a:t>
            </a:r>
            <a:r>
              <a:rPr b="1" lang="en" u="sng">
                <a:solidFill>
                  <a:srgbClr val="FFFF00"/>
                </a:solidFill>
              </a:rPr>
              <a:t>:</a:t>
            </a:r>
            <a:endParaRPr b="1" u="sng">
              <a:solidFill>
                <a:srgbClr val="FFFF00"/>
              </a:solidFill>
            </a:endParaRPr>
          </a:p>
          <a:p>
            <a:pPr indent="-310832" lvl="1" marL="914400" marR="0" rtl="0" algn="l">
              <a:lnSpc>
                <a:spcPct val="115000"/>
              </a:lnSpc>
              <a:spcBef>
                <a:spcPts val="1000"/>
              </a:spcBef>
              <a:spcAft>
                <a:spcPts val="0"/>
              </a:spcAft>
              <a:buSzPct val="100000"/>
              <a:buChar char="➢"/>
            </a:pPr>
            <a:r>
              <a:rPr lang="en"/>
              <a:t>Pedestrian or Bicyclist Error</a:t>
            </a:r>
            <a:endParaRPr/>
          </a:p>
          <a:p>
            <a:pPr indent="-310832" lvl="1" marL="914400" marR="0" rtl="0" algn="l">
              <a:lnSpc>
                <a:spcPct val="115000"/>
              </a:lnSpc>
              <a:spcBef>
                <a:spcPts val="1000"/>
              </a:spcBef>
              <a:spcAft>
                <a:spcPts val="0"/>
              </a:spcAft>
              <a:buSzPct val="100000"/>
              <a:buChar char="➢"/>
            </a:pPr>
            <a:r>
              <a:rPr lang="en"/>
              <a:t>Traffic Control Disregard</a:t>
            </a:r>
            <a:endParaRPr/>
          </a:p>
          <a:p>
            <a:pPr indent="-310832" lvl="1" marL="914400" marR="0" rtl="0" algn="l">
              <a:lnSpc>
                <a:spcPct val="115000"/>
              </a:lnSpc>
              <a:spcBef>
                <a:spcPts val="1000"/>
              </a:spcBef>
              <a:spcAft>
                <a:spcPts val="0"/>
              </a:spcAft>
              <a:buSzPct val="100000"/>
              <a:buChar char="➢"/>
            </a:pPr>
            <a:r>
              <a:rPr lang="en"/>
              <a:t>Drug-Alcohol Influence</a:t>
            </a:r>
            <a:endParaRPr/>
          </a:p>
          <a:p>
            <a:pPr indent="-334327" lvl="0" marL="457200" marR="0" rtl="0" algn="l">
              <a:lnSpc>
                <a:spcPct val="115000"/>
              </a:lnSpc>
              <a:spcBef>
                <a:spcPts val="1000"/>
              </a:spcBef>
              <a:spcAft>
                <a:spcPts val="0"/>
              </a:spcAft>
              <a:buClr>
                <a:srgbClr val="FFFF00"/>
              </a:buClr>
              <a:buSzPct val="100000"/>
              <a:buChar char="❖"/>
            </a:pPr>
            <a:r>
              <a:rPr b="1" lang="en" u="sng">
                <a:solidFill>
                  <a:srgbClr val="FFFF00"/>
                </a:solidFill>
              </a:rPr>
              <a:t>No Changes:</a:t>
            </a:r>
            <a:endParaRPr b="1" u="sng">
              <a:solidFill>
                <a:srgbClr val="FFFF00"/>
              </a:solidFill>
            </a:endParaRPr>
          </a:p>
          <a:p>
            <a:pPr indent="-310832" lvl="1" marL="914400" marR="0" rtl="0" algn="l">
              <a:lnSpc>
                <a:spcPct val="115000"/>
              </a:lnSpc>
              <a:spcBef>
                <a:spcPts val="1000"/>
              </a:spcBef>
              <a:spcAft>
                <a:spcPts val="0"/>
              </a:spcAft>
              <a:buSzPct val="100000"/>
              <a:buChar char="➢"/>
            </a:pPr>
            <a:r>
              <a:rPr lang="en"/>
              <a:t>Distractions</a:t>
            </a:r>
            <a:endParaRPr/>
          </a:p>
          <a:p>
            <a:pPr indent="-310832" lvl="1" marL="914400" marR="0" rtl="0" algn="l">
              <a:lnSpc>
                <a:spcPct val="115000"/>
              </a:lnSpc>
              <a:spcBef>
                <a:spcPts val="1000"/>
              </a:spcBef>
              <a:spcAft>
                <a:spcPts val="1000"/>
              </a:spcAft>
              <a:buSzPct val="100000"/>
              <a:buChar char="➢"/>
            </a:pPr>
            <a:r>
              <a:rPr lang="en"/>
              <a:t>Risky Driving</a:t>
            </a:r>
            <a:endParaRPr/>
          </a:p>
        </p:txBody>
      </p:sp>
      <p:sp>
        <p:nvSpPr>
          <p:cNvPr id="119" name="Google Shape;119;p18"/>
          <p:cNvSpPr txBox="1"/>
          <p:nvPr/>
        </p:nvSpPr>
        <p:spPr>
          <a:xfrm>
            <a:off x="4475625" y="1616800"/>
            <a:ext cx="621000" cy="12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pic>
        <p:nvPicPr>
          <p:cNvPr id="120" name="Google Shape;120;p18"/>
          <p:cNvPicPr preferRelativeResize="0"/>
          <p:nvPr/>
        </p:nvPicPr>
        <p:blipFill>
          <a:blip r:embed="rId3">
            <a:alphaModFix/>
          </a:blip>
          <a:stretch>
            <a:fillRect/>
          </a:stretch>
        </p:blipFill>
        <p:spPr>
          <a:xfrm>
            <a:off x="64750" y="1016625"/>
            <a:ext cx="4603402" cy="40478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85650" y="785700"/>
            <a:ext cx="8683500" cy="4357800"/>
          </a:xfrm>
          <a:prstGeom prst="rect">
            <a:avLst/>
          </a:prstGeom>
        </p:spPr>
        <p:txBody>
          <a:bodyPr anchorCtr="0" anchor="t" bIns="91425" lIns="91425" spcFirstLastPara="1" rIns="91425" wrap="square" tIns="91425">
            <a:normAutofit fontScale="90000"/>
          </a:bodyPr>
          <a:lstStyle/>
          <a:p>
            <a:pPr indent="-336232" lvl="0" marL="457200" rtl="0" algn="l">
              <a:spcBef>
                <a:spcPts val="0"/>
              </a:spcBef>
              <a:spcAft>
                <a:spcPts val="0"/>
              </a:spcAft>
              <a:buClr>
                <a:srgbClr val="212121"/>
              </a:buClr>
              <a:buSzPct val="100000"/>
              <a:buChar char="●"/>
            </a:pPr>
            <a:r>
              <a:rPr b="1" lang="en" sz="1883" u="sng">
                <a:solidFill>
                  <a:srgbClr val="212121"/>
                </a:solidFill>
              </a:rPr>
              <a:t>Trends:</a:t>
            </a:r>
            <a:endParaRPr b="1" sz="1883" u="sng">
              <a:solidFill>
                <a:srgbClr val="212121"/>
              </a:solidFill>
            </a:endParaRPr>
          </a:p>
          <a:p>
            <a:pPr indent="-317182" lvl="1" marL="914400" rtl="0" algn="l">
              <a:spcBef>
                <a:spcPts val="0"/>
              </a:spcBef>
              <a:spcAft>
                <a:spcPts val="0"/>
              </a:spcAft>
              <a:buSzPct val="100000"/>
              <a:buChar char="●"/>
            </a:pPr>
            <a:r>
              <a:rPr lang="en" sz="1550"/>
              <a:t>Decline in most factors; minimal improvement in distractions and risky driving.</a:t>
            </a:r>
            <a:endParaRPr sz="1550"/>
          </a:p>
          <a:p>
            <a:pPr indent="-336232" lvl="0" marL="457200" marR="0" rtl="0" algn="l">
              <a:lnSpc>
                <a:spcPct val="100000"/>
              </a:lnSpc>
              <a:spcBef>
                <a:spcPts val="0"/>
              </a:spcBef>
              <a:spcAft>
                <a:spcPts val="0"/>
              </a:spcAft>
              <a:buClr>
                <a:srgbClr val="212121"/>
              </a:buClr>
              <a:buSzPct val="100000"/>
              <a:buChar char="●"/>
            </a:pPr>
            <a:r>
              <a:rPr b="1" lang="en" sz="1883" u="sng">
                <a:solidFill>
                  <a:srgbClr val="212121"/>
                </a:solidFill>
              </a:rPr>
              <a:t>Contributing Factors and Solutions:</a:t>
            </a:r>
            <a:endParaRPr sz="1550"/>
          </a:p>
          <a:p>
            <a:pPr indent="-317182" lvl="1" marL="914400" rtl="0" algn="l">
              <a:spcBef>
                <a:spcPts val="0"/>
              </a:spcBef>
              <a:spcAft>
                <a:spcPts val="0"/>
              </a:spcAft>
              <a:buClr>
                <a:srgbClr val="FFFF00"/>
              </a:buClr>
              <a:buSzPct val="100000"/>
              <a:buChar char="●"/>
            </a:pPr>
            <a:r>
              <a:rPr lang="en" sz="1550" u="sng">
                <a:solidFill>
                  <a:srgbClr val="FFFF00"/>
                </a:solidFill>
              </a:rPr>
              <a:t>Pedestrian or Bicyclist Error:</a:t>
            </a:r>
            <a:endParaRPr sz="1550" u="sng">
              <a:solidFill>
                <a:srgbClr val="FFFF00"/>
              </a:solidFill>
            </a:endParaRPr>
          </a:p>
          <a:p>
            <a:pPr indent="-317182" lvl="2" marL="1371600" rtl="0" algn="l">
              <a:spcBef>
                <a:spcPts val="0"/>
              </a:spcBef>
              <a:spcAft>
                <a:spcPts val="0"/>
              </a:spcAft>
              <a:buSzPct val="100000"/>
              <a:buChar char="●"/>
            </a:pPr>
            <a:r>
              <a:rPr lang="en" sz="1550"/>
              <a:t>Additional traffic lights and bike lanes.</a:t>
            </a:r>
            <a:endParaRPr sz="1550"/>
          </a:p>
          <a:p>
            <a:pPr indent="-317182" lvl="2" marL="1371600" rtl="0" algn="l">
              <a:spcBef>
                <a:spcPts val="0"/>
              </a:spcBef>
              <a:spcAft>
                <a:spcPts val="0"/>
              </a:spcAft>
              <a:buSzPct val="100000"/>
              <a:buChar char="●"/>
            </a:pPr>
            <a:r>
              <a:rPr lang="en" sz="1550"/>
              <a:t>Replacement of stop signs with traffic lights.</a:t>
            </a:r>
            <a:endParaRPr sz="1550"/>
          </a:p>
          <a:p>
            <a:pPr indent="-317182" lvl="2" marL="1371600" rtl="0" algn="l">
              <a:spcBef>
                <a:spcPts val="0"/>
              </a:spcBef>
              <a:spcAft>
                <a:spcPts val="0"/>
              </a:spcAft>
              <a:buSzPct val="100000"/>
              <a:buChar char="●"/>
            </a:pPr>
            <a:r>
              <a:rPr lang="en" sz="1550"/>
              <a:t>Extended walk sign times.</a:t>
            </a:r>
            <a:endParaRPr sz="1550"/>
          </a:p>
          <a:p>
            <a:pPr indent="-317182" lvl="1" marL="914400" marR="0" rtl="0" algn="l">
              <a:lnSpc>
                <a:spcPct val="100000"/>
              </a:lnSpc>
              <a:spcBef>
                <a:spcPts val="0"/>
              </a:spcBef>
              <a:spcAft>
                <a:spcPts val="0"/>
              </a:spcAft>
              <a:buClr>
                <a:srgbClr val="FFFF00"/>
              </a:buClr>
              <a:buSzPct val="100000"/>
              <a:buChar char="●"/>
            </a:pPr>
            <a:r>
              <a:rPr lang="en" sz="1550" u="sng">
                <a:solidFill>
                  <a:srgbClr val="FFFF00"/>
                </a:solidFill>
              </a:rPr>
              <a:t>Traffic Control Disregard:</a:t>
            </a:r>
            <a:endParaRPr sz="1550"/>
          </a:p>
          <a:p>
            <a:pPr indent="-317182" lvl="2" marL="1371600" rtl="0" algn="l">
              <a:spcBef>
                <a:spcPts val="0"/>
              </a:spcBef>
              <a:spcAft>
                <a:spcPts val="0"/>
              </a:spcAft>
              <a:buSzPct val="100000"/>
              <a:buChar char="●"/>
            </a:pPr>
            <a:r>
              <a:rPr lang="en" sz="1550"/>
              <a:t>Speed and red light cameras.</a:t>
            </a:r>
            <a:endParaRPr sz="1550"/>
          </a:p>
          <a:p>
            <a:pPr indent="-317182" lvl="2" marL="1371600" rtl="0" algn="l">
              <a:spcBef>
                <a:spcPts val="0"/>
              </a:spcBef>
              <a:spcAft>
                <a:spcPts val="0"/>
              </a:spcAft>
              <a:buSzPct val="100000"/>
              <a:buChar char="●"/>
            </a:pPr>
            <a:r>
              <a:rPr lang="en" sz="1550"/>
              <a:t>Increased violation penalties.</a:t>
            </a:r>
            <a:endParaRPr sz="1550"/>
          </a:p>
          <a:p>
            <a:pPr indent="-317182" lvl="1" marL="914400" marR="0" rtl="0" algn="l">
              <a:lnSpc>
                <a:spcPct val="100000"/>
              </a:lnSpc>
              <a:spcBef>
                <a:spcPts val="0"/>
              </a:spcBef>
              <a:spcAft>
                <a:spcPts val="0"/>
              </a:spcAft>
              <a:buClr>
                <a:srgbClr val="FFFF00"/>
              </a:buClr>
              <a:buSzPct val="100000"/>
              <a:buChar char="●"/>
            </a:pPr>
            <a:r>
              <a:rPr lang="en" sz="1550" u="sng">
                <a:solidFill>
                  <a:srgbClr val="FFFF00"/>
                </a:solidFill>
              </a:rPr>
              <a:t>Drug-Alcohol Influence:</a:t>
            </a:r>
            <a:endParaRPr sz="1550" u="sng">
              <a:solidFill>
                <a:srgbClr val="FFFF00"/>
              </a:solidFill>
            </a:endParaRPr>
          </a:p>
          <a:p>
            <a:pPr indent="-317182" lvl="2" marL="1371600" rtl="0" algn="l">
              <a:spcBef>
                <a:spcPts val="0"/>
              </a:spcBef>
              <a:spcAft>
                <a:spcPts val="0"/>
              </a:spcAft>
              <a:buSzPct val="100000"/>
              <a:buChar char="●"/>
            </a:pPr>
            <a:r>
              <a:rPr lang="en" sz="1550"/>
              <a:t>Awareness campaigns.</a:t>
            </a:r>
            <a:endParaRPr sz="1550"/>
          </a:p>
          <a:p>
            <a:pPr indent="-317182" lvl="2" marL="1371600" rtl="0" algn="l">
              <a:spcBef>
                <a:spcPts val="0"/>
              </a:spcBef>
              <a:spcAft>
                <a:spcPts val="0"/>
              </a:spcAft>
              <a:buSzPct val="100000"/>
              <a:buChar char="●"/>
            </a:pPr>
            <a:r>
              <a:rPr lang="en" sz="1550"/>
              <a:t>Strict law enforcement.</a:t>
            </a:r>
            <a:endParaRPr sz="1550"/>
          </a:p>
          <a:p>
            <a:pPr indent="-336232" lvl="0" marL="457200" marR="0" rtl="0" algn="l">
              <a:lnSpc>
                <a:spcPct val="100000"/>
              </a:lnSpc>
              <a:spcBef>
                <a:spcPts val="0"/>
              </a:spcBef>
              <a:spcAft>
                <a:spcPts val="0"/>
              </a:spcAft>
              <a:buClr>
                <a:srgbClr val="212121"/>
              </a:buClr>
              <a:buSzPct val="100000"/>
              <a:buChar char="●"/>
            </a:pPr>
            <a:r>
              <a:rPr b="1" lang="en" sz="1883" u="sng">
                <a:solidFill>
                  <a:srgbClr val="212121"/>
                </a:solidFill>
              </a:rPr>
              <a:t>Persistent Challenges:</a:t>
            </a:r>
            <a:endParaRPr sz="1550"/>
          </a:p>
          <a:p>
            <a:pPr indent="-317182" lvl="1" marL="914400" marR="0" rtl="0" algn="l">
              <a:lnSpc>
                <a:spcPct val="100000"/>
              </a:lnSpc>
              <a:spcBef>
                <a:spcPts val="0"/>
              </a:spcBef>
              <a:spcAft>
                <a:spcPts val="0"/>
              </a:spcAft>
              <a:buClr>
                <a:srgbClr val="FFFF00"/>
              </a:buClr>
              <a:buSzPct val="100000"/>
              <a:buChar char="●"/>
            </a:pPr>
            <a:r>
              <a:rPr lang="en" sz="1550" u="sng">
                <a:solidFill>
                  <a:srgbClr val="FFFF00"/>
                </a:solidFill>
              </a:rPr>
              <a:t>Distractions</a:t>
            </a:r>
            <a:r>
              <a:rPr lang="en" sz="1550"/>
              <a:t>:</a:t>
            </a:r>
            <a:endParaRPr sz="1550"/>
          </a:p>
          <a:p>
            <a:pPr indent="-317182" lvl="2" marL="1371600" rtl="0" algn="l">
              <a:spcBef>
                <a:spcPts val="0"/>
              </a:spcBef>
              <a:spcAft>
                <a:spcPts val="0"/>
              </a:spcAft>
              <a:buSzPct val="100000"/>
              <a:buChar char="●"/>
            </a:pPr>
            <a:r>
              <a:rPr lang="en" sz="1550"/>
              <a:t>Widespread phone usage.</a:t>
            </a:r>
            <a:endParaRPr sz="1550"/>
          </a:p>
          <a:p>
            <a:pPr indent="-317182" lvl="1" marL="914400" marR="0" rtl="0" algn="l">
              <a:lnSpc>
                <a:spcPct val="100000"/>
              </a:lnSpc>
              <a:spcBef>
                <a:spcPts val="0"/>
              </a:spcBef>
              <a:spcAft>
                <a:spcPts val="0"/>
              </a:spcAft>
              <a:buClr>
                <a:srgbClr val="FFFF00"/>
              </a:buClr>
              <a:buSzPct val="100000"/>
              <a:buChar char="●"/>
            </a:pPr>
            <a:r>
              <a:rPr lang="en" sz="1550" u="sng">
                <a:solidFill>
                  <a:srgbClr val="FFFF00"/>
                </a:solidFill>
              </a:rPr>
              <a:t>Risky Driving:</a:t>
            </a:r>
            <a:endParaRPr sz="1550"/>
          </a:p>
          <a:p>
            <a:pPr indent="-317182" lvl="2" marL="1371600" rtl="0" algn="l">
              <a:spcBef>
                <a:spcPts val="0"/>
              </a:spcBef>
              <a:spcAft>
                <a:spcPts val="0"/>
              </a:spcAft>
              <a:buSzPct val="100000"/>
              <a:buChar char="●"/>
            </a:pPr>
            <a:r>
              <a:rPr lang="en" sz="1550"/>
              <a:t>Ineffective photo enforcement.</a:t>
            </a:r>
            <a:endParaRPr sz="1550"/>
          </a:p>
          <a:p>
            <a:pPr indent="-317182" lvl="2" marL="1371600" rtl="0" algn="l">
              <a:spcBef>
                <a:spcPts val="0"/>
              </a:spcBef>
              <a:spcAft>
                <a:spcPts val="0"/>
              </a:spcAft>
              <a:buSzPct val="100000"/>
              <a:buChar char="●"/>
            </a:pPr>
            <a:r>
              <a:rPr lang="en" sz="1550"/>
              <a:t>Surge in risky driving accidents.</a:t>
            </a:r>
            <a:endParaRPr sz="1550"/>
          </a:p>
          <a:p>
            <a:pPr indent="0" lvl="0" marL="0" rtl="0" algn="l">
              <a:spcBef>
                <a:spcPts val="0"/>
              </a:spcBef>
              <a:spcAft>
                <a:spcPts val="0"/>
              </a:spcAft>
              <a:buNone/>
            </a:pPr>
            <a:r>
              <a:t/>
            </a:r>
            <a:endParaRPr b="1" sz="1550"/>
          </a:p>
          <a:p>
            <a:pPr indent="0" lvl="0" marL="0" rtl="0" algn="l">
              <a:spcBef>
                <a:spcPts val="0"/>
              </a:spcBef>
              <a:spcAft>
                <a:spcPts val="0"/>
              </a:spcAft>
              <a:buNone/>
            </a:pPr>
            <a:r>
              <a:t/>
            </a:r>
            <a:endParaRPr/>
          </a:p>
        </p:txBody>
      </p:sp>
      <p:sp>
        <p:nvSpPr>
          <p:cNvPr id="126" name="Google Shape;126;p19"/>
          <p:cNvSpPr txBox="1"/>
          <p:nvPr/>
        </p:nvSpPr>
        <p:spPr>
          <a:xfrm>
            <a:off x="182025" y="85650"/>
            <a:ext cx="8780100" cy="7494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100">
                <a:solidFill>
                  <a:schemeClr val="lt1"/>
                </a:solidFill>
              </a:rPr>
              <a:t>Findings:</a:t>
            </a:r>
            <a:endParaRPr b="1" sz="41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230250" y="107075"/>
            <a:ext cx="8683500" cy="803100"/>
          </a:xfrm>
          <a:prstGeom prst="rect">
            <a:avLst/>
          </a:prstGeom>
          <a:solidFill>
            <a:schemeClr val="dk1"/>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5022"/>
              <a:t>Limitation</a:t>
            </a:r>
            <a:r>
              <a:rPr b="1" lang="en" sz="5022"/>
              <a:t>:</a:t>
            </a:r>
            <a:endParaRPr b="1" sz="1550"/>
          </a:p>
          <a:p>
            <a:pPr indent="0" lvl="0" marL="0" rtl="0" algn="l">
              <a:spcBef>
                <a:spcPts val="0"/>
              </a:spcBef>
              <a:spcAft>
                <a:spcPts val="0"/>
              </a:spcAft>
              <a:buNone/>
            </a:pPr>
            <a:r>
              <a:t/>
            </a:r>
            <a:endParaRPr/>
          </a:p>
        </p:txBody>
      </p:sp>
      <p:sp>
        <p:nvSpPr>
          <p:cNvPr id="132" name="Google Shape;132;p20"/>
          <p:cNvSpPr txBox="1"/>
          <p:nvPr/>
        </p:nvSpPr>
        <p:spPr>
          <a:xfrm>
            <a:off x="374750" y="1038600"/>
            <a:ext cx="8683500" cy="39723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b="1" lang="en" sz="2200" u="sng"/>
              <a:t>Evolution of Vehicle Safety Technology:</a:t>
            </a:r>
            <a:endParaRPr b="1" sz="2200" u="sng"/>
          </a:p>
          <a:p>
            <a:pPr indent="0" lvl="0" marL="457200" rtl="0" algn="l">
              <a:spcBef>
                <a:spcPts val="0"/>
              </a:spcBef>
              <a:spcAft>
                <a:spcPts val="0"/>
              </a:spcAft>
              <a:buNone/>
            </a:pPr>
            <a:r>
              <a:t/>
            </a:r>
            <a:endParaRPr b="1" sz="2200" u="sng"/>
          </a:p>
          <a:p>
            <a:pPr indent="-342900" lvl="1" marL="914400" rtl="0" algn="l">
              <a:lnSpc>
                <a:spcPct val="150000"/>
              </a:lnSpc>
              <a:spcBef>
                <a:spcPts val="0"/>
              </a:spcBef>
              <a:spcAft>
                <a:spcPts val="0"/>
              </a:spcAft>
              <a:buClr>
                <a:srgbClr val="FFFF00"/>
              </a:buClr>
              <a:buSzPts val="1800"/>
              <a:buChar char="●"/>
            </a:pPr>
            <a:r>
              <a:rPr lang="en" sz="1800">
                <a:solidFill>
                  <a:srgbClr val="FFFF00"/>
                </a:solidFill>
              </a:rPr>
              <a:t>Advanced safety features not reflected in dataset.</a:t>
            </a:r>
            <a:endParaRPr sz="1800">
              <a:solidFill>
                <a:srgbClr val="FFFF00"/>
              </a:solidFill>
            </a:endParaRPr>
          </a:p>
          <a:p>
            <a:pPr indent="-342900" lvl="1" marL="914400" rtl="0" algn="l">
              <a:lnSpc>
                <a:spcPct val="150000"/>
              </a:lnSpc>
              <a:spcBef>
                <a:spcPts val="0"/>
              </a:spcBef>
              <a:spcAft>
                <a:spcPts val="0"/>
              </a:spcAft>
              <a:buClr>
                <a:srgbClr val="FFFF00"/>
              </a:buClr>
              <a:buSzPts val="1800"/>
              <a:buChar char="●"/>
            </a:pPr>
            <a:r>
              <a:rPr lang="en" sz="1800">
                <a:solidFill>
                  <a:srgbClr val="FFFF00"/>
                </a:solidFill>
              </a:rPr>
              <a:t>Features like speed alerts, lane detection, automatic braking, and enhanced brake capacities not considered.</a:t>
            </a:r>
            <a:endParaRPr sz="1800">
              <a:solidFill>
                <a:srgbClr val="FFFF00"/>
              </a:solidFill>
            </a:endParaRPr>
          </a:p>
          <a:p>
            <a:pPr indent="0" lvl="0" marL="914400" rtl="0" algn="l">
              <a:spcBef>
                <a:spcPts val="0"/>
              </a:spcBef>
              <a:spcAft>
                <a:spcPts val="0"/>
              </a:spcAft>
              <a:buNone/>
            </a:pPr>
            <a:r>
              <a:t/>
            </a:r>
            <a:endParaRPr sz="1800">
              <a:solidFill>
                <a:srgbClr val="FFFF00"/>
              </a:solidFill>
            </a:endParaRPr>
          </a:p>
          <a:p>
            <a:pPr indent="-368300" lvl="0" marL="457200" rtl="0" algn="l">
              <a:spcBef>
                <a:spcPts val="0"/>
              </a:spcBef>
              <a:spcAft>
                <a:spcPts val="0"/>
              </a:spcAft>
              <a:buSzPts val="2200"/>
              <a:buChar char="●"/>
            </a:pPr>
            <a:r>
              <a:rPr b="1" lang="en" sz="2200" u="sng"/>
              <a:t>Unclear Dataset Collection Methodology:</a:t>
            </a:r>
            <a:endParaRPr b="1" sz="2200" u="sng"/>
          </a:p>
          <a:p>
            <a:pPr indent="0" lvl="0" marL="457200" rtl="0" algn="l">
              <a:spcBef>
                <a:spcPts val="0"/>
              </a:spcBef>
              <a:spcAft>
                <a:spcPts val="0"/>
              </a:spcAft>
              <a:buNone/>
            </a:pPr>
            <a:r>
              <a:t/>
            </a:r>
            <a:endParaRPr b="1" sz="2200" u="sng"/>
          </a:p>
          <a:p>
            <a:pPr indent="-342900" lvl="1" marL="914400" rtl="0" algn="l">
              <a:lnSpc>
                <a:spcPct val="150000"/>
              </a:lnSpc>
              <a:spcBef>
                <a:spcPts val="0"/>
              </a:spcBef>
              <a:spcAft>
                <a:spcPts val="0"/>
              </a:spcAft>
              <a:buClr>
                <a:srgbClr val="FFFF00"/>
              </a:buClr>
              <a:buSzPts val="1800"/>
              <a:buChar char="●"/>
            </a:pPr>
            <a:r>
              <a:rPr lang="en" sz="1800">
                <a:solidFill>
                  <a:srgbClr val="FFFF00"/>
                </a:solidFill>
              </a:rPr>
              <a:t>Lack of clarity on reporting criteria consistency over time.</a:t>
            </a:r>
            <a:endParaRPr sz="1800">
              <a:solidFill>
                <a:srgbClr val="FFFF00"/>
              </a:solidFill>
            </a:endParaRPr>
          </a:p>
          <a:p>
            <a:pPr indent="-342900" lvl="1" marL="914400" rtl="0" algn="l">
              <a:spcBef>
                <a:spcPts val="0"/>
              </a:spcBef>
              <a:spcAft>
                <a:spcPts val="0"/>
              </a:spcAft>
              <a:buClr>
                <a:srgbClr val="FFFF00"/>
              </a:buClr>
              <a:buSzPts val="1800"/>
              <a:buChar char="●"/>
            </a:pPr>
            <a:r>
              <a:rPr lang="en" sz="1800">
                <a:solidFill>
                  <a:srgbClr val="FFFF00"/>
                </a:solidFill>
              </a:rPr>
              <a:t>Inability to determine if reduction in collision rates solely due to behavioral changes or alterations in reporting standards.</a:t>
            </a:r>
            <a:endParaRPr sz="1600">
              <a:solidFill>
                <a:srgbClr val="FFFF00"/>
              </a:solidFill>
              <a:highlight>
                <a:srgbClr val="212121"/>
              </a:highlight>
              <a:latin typeface="Roboto"/>
              <a:ea typeface="Roboto"/>
              <a:cs typeface="Roboto"/>
              <a:sym typeface="Roboto"/>
            </a:endParaRPr>
          </a:p>
          <a:p>
            <a:pPr indent="0" lvl="0" marL="0" rtl="0" algn="l">
              <a:spcBef>
                <a:spcPts val="0"/>
              </a:spcBef>
              <a:spcAft>
                <a:spcPts val="0"/>
              </a:spcAft>
              <a:buNone/>
            </a:pPr>
            <a:r>
              <a:t/>
            </a:r>
            <a:endParaRPr b="1" sz="2300">
              <a:solidFill>
                <a:srgbClr val="212121"/>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225400" y="385647"/>
            <a:ext cx="8222100" cy="838800"/>
          </a:xfrm>
          <a:prstGeom prst="rect">
            <a:avLst/>
          </a:prstGeom>
          <a:solidFill>
            <a:schemeClr val="dk1"/>
          </a:solidFill>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4500"/>
              <a:t>More</a:t>
            </a:r>
            <a:r>
              <a:rPr b="1" lang="en" sz="4400"/>
              <a:t> </a:t>
            </a:r>
            <a:r>
              <a:rPr b="1" lang="en" sz="4500"/>
              <a:t>In Depth Data Exploration</a:t>
            </a:r>
            <a:endParaRPr b="1" sz="4500"/>
          </a:p>
        </p:txBody>
      </p:sp>
      <p:sp>
        <p:nvSpPr>
          <p:cNvPr id="138" name="Google Shape;138;p21"/>
          <p:cNvSpPr txBox="1"/>
          <p:nvPr/>
        </p:nvSpPr>
        <p:spPr>
          <a:xfrm>
            <a:off x="412300" y="1284875"/>
            <a:ext cx="7848300" cy="3308700"/>
          </a:xfrm>
          <a:prstGeom prst="rect">
            <a:avLst/>
          </a:prstGeom>
          <a:noFill/>
          <a:ln>
            <a:noFill/>
          </a:ln>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Clr>
                <a:srgbClr val="FFFF00"/>
              </a:buClr>
              <a:buSzPts val="2000"/>
              <a:buFont typeface="Roboto"/>
              <a:buChar char="❖"/>
            </a:pPr>
            <a:r>
              <a:rPr lang="en" sz="2000">
                <a:solidFill>
                  <a:srgbClr val="FFFF00"/>
                </a:solidFill>
                <a:latin typeface="Roboto"/>
                <a:ea typeface="Roboto"/>
                <a:cs typeface="Roboto"/>
                <a:sym typeface="Roboto"/>
              </a:rPr>
              <a:t>What Time of the day </a:t>
            </a:r>
            <a:r>
              <a:rPr lang="en" sz="2000">
                <a:solidFill>
                  <a:srgbClr val="FFFF00"/>
                </a:solidFill>
                <a:latin typeface="Roboto"/>
                <a:ea typeface="Roboto"/>
                <a:cs typeface="Roboto"/>
                <a:sym typeface="Roboto"/>
              </a:rPr>
              <a:t>witness</a:t>
            </a:r>
            <a:r>
              <a:rPr lang="en" sz="2000">
                <a:solidFill>
                  <a:srgbClr val="FFFF00"/>
                </a:solidFill>
                <a:latin typeface="Roboto"/>
                <a:ea typeface="Roboto"/>
                <a:cs typeface="Roboto"/>
                <a:sym typeface="Roboto"/>
              </a:rPr>
              <a:t> Most Number of </a:t>
            </a:r>
            <a:r>
              <a:rPr lang="en" sz="2000">
                <a:solidFill>
                  <a:srgbClr val="FFFF00"/>
                </a:solidFill>
                <a:latin typeface="Roboto"/>
                <a:ea typeface="Roboto"/>
                <a:cs typeface="Roboto"/>
                <a:sym typeface="Roboto"/>
              </a:rPr>
              <a:t>Accidents</a:t>
            </a:r>
            <a:r>
              <a:rPr lang="en" sz="2000">
                <a:solidFill>
                  <a:srgbClr val="FFFF00"/>
                </a:solidFill>
                <a:latin typeface="Roboto"/>
                <a:ea typeface="Roboto"/>
                <a:cs typeface="Roboto"/>
                <a:sym typeface="Roboto"/>
              </a:rPr>
              <a:t>?</a:t>
            </a:r>
            <a:endParaRPr sz="2000">
              <a:solidFill>
                <a:srgbClr val="FFFF00"/>
              </a:solidFill>
              <a:latin typeface="Roboto"/>
              <a:ea typeface="Roboto"/>
              <a:cs typeface="Roboto"/>
              <a:sym typeface="Roboto"/>
            </a:endParaRPr>
          </a:p>
          <a:p>
            <a:pPr indent="-355600" lvl="0" marL="457200" rtl="0" algn="l">
              <a:lnSpc>
                <a:spcPct val="200000"/>
              </a:lnSpc>
              <a:spcBef>
                <a:spcPts val="0"/>
              </a:spcBef>
              <a:spcAft>
                <a:spcPts val="0"/>
              </a:spcAft>
              <a:buClr>
                <a:srgbClr val="FFFF00"/>
              </a:buClr>
              <a:buSzPts val="2000"/>
              <a:buFont typeface="Roboto"/>
              <a:buChar char="❖"/>
            </a:pPr>
            <a:r>
              <a:rPr lang="en" sz="2000">
                <a:solidFill>
                  <a:srgbClr val="FFFF00"/>
                </a:solidFill>
                <a:latin typeface="Roboto"/>
                <a:ea typeface="Roboto"/>
                <a:cs typeface="Roboto"/>
                <a:sym typeface="Roboto"/>
              </a:rPr>
              <a:t>Which Body Parts are More likely to be injured during a Crash?</a:t>
            </a:r>
            <a:endParaRPr sz="2000">
              <a:solidFill>
                <a:srgbClr val="FFFF00"/>
              </a:solidFill>
              <a:latin typeface="Roboto"/>
              <a:ea typeface="Roboto"/>
              <a:cs typeface="Roboto"/>
              <a:sym typeface="Roboto"/>
            </a:endParaRPr>
          </a:p>
          <a:p>
            <a:pPr indent="-355600" lvl="0" marL="457200" rtl="0" algn="l">
              <a:lnSpc>
                <a:spcPct val="200000"/>
              </a:lnSpc>
              <a:spcBef>
                <a:spcPts val="0"/>
              </a:spcBef>
              <a:spcAft>
                <a:spcPts val="0"/>
              </a:spcAft>
              <a:buClr>
                <a:srgbClr val="FFFF00"/>
              </a:buClr>
              <a:buSzPts val="2000"/>
              <a:buFont typeface="Roboto"/>
              <a:buChar char="❖"/>
            </a:pPr>
            <a:r>
              <a:rPr lang="en" sz="2000">
                <a:solidFill>
                  <a:srgbClr val="FFFF00"/>
                </a:solidFill>
                <a:latin typeface="Roboto"/>
                <a:ea typeface="Roboto"/>
                <a:cs typeface="Roboto"/>
                <a:sym typeface="Roboto"/>
              </a:rPr>
              <a:t>What is the most important Safety E</a:t>
            </a:r>
            <a:r>
              <a:rPr lang="en" sz="2000">
                <a:solidFill>
                  <a:srgbClr val="FFFF00"/>
                </a:solidFill>
                <a:latin typeface="Roboto"/>
                <a:ea typeface="Roboto"/>
                <a:cs typeface="Roboto"/>
                <a:sym typeface="Roboto"/>
              </a:rPr>
              <a:t>quipment</a:t>
            </a:r>
            <a:r>
              <a:rPr lang="en" sz="2000">
                <a:solidFill>
                  <a:srgbClr val="FFFF00"/>
                </a:solidFill>
                <a:latin typeface="Roboto"/>
                <a:ea typeface="Roboto"/>
                <a:cs typeface="Roboto"/>
                <a:sym typeface="Roboto"/>
              </a:rPr>
              <a:t> for Avoiding Injury During a Crash?</a:t>
            </a:r>
            <a:endParaRPr sz="2000">
              <a:solidFill>
                <a:srgbClr val="FFFF00"/>
              </a:solidFill>
              <a:latin typeface="Roboto"/>
              <a:ea typeface="Roboto"/>
              <a:cs typeface="Roboto"/>
              <a:sym typeface="Roboto"/>
            </a:endParaRPr>
          </a:p>
          <a:p>
            <a:pPr indent="-355600" lvl="0" marL="457200" rtl="0" algn="l">
              <a:lnSpc>
                <a:spcPct val="200000"/>
              </a:lnSpc>
              <a:spcBef>
                <a:spcPts val="0"/>
              </a:spcBef>
              <a:spcAft>
                <a:spcPts val="0"/>
              </a:spcAft>
              <a:buClr>
                <a:srgbClr val="FFFF00"/>
              </a:buClr>
              <a:buSzPts val="2000"/>
              <a:buFont typeface="Roboto"/>
              <a:buChar char="❖"/>
            </a:pPr>
            <a:r>
              <a:rPr lang="en" sz="2000">
                <a:solidFill>
                  <a:srgbClr val="FFFF00"/>
                </a:solidFill>
                <a:latin typeface="Roboto"/>
                <a:ea typeface="Roboto"/>
                <a:cs typeface="Roboto"/>
                <a:sym typeface="Roboto"/>
              </a:rPr>
              <a:t>Who is Safer Driver?</a:t>
            </a:r>
            <a:endParaRPr sz="2000">
              <a:solidFill>
                <a:srgbClr val="FFFF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