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7" r:id="rId2"/>
    <p:sldId id="256" r:id="rId3"/>
    <p:sldId id="264" r:id="rId4"/>
    <p:sldId id="258" r:id="rId5"/>
    <p:sldId id="278" r:id="rId6"/>
    <p:sldId id="279" r:id="rId7"/>
    <p:sldId id="280" r:id="rId8"/>
    <p:sldId id="281" r:id="rId9"/>
    <p:sldId id="315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286" r:id="rId20"/>
    <p:sldId id="336" r:id="rId21"/>
    <p:sldId id="337" r:id="rId22"/>
    <p:sldId id="303" r:id="rId23"/>
    <p:sldId id="323" r:id="rId24"/>
    <p:sldId id="324" r:id="rId25"/>
    <p:sldId id="341" r:id="rId26"/>
    <p:sldId id="342" r:id="rId27"/>
    <p:sldId id="339" r:id="rId28"/>
    <p:sldId id="338" r:id="rId29"/>
    <p:sldId id="340" r:id="rId30"/>
    <p:sldId id="268" r:id="rId31"/>
    <p:sldId id="269" r:id="rId32"/>
    <p:sldId id="274" r:id="rId33"/>
    <p:sldId id="275" r:id="rId34"/>
    <p:sldId id="276" r:id="rId35"/>
    <p:sldId id="277" r:id="rId36"/>
    <p:sldId id="349" r:id="rId37"/>
    <p:sldId id="347" r:id="rId38"/>
    <p:sldId id="346" r:id="rId39"/>
    <p:sldId id="348" r:id="rId40"/>
    <p:sldId id="343" r:id="rId41"/>
    <p:sldId id="350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7B21-07B8-4328-B435-16BDB9B35EE3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2656-6C29-4DE3-AD6C-478F2D08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722B-67E1-469A-8C15-73F0C5390302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332C-9772-4683-AA67-2D1C153C6F4A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9266-40B5-4568-A211-83196273A444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B893-261B-40EF-931B-B2CC6912993E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774B-7D6C-4484-81F9-2A4B8F5AD779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B76-2F43-4866-9695-7205D8DBA014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0CFF-617E-417F-930E-812EC2CAF000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1998-E177-436D-9FF2-63064AAC2D21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0BC-C016-4F76-BBB6-E35EFC7E0453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BD3-AF9E-4CE3-A018-839A11A28125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5796-E408-457B-8ED1-02E9CBE1692D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0CFA-009C-40E4-9EEE-60893642C5FC}" type="datetime1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B231-EEE0-48EB-92A1-62BC15A2E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Harmonic_me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m.wikipedia.org/wiki/Binary_classifica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hasarker/SPL-1-../blob/master/iris.csv" TargetMode="External"/><Relationship Id="rId2" Type="http://schemas.openxmlformats.org/officeDocument/2006/relationships/hyperlink" Target="https://github.com/samihasarker/SPL-1-../blob/master/10cross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mihasarker/SPL-1-../blob/master/wine.csv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			</a:t>
            </a:r>
            <a:r>
              <a:rPr lang="en-US" sz="3600" dirty="0" err="1" smtClean="0"/>
              <a:t>Samiha</a:t>
            </a:r>
            <a:r>
              <a:rPr lang="en-US" sz="3600" dirty="0" smtClean="0"/>
              <a:t>  </a:t>
            </a:r>
            <a:r>
              <a:rPr lang="en-US" sz="3600" dirty="0" err="1"/>
              <a:t>S</a:t>
            </a:r>
            <a:r>
              <a:rPr lang="en-US" sz="3600" dirty="0" err="1" smtClean="0"/>
              <a:t>arker</a:t>
            </a:r>
            <a:r>
              <a:rPr lang="en-US" sz="3600" dirty="0" smtClean="0"/>
              <a:t> </a:t>
            </a:r>
            <a:r>
              <a:rPr lang="en-US" sz="3600" dirty="0" err="1" smtClean="0"/>
              <a:t>Sweety</a:t>
            </a:r>
            <a:r>
              <a:rPr lang="en-US" sz="3600" dirty="0" smtClean="0"/>
              <a:t> .</a:t>
            </a:r>
          </a:p>
          <a:p>
            <a:pPr>
              <a:buNone/>
            </a:pPr>
            <a:r>
              <a:rPr lang="en-US" sz="3600" dirty="0" smtClean="0"/>
              <a:t>				Class Roll : 0941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Supervised by: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			</a:t>
            </a:r>
            <a:r>
              <a:rPr lang="en-US" sz="2400" dirty="0" smtClean="0"/>
              <a:t>Prof. Dr. </a:t>
            </a:r>
            <a:r>
              <a:rPr lang="en-US" sz="2400" dirty="0" err="1" smtClean="0"/>
              <a:t>Mohammod</a:t>
            </a:r>
            <a:r>
              <a:rPr lang="en-US" sz="2400" dirty="0" smtClean="0"/>
              <a:t> </a:t>
            </a:r>
            <a:r>
              <a:rPr lang="en-US" sz="2400" dirty="0" err="1" smtClean="0"/>
              <a:t>Shoyaib</a:t>
            </a:r>
            <a:r>
              <a:rPr lang="en-US" sz="2400" dirty="0" smtClean="0"/>
              <a:t> 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09ADB231-EEE0-48EB-92A1-62BC15A2E924}" type="slidenum">
              <a:rPr lang="en-US" sz="4000" smtClean="0">
                <a:solidFill>
                  <a:schemeClr val="tx1"/>
                </a:solidFill>
              </a:rPr>
              <a:pPr/>
              <a:t>1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Sorting takes an unordered collection and makes it an ordered </a:t>
            </a:r>
            <a:r>
              <a:rPr lang="en-US" altLang="en-US" b="1" dirty="0" smtClean="0"/>
              <a:t>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10</a:t>
            </a:fld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70" y="3352800"/>
            <a:ext cx="5087060" cy="24006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356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“Bubbling Up” </a:t>
            </a:r>
            <a:r>
              <a:rPr lang="en-US" altLang="en-US" dirty="0"/>
              <a:t>the Largest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Traverse a collection of elements</a:t>
            </a:r>
          </a:p>
          <a:p>
            <a:pPr lvl="1"/>
            <a:r>
              <a:rPr lang="en-US" altLang="en-US" b="1" dirty="0"/>
              <a:t>Move from the front to the end</a:t>
            </a:r>
          </a:p>
          <a:p>
            <a:pPr lvl="1"/>
            <a:r>
              <a:rPr lang="en-US" altLang="en-US" b="1" dirty="0"/>
              <a:t>“Bubble” the </a:t>
            </a:r>
            <a:r>
              <a:rPr lang="en-US" altLang="en-US" b="1" dirty="0">
                <a:solidFill>
                  <a:srgbClr val="3333FF"/>
                </a:solidFill>
              </a:rPr>
              <a:t>largest value</a:t>
            </a:r>
            <a:r>
              <a:rPr lang="en-US" altLang="en-US" b="1" dirty="0"/>
              <a:t> to the end using </a:t>
            </a:r>
            <a:r>
              <a:rPr lang="en-US" altLang="en-US" b="1" dirty="0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11</a:t>
            </a:fld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19600"/>
            <a:ext cx="4829849" cy="10193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265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“Bubbling Up” the Largest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Traverse </a:t>
            </a:r>
            <a:r>
              <a:rPr lang="en-US" altLang="en-US" b="1" dirty="0"/>
              <a:t>a collection of elements</a:t>
            </a:r>
            <a:br>
              <a:rPr lang="en-US" altLang="en-US" b="1" dirty="0"/>
            </a:br>
            <a:r>
              <a:rPr lang="en-US" altLang="en-US" sz="2700" b="1" dirty="0"/>
              <a:t>Move from the front to the end</a:t>
            </a:r>
            <a:br>
              <a:rPr lang="en-US" altLang="en-US" sz="2700" b="1" dirty="0"/>
            </a:br>
            <a:r>
              <a:rPr lang="en-US" altLang="en-US" sz="2700" b="1" dirty="0"/>
              <a:t>“Bubble” the largest value to the end using pair-wise comparisons and swapping</a:t>
            </a:r>
            <a:br>
              <a:rPr lang="en-US" altLang="en-US" sz="2700" b="1" dirty="0"/>
            </a:br>
            <a:endParaRPr lang="en-US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81400"/>
            <a:ext cx="4848902" cy="12098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12</a:t>
            </a:fld>
            <a:endParaRPr lang="en-US" sz="4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148068"/>
            <a:ext cx="4944165" cy="13908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853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“Bubbling Up” the Largest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/>
              <a:t>Traverse a collection of elements</a:t>
            </a:r>
            <a:br>
              <a:rPr lang="en-US" altLang="en-US" sz="2000" b="1" dirty="0"/>
            </a:br>
            <a:r>
              <a:rPr lang="en-US" altLang="en-US" sz="2000" b="1" dirty="0"/>
              <a:t>Move from the front to the end</a:t>
            </a:r>
            <a:br>
              <a:rPr lang="en-US" altLang="en-US" sz="2000" b="1" dirty="0"/>
            </a:br>
            <a:r>
              <a:rPr lang="en-US" altLang="en-US" sz="2000" b="1" dirty="0"/>
              <a:t>“Bubble” the largest value to the end using pair-wise comparisons and swapping</a:t>
            </a:r>
            <a:br>
              <a:rPr lang="en-US" altLang="en-US" sz="2000" b="1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3048000"/>
            <a:ext cx="4782217" cy="1219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40" y="4440377"/>
            <a:ext cx="5258534" cy="1124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2" y="5747046"/>
            <a:ext cx="5172797" cy="13336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7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“Bubbling Up” the Largest 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Traverse a collection of elements</a:t>
            </a:r>
            <a:br>
              <a:rPr lang="en-US" altLang="en-US" b="1" dirty="0"/>
            </a:br>
            <a:r>
              <a:rPr lang="en-US" altLang="en-US" b="1" dirty="0"/>
              <a:t>Move from the front to the end</a:t>
            </a:r>
            <a:br>
              <a:rPr lang="en-US" altLang="en-US" b="1" dirty="0"/>
            </a:br>
            <a:r>
              <a:rPr lang="en-US" altLang="en-US" b="1" dirty="0"/>
              <a:t>“Bubble” the largest value to the end using pair-wise comparisons and swapping</a:t>
            </a:r>
            <a:br>
              <a:rPr lang="en-US" altLang="en-US" b="1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14</a:t>
            </a:fld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6" y="4114800"/>
            <a:ext cx="5277587" cy="10383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321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“Bubbling Up” the Largest 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Traverse a collection of elements</a:t>
            </a:r>
            <a:br>
              <a:rPr lang="en-US" altLang="en-US" b="1" dirty="0"/>
            </a:br>
            <a:r>
              <a:rPr lang="en-US" altLang="en-US" b="1" dirty="0"/>
              <a:t>Move from the front to the end</a:t>
            </a:r>
            <a:br>
              <a:rPr lang="en-US" altLang="en-US" b="1" dirty="0"/>
            </a:br>
            <a:r>
              <a:rPr lang="en-US" altLang="en-US" b="1" dirty="0"/>
              <a:t>“Bubble” the largest value to the end using pair-wise comparisons and swapping</a:t>
            </a:r>
            <a:br>
              <a:rPr lang="en-US" altLang="en-US" b="1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15</a:t>
            </a:fld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1" y="3940648"/>
            <a:ext cx="5144218" cy="1533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935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Repeat “Bubble Up” How Many Times?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If we have N elements…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Then we </a:t>
            </a:r>
            <a:r>
              <a:rPr lang="en-US" altLang="en-US" b="1" dirty="0">
                <a:solidFill>
                  <a:srgbClr val="3333FF"/>
                </a:solidFill>
              </a:rPr>
              <a:t>repeat the “bubble up” process N – 1 times.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/>
              <a:t>This </a:t>
            </a:r>
            <a:r>
              <a:rPr lang="en-US" altLang="en-US" b="1" dirty="0">
                <a:solidFill>
                  <a:srgbClr val="3333FF"/>
                </a:solidFill>
              </a:rPr>
              <a:t>guarantees we’ll correctly </a:t>
            </a:r>
            <a:br>
              <a:rPr lang="en-US" altLang="en-US" b="1" dirty="0">
                <a:solidFill>
                  <a:srgbClr val="3333FF"/>
                </a:solidFill>
              </a:rPr>
            </a:br>
            <a:r>
              <a:rPr lang="en-US" altLang="en-US" b="1" dirty="0">
                <a:solidFill>
                  <a:srgbClr val="3333FF"/>
                </a:solidFill>
              </a:rPr>
              <a:t>place all N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16</a:t>
            </a:fld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47396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“Bubbling” All the Elements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03" y="1838832"/>
            <a:ext cx="3181794" cy="20481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17</a:t>
            </a:fld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21698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Reducing the Number of Comparisons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08" y="2667000"/>
            <a:ext cx="3105583" cy="20195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18</a:t>
            </a:fld>
            <a:endParaRPr lang="en-US" sz="4000"/>
          </a:p>
        </p:txBody>
      </p:sp>
    </p:spTree>
    <p:extLst>
      <p:ext uri="{BB962C8B-B14F-4D97-AF65-F5344CB8AC3E}">
        <p14:creationId xmlns="" xmlns:p14="http://schemas.microsoft.com/office/powerpoint/2010/main" val="366434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kern="0" dirty="0"/>
              <a:t>P(A|B) = probability of A given that B is true. 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endParaRPr lang="en-US" kern="0" dirty="0"/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kern="0" dirty="0">
                <a:solidFill>
                  <a:srgbClr val="C00000"/>
                </a:solidFill>
              </a:rPr>
              <a:t>P(A|B) = </a:t>
            </a:r>
            <a:r>
              <a:rPr lang="en-US" kern="0" dirty="0" smtClean="0">
                <a:solidFill>
                  <a:srgbClr val="C00000"/>
                </a:solidFill>
              </a:rPr>
              <a:t>P(B|A)P(A)/P(B)</a:t>
            </a:r>
          </a:p>
          <a:p>
            <a:pPr marL="0" lvl="0" indent="0" eaLnBrk="0" fontAlgn="base" hangingPunct="0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kern="0" dirty="0">
              <a:solidFill>
                <a:srgbClr val="C00000"/>
              </a:solidFill>
            </a:endParaRP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FontTx/>
              <a:buChar char="•"/>
              <a:defRPr/>
            </a:pPr>
            <a:endParaRPr lang="en-US" kern="0" dirty="0"/>
          </a:p>
          <a:p>
            <a:pPr>
              <a:buNone/>
            </a:pPr>
            <a:r>
              <a:rPr lang="en-US" dirty="0"/>
              <a:t>In practice we are most interested in dealing with events e and data D.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 = </a:t>
            </a:r>
            <a:r>
              <a:rPr lang="en-US" dirty="0">
                <a:solidFill>
                  <a:schemeClr val="accent2"/>
                </a:solidFill>
              </a:rPr>
              <a:t>“I have a cold”</a:t>
            </a:r>
          </a:p>
          <a:p>
            <a:pPr>
              <a:buNone/>
            </a:pPr>
            <a:r>
              <a:rPr lang="en-US" dirty="0"/>
              <a:t>D = </a:t>
            </a:r>
            <a:r>
              <a:rPr lang="en-US" dirty="0">
                <a:solidFill>
                  <a:schemeClr val="accent2"/>
                </a:solidFill>
              </a:rPr>
              <a:t>“runny nose,” “watery eyes,” “coughing”</a:t>
            </a:r>
          </a:p>
          <a:p>
            <a:pPr>
              <a:buNone/>
            </a:pPr>
            <a:endParaRPr lang="en-US" dirty="0"/>
          </a:p>
          <a:p>
            <a:r>
              <a:rPr lang="en-US" kern="0" dirty="0">
                <a:solidFill>
                  <a:srgbClr val="C00000"/>
                </a:solidFill>
              </a:rPr>
              <a:t>P(</a:t>
            </a:r>
            <a:r>
              <a:rPr lang="en-US" kern="0" dirty="0" err="1">
                <a:solidFill>
                  <a:srgbClr val="C00000"/>
                </a:solidFill>
              </a:rPr>
              <a:t>e|D</a:t>
            </a:r>
            <a:r>
              <a:rPr lang="en-US" kern="0" dirty="0" smtClean="0">
                <a:solidFill>
                  <a:srgbClr val="C00000"/>
                </a:solidFill>
              </a:rPr>
              <a:t>)=P(</a:t>
            </a:r>
            <a:r>
              <a:rPr lang="en-US" kern="0" dirty="0" err="1" smtClean="0">
                <a:solidFill>
                  <a:srgbClr val="C00000"/>
                </a:solidFill>
              </a:rPr>
              <a:t>D|e</a:t>
            </a:r>
            <a:r>
              <a:rPr lang="en-US" kern="0" dirty="0" smtClean="0">
                <a:solidFill>
                  <a:srgbClr val="C00000"/>
                </a:solidFill>
              </a:rPr>
              <a:t>)P(e)/P(D)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kern="0" dirty="0"/>
              <a:t>So Bayes’ theorem is “diagnostic”.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19</a:t>
            </a:fld>
            <a:endParaRPr lang="en-US" sz="4000"/>
          </a:p>
        </p:txBody>
      </p:sp>
    </p:spTree>
    <p:extLst>
      <p:ext uri="{BB962C8B-B14F-4D97-AF65-F5344CB8AC3E}">
        <p14:creationId xmlns="" xmlns:p14="http://schemas.microsoft.com/office/powerpoint/2010/main" val="41702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239000" cy="4114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Project: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Human activity </a:t>
            </a:r>
            <a:r>
              <a:rPr lang="en-US" sz="4800" dirty="0" err="1" smtClean="0"/>
              <a:t>recognation</a:t>
            </a:r>
            <a:r>
              <a:rPr lang="en-US" sz="4800" dirty="0" smtClean="0"/>
              <a:t> from sensor data.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Use Bayes Rule!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Why did this help?  Well, we think that we might be able to specify how features are “generated” by the class label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20</a:t>
            </a:fld>
            <a:endParaRPr lang="en-US" sz="4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8077200" cy="236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634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Let’s expand this for our digit recognition task: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 classify, we’ll simply compute these two probabilities and predict based on which one is greater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21</a:t>
            </a:fld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763000" cy="304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561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2006"/>
            <a:ext cx="66675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4858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  <a:p>
            <a:pPr marL="1828800" lvl="4" indent="0">
              <a:buNone/>
            </a:pPr>
            <a:r>
              <a:rPr lang="en-US" sz="4800" dirty="0" smtClean="0"/>
              <a:t>Decision tree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23</a:t>
            </a:fld>
            <a:endParaRPr lang="en-US" sz="4000"/>
          </a:p>
        </p:txBody>
      </p:sp>
    </p:spTree>
    <p:extLst>
      <p:ext uri="{BB962C8B-B14F-4D97-AF65-F5344CB8AC3E}">
        <p14:creationId xmlns="" xmlns:p14="http://schemas.microsoft.com/office/powerpoint/2010/main" val="1565426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Decision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Decision tree is a classifier in the form of a tree structure</a:t>
            </a:r>
          </a:p>
          <a:p>
            <a:pPr lvl="1"/>
            <a:r>
              <a:rPr lang="en-US" altLang="zh-CN" sz="2200" dirty="0"/>
              <a:t>Decision node: specifies a test on a single attribute</a:t>
            </a:r>
          </a:p>
          <a:p>
            <a:pPr lvl="1"/>
            <a:r>
              <a:rPr lang="en-US" altLang="zh-CN" sz="2200" dirty="0"/>
              <a:t>Leaf node: indicates the value of the target attribute </a:t>
            </a:r>
          </a:p>
          <a:p>
            <a:pPr lvl="1"/>
            <a:r>
              <a:rPr lang="en-US" altLang="zh-CN" sz="2200" dirty="0"/>
              <a:t>Arc/edge: split of one attribute</a:t>
            </a:r>
          </a:p>
          <a:p>
            <a:pPr lvl="1"/>
            <a:r>
              <a:rPr lang="en-US" altLang="zh-CN" sz="2200" dirty="0"/>
              <a:t>Path: a disjunction of test to make the final decision </a:t>
            </a:r>
          </a:p>
          <a:p>
            <a:endParaRPr lang="en-US" altLang="zh-CN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24</a:t>
            </a:fld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34661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 descr="C:\Users\IIT\Music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95550"/>
            <a:ext cx="7624763" cy="436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 descr="C:\Users\IIT\Music\1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1443"/>
            <a:ext cx="6843713" cy="3905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We want to determine which attribute in a given set of training feature vectors is most useful for discriminating between the classes to be learned.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Information gain tells us how important a given attribute of the feature vectors is.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We will use it to decide the ordering of attributes in the nodes of a decision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folHlink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Entropy = 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is the probability of class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Compute it as the proportion of class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in the set.</a:t>
            </a:r>
          </a:p>
          <a:p>
            <a:pPr>
              <a:buFontTx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Clr>
                <a:schemeClr val="folHlink"/>
              </a:buClr>
              <a:buFontTx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Clr>
                <a:schemeClr val="folHlink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Entropy comes from information theory.  The higher the entropy the more the information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 descr="C:\Users\IIT\Music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424" y="1295400"/>
            <a:ext cx="1933575" cy="1447800"/>
          </a:xfrm>
          <a:prstGeom prst="rect">
            <a:avLst/>
          </a:prstGeom>
          <a:noFill/>
        </p:spPr>
      </p:pic>
      <p:pic>
        <p:nvPicPr>
          <p:cNvPr id="1027" name="Picture 3" descr="C:\Users\IIT\Music\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71538"/>
            <a:ext cx="2895600" cy="2176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folHlink"/>
                </a:solidFill>
                <a:latin typeface="Tahoma" charset="0"/>
                <a:cs typeface="Arial" charset="0"/>
              </a:rPr>
              <a:t>Information Gain= 0.996 - 0.615 = 0.38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 descr="C:\Users\IIT\Music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8077200" cy="54292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0" y="59436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folHlink"/>
                </a:solidFill>
                <a:latin typeface="Tahoma" charset="0"/>
                <a:cs typeface="Arial" charset="0"/>
              </a:rPr>
              <a:t>Information Gain= 0.996 - 0.615 = 0.38</a:t>
            </a:r>
            <a:endParaRPr lang="en-US" b="1" dirty="0">
              <a:solidFill>
                <a:schemeClr val="folHlink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  Progress In Mid :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dirty="0" smtClean="0"/>
              <a:t>K-Nearest  neighbors ( KNN )</a:t>
            </a:r>
          </a:p>
          <a:p>
            <a:pPr lvl="2"/>
            <a:r>
              <a:rPr lang="en-US" dirty="0" smtClean="0"/>
              <a:t>Generic  Method  for  any  Dataset .</a:t>
            </a:r>
          </a:p>
          <a:p>
            <a:pPr lvl="2"/>
            <a:r>
              <a:rPr lang="en-US" dirty="0" err="1" smtClean="0"/>
              <a:t>Naivebayes</a:t>
            </a:r>
            <a:r>
              <a:rPr lang="en-US" dirty="0" smtClean="0"/>
              <a:t>  implement  .</a:t>
            </a:r>
          </a:p>
          <a:p>
            <a:pPr lvl="2"/>
            <a:r>
              <a:rPr lang="en-US" dirty="0" smtClean="0"/>
              <a:t>10 fold Cross  </a:t>
            </a:r>
            <a:r>
              <a:rPr lang="en-US" dirty="0" err="1" smtClean="0"/>
              <a:t>vadidation</a:t>
            </a:r>
            <a:r>
              <a:rPr lang="en-US" dirty="0" smtClean="0"/>
              <a:t> .</a:t>
            </a:r>
          </a:p>
          <a:p>
            <a:pPr lvl="2"/>
            <a:r>
              <a:rPr lang="en-US" dirty="0" smtClean="0"/>
              <a:t>Accuracy  calculation .</a:t>
            </a:r>
          </a:p>
          <a:p>
            <a:pPr lvl="2"/>
            <a:r>
              <a:rPr lang="en-US" dirty="0" smtClean="0"/>
              <a:t>Decision  Tree  ( only  theory  complete )</a:t>
            </a:r>
          </a:p>
          <a:p>
            <a:pPr lvl="2"/>
            <a:r>
              <a:rPr lang="en-US" dirty="0" err="1" smtClean="0"/>
              <a:t>Precision,Recall,Fmeasure</a:t>
            </a:r>
            <a:r>
              <a:rPr lang="en-US" dirty="0" smtClean="0"/>
              <a:t>  - For  Binary  Classification ( After  Mid ).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3</a:t>
            </a:fld>
            <a:endParaRPr lang="en-US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sz="4400" dirty="0" smtClean="0"/>
              <a:t>		</a:t>
            </a:r>
            <a:r>
              <a:rPr lang="en-US" sz="6000" dirty="0" smtClean="0"/>
              <a:t>Cross-Validation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30</a:t>
            </a:fld>
            <a:endParaRPr lang="en-US"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Cross-Validation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Performance of a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Samples from X are typically unavailable</a:t>
            </a:r>
          </a:p>
          <a:p>
            <a:r>
              <a:rPr lang="en-US" dirty="0" smtClean="0"/>
              <a:t>Take out some of the training set</a:t>
            </a:r>
          </a:p>
          <a:p>
            <a:pPr lvl="1"/>
            <a:r>
              <a:rPr lang="en-US" dirty="0" smtClean="0"/>
              <a:t>Train on the remaining training set</a:t>
            </a:r>
          </a:p>
          <a:p>
            <a:pPr lvl="1"/>
            <a:r>
              <a:rPr lang="en-US" dirty="0" smtClean="0"/>
              <a:t>Test on the excluded instances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Cross-validation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31</a:t>
            </a:fld>
            <a:endParaRPr lang="en-US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Cross Validation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Common Splitting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k-fold cross-validation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32</a:t>
            </a:fld>
            <a:endParaRPr lang="en-US" sz="4000"/>
          </a:p>
        </p:txBody>
      </p:sp>
      <p:pic>
        <p:nvPicPr>
          <p:cNvPr id="5122" name="Picture 2" descr="C:\Users\IIT\Music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5495925" cy="196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Common Splitting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33</a:t>
            </a:fld>
            <a:endParaRPr lang="en-US" sz="4000"/>
          </a:p>
        </p:txBody>
      </p:sp>
      <p:pic>
        <p:nvPicPr>
          <p:cNvPr id="6146" name="Picture 2" descr="C:\Users\IIT\Music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800"/>
            <a:ext cx="5467350" cy="3609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Validation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k-fold cross validation requires</a:t>
            </a:r>
          </a:p>
          <a:p>
            <a:pPr lvl="1"/>
            <a:r>
              <a:rPr lang="en-US" dirty="0" smtClean="0"/>
              <a:t>k training steps on n(k-1)/k </a:t>
            </a:r>
            <a:r>
              <a:rPr lang="en-US" dirty="0" err="1" smtClean="0"/>
              <a:t>datapoints</a:t>
            </a:r>
            <a:endParaRPr lang="en-US" dirty="0" smtClean="0"/>
          </a:p>
          <a:p>
            <a:pPr lvl="1"/>
            <a:r>
              <a:rPr lang="en-US" dirty="0" smtClean="0"/>
              <a:t>k testing steps on n/k </a:t>
            </a:r>
            <a:r>
              <a:rPr lang="en-US" dirty="0" err="1" smtClean="0"/>
              <a:t>datapoints</a:t>
            </a:r>
            <a:endParaRPr lang="en-US" dirty="0" smtClean="0"/>
          </a:p>
          <a:p>
            <a:pPr lvl="1"/>
            <a:r>
              <a:rPr lang="en-US" dirty="0" smtClean="0"/>
              <a:t>(There are efficient ways of computing L.O.O. estimates for some nonparametric techniques, e.g. Nearest Neighbors)</a:t>
            </a:r>
          </a:p>
          <a:p>
            <a:r>
              <a:rPr lang="en-US" dirty="0" smtClean="0"/>
              <a:t>Average results reported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34</a:t>
            </a:fld>
            <a:endParaRPr lang="en-US" sz="4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			</a:t>
            </a:r>
          </a:p>
          <a:p>
            <a:pPr>
              <a:buNone/>
            </a:pPr>
            <a:r>
              <a:rPr lang="en-US" altLang="en-US" sz="3600" dirty="0" smtClean="0"/>
              <a:t>		</a:t>
            </a:r>
          </a:p>
          <a:p>
            <a:pPr>
              <a:buNone/>
            </a:pPr>
            <a:endParaRPr lang="en-US" altLang="en-US" sz="3600" dirty="0" smtClean="0"/>
          </a:p>
          <a:p>
            <a:pPr>
              <a:buNone/>
            </a:pPr>
            <a:r>
              <a:rPr lang="en-US" altLang="en-US" sz="3600" dirty="0" smtClean="0"/>
              <a:t>		Accuracy , Precision  </a:t>
            </a:r>
            <a:r>
              <a:rPr lang="en-US" sz="3600" dirty="0" smtClean="0"/>
              <a:t>And Recall	</a:t>
            </a:r>
            <a:r>
              <a:rPr lang="en-US" sz="4800" dirty="0" smtClean="0"/>
              <a:t>	</a:t>
            </a:r>
            <a:endParaRPr lang="en-US" altLang="en-US" dirty="0" smtClean="0"/>
          </a:p>
          <a:p>
            <a:pPr>
              <a:buNone/>
            </a:pP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35</a:t>
            </a:fld>
            <a:endParaRPr lang="en-US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122" name="Picture 2" descr="C:\Users\IIT\Music\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7239000" cy="526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Accuracy , Precision  </a:t>
            </a:r>
            <a:r>
              <a:rPr lang="en-US" dirty="0" smtClean="0"/>
              <a:t>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Positively-labeled</a:t>
            </a:r>
            <a:r>
              <a:rPr lang="en-US" sz="2400" dirty="0" smtClean="0"/>
              <a:t> means judged “relevant” by the search engine or labeled as in the class by a classifier.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/>
              <a:t>tp</a:t>
            </a:r>
            <a:r>
              <a:rPr lang="en-US" sz="2000" dirty="0" smtClean="0"/>
              <a:t> = true positive,   </a:t>
            </a:r>
            <a:r>
              <a:rPr lang="en-US" sz="2000" dirty="0" err="1" smtClean="0"/>
              <a:t>fp</a:t>
            </a:r>
            <a:r>
              <a:rPr lang="en-US" sz="2000" dirty="0" smtClean="0"/>
              <a:t> = false positive etc.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 descr="C:\Users\IIT\Music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971800"/>
            <a:ext cx="3429000" cy="2133600"/>
          </a:xfrm>
          <a:prstGeom prst="rect">
            <a:avLst/>
          </a:prstGeom>
          <a:noFill/>
        </p:spPr>
      </p:pic>
      <p:pic>
        <p:nvPicPr>
          <p:cNvPr id="2051" name="Picture 3" descr="C:\Users\IIT\Music\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029200"/>
            <a:ext cx="39624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 and  Recall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 descr="C:\Users\IIT\Music\19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81074"/>
            <a:ext cx="4576762" cy="4962525"/>
          </a:xfrm>
          <a:prstGeom prst="rect">
            <a:avLst/>
          </a:prstGeom>
          <a:noFill/>
        </p:spPr>
      </p:pic>
      <p:pic>
        <p:nvPicPr>
          <p:cNvPr id="1027" name="Picture 3" descr="C:\Users\IIT\Music\19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2538" y="2514600"/>
            <a:ext cx="2962275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measure that combines precision and recall is the </a:t>
            </a:r>
            <a:r>
              <a:rPr lang="en-US" dirty="0" smtClean="0">
                <a:hlinkClick r:id="rId2" tooltip="Harmonic mean"/>
              </a:rPr>
              <a:t>harmonic mean</a:t>
            </a:r>
            <a:r>
              <a:rPr lang="en-US" dirty="0" smtClean="0"/>
              <a:t> of precision and recall.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074" name="Picture 2" descr="C:\Users\IIT\Music\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90800"/>
            <a:ext cx="4062413" cy="159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Neighbors(KNN)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1.Handle Data:</a:t>
            </a:r>
          </a:p>
          <a:p>
            <a:pPr>
              <a:buNone/>
            </a:pPr>
            <a:r>
              <a:rPr lang="en-US" sz="1800" dirty="0" smtClean="0"/>
              <a:t>               Open  the  dataset  from  CSV  and  split  into  test/train dataset .</a:t>
            </a:r>
          </a:p>
          <a:p>
            <a:pPr>
              <a:buNone/>
            </a:pPr>
            <a:r>
              <a:rPr lang="en-US" sz="1800" dirty="0" smtClean="0"/>
              <a:t>2.Similarity: </a:t>
            </a:r>
          </a:p>
          <a:p>
            <a:pPr>
              <a:buNone/>
            </a:pPr>
            <a:r>
              <a:rPr lang="en-US" sz="1800" dirty="0" smtClean="0"/>
              <a:t>               Calculate the distance between two data instances.</a:t>
            </a:r>
          </a:p>
          <a:p>
            <a:pPr>
              <a:buNone/>
            </a:pPr>
            <a:r>
              <a:rPr lang="en-US" sz="1800" dirty="0" smtClean="0"/>
              <a:t>3.Neighbors:</a:t>
            </a:r>
          </a:p>
          <a:p>
            <a:pPr>
              <a:buNone/>
            </a:pPr>
            <a:r>
              <a:rPr lang="en-US" sz="1800" dirty="0" smtClean="0"/>
              <a:t>               Locate k most similar data distances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581400"/>
            <a:ext cx="6400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4.Response:</a:t>
            </a:r>
          </a:p>
          <a:p>
            <a:pPr>
              <a:buNone/>
            </a:pPr>
            <a:r>
              <a:rPr lang="en-US" dirty="0" smtClean="0"/>
              <a:t>	Generate a response from a set of data instances.</a:t>
            </a:r>
          </a:p>
          <a:p>
            <a:pPr>
              <a:buNone/>
            </a:pPr>
            <a:r>
              <a:rPr lang="en-US" sz="2000" dirty="0" smtClean="0"/>
              <a:t>5.Accuracy: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dirty="0" smtClean="0"/>
              <a:t>Summarize the accuracy of predictions.</a:t>
            </a:r>
          </a:p>
          <a:p>
            <a:pPr>
              <a:buNone/>
            </a:pPr>
            <a:r>
              <a:rPr lang="en-US" sz="2000" dirty="0" smtClean="0"/>
              <a:t>6.Main:</a:t>
            </a:r>
          </a:p>
          <a:p>
            <a:pPr>
              <a:buNone/>
            </a:pPr>
            <a:r>
              <a:rPr lang="en-US" sz="1600" dirty="0" smtClean="0"/>
              <a:t>              </a:t>
            </a:r>
            <a:r>
              <a:rPr lang="en-US" dirty="0" smtClean="0"/>
              <a:t>Tie it all together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4</a:t>
            </a:fld>
            <a:endParaRPr lang="en-US" sz="4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related to the field of </a:t>
            </a:r>
            <a:r>
              <a:rPr lang="en-US" dirty="0" smtClean="0">
                <a:hlinkClick r:id="rId2" tooltip="Binary classification"/>
              </a:rPr>
              <a:t>binary classification</a:t>
            </a:r>
            <a:r>
              <a:rPr lang="en-US" dirty="0" smtClean="0"/>
              <a:t> where recall is often termed as Sensitivity.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099" name="Picture 3" descr="C:\Users\IIT\Music\8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352800"/>
            <a:ext cx="51816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https://github.com/samihasarker/SPL-1-</a:t>
            </a:r>
            <a:r>
              <a:rPr lang="en-US" smtClean="0">
                <a:hlinkClick r:id="rId2"/>
              </a:rPr>
              <a:t>../</a:t>
            </a:r>
            <a:r>
              <a:rPr lang="en-US" smtClean="0">
                <a:hlinkClick r:id="rId2"/>
              </a:rPr>
              <a:t>blob/master/10cross.py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https://github.com/samihasarker/SPL-1-../</a:t>
            </a:r>
            <a:r>
              <a:rPr lang="en-US" dirty="0" smtClean="0">
                <a:hlinkClick r:id="rId3"/>
              </a:rPr>
              <a:t>blob/master/iris.csv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https://github.com/samihasarker/SPL-1-../</a:t>
            </a:r>
            <a:r>
              <a:rPr lang="en-US" dirty="0" smtClean="0">
                <a:hlinkClick r:id="rId4"/>
              </a:rPr>
              <a:t>blob/master/wine.csv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6000" dirty="0" smtClean="0"/>
              <a:t>THANK  YOU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6635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>
                <a:solidFill>
                  <a:srgbClr val="595D63"/>
                </a:solidFill>
              </a:rPr>
              <a:t>k </a:t>
            </a:r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Requires 3 things:</a:t>
            </a:r>
          </a:p>
          <a:p>
            <a:pPr marL="679450" lvl="1"/>
            <a:r>
              <a:rPr lang="en-US" sz="1800" dirty="0" smtClean="0"/>
              <a:t>Feature Space(Training Data)</a:t>
            </a:r>
          </a:p>
          <a:p>
            <a:pPr marL="679450" lvl="1"/>
            <a:r>
              <a:rPr lang="en-US" sz="1800" dirty="0" smtClean="0"/>
              <a:t>Distance metric </a:t>
            </a:r>
          </a:p>
          <a:p>
            <a:pPr marL="954088" lvl="2"/>
            <a:r>
              <a:rPr lang="en-US" sz="1800" dirty="0" smtClean="0"/>
              <a:t>to compute distance between records</a:t>
            </a:r>
          </a:p>
          <a:p>
            <a:pPr marL="679450" lvl="1"/>
            <a:r>
              <a:rPr lang="en-US" sz="1800" dirty="0" smtClean="0"/>
              <a:t>The value of </a:t>
            </a:r>
            <a:r>
              <a:rPr lang="en-US" sz="1800" i="1" dirty="0" smtClean="0"/>
              <a:t>k</a:t>
            </a:r>
          </a:p>
          <a:p>
            <a:pPr marL="954088" lvl="2"/>
            <a:r>
              <a:rPr lang="en-US" sz="1800" dirty="0" smtClean="0"/>
              <a:t> the number of nearest neighbors to retrieve from which to get majority class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5</a:t>
            </a:fld>
            <a:endParaRPr lang="en-US" sz="4000"/>
          </a:p>
        </p:txBody>
      </p:sp>
      <p:pic>
        <p:nvPicPr>
          <p:cNvPr id="1026" name="Picture 2" descr="C:\Users\IIT\Music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86200"/>
            <a:ext cx="2733675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>
                <a:solidFill>
                  <a:srgbClr val="595D63"/>
                </a:solidFill>
              </a:rPr>
              <a:t>k </a:t>
            </a:r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 classify an unknown record:</a:t>
            </a:r>
          </a:p>
          <a:p>
            <a:pPr>
              <a:buNone/>
            </a:pPr>
            <a:endParaRPr lang="en-US" sz="2000" dirty="0" smtClean="0"/>
          </a:p>
          <a:p>
            <a:pPr marL="679450" lvl="1"/>
            <a:r>
              <a:rPr lang="en-US" sz="1800" dirty="0" smtClean="0"/>
              <a:t>Compute distance to other training records</a:t>
            </a:r>
          </a:p>
          <a:p>
            <a:pPr marL="679450" lvl="1"/>
            <a:r>
              <a:rPr lang="en-US" sz="1800" dirty="0" smtClean="0"/>
              <a:t>Identify </a:t>
            </a:r>
            <a:r>
              <a:rPr lang="en-US" sz="1800" i="1" dirty="0" smtClean="0"/>
              <a:t>k</a:t>
            </a:r>
            <a:r>
              <a:rPr lang="en-US" sz="1800" dirty="0" smtClean="0"/>
              <a:t> nearest neighbors</a:t>
            </a:r>
          </a:p>
          <a:p>
            <a:pPr marL="679450" lvl="1"/>
            <a:r>
              <a:rPr lang="en-US" sz="1800" dirty="0" smtClean="0"/>
              <a:t>Use class labels of nearest neighbors to determine           the class label of unknown record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6</a:t>
            </a:fld>
            <a:endParaRPr 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>
                <a:solidFill>
                  <a:srgbClr val="595D63"/>
                </a:solidFill>
              </a:rPr>
              <a:t>k </a:t>
            </a:r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Distance Metrics:</a:t>
            </a:r>
          </a:p>
          <a:p>
            <a:endParaRPr lang="en-US" dirty="0" smtClean="0"/>
          </a:p>
          <a:p>
            <a:pPr marL="679450" lvl="1">
              <a:buNone/>
            </a:pPr>
            <a:r>
              <a:rPr lang="en-US" dirty="0" smtClean="0"/>
              <a:t>Euclidean distance(</a:t>
            </a:r>
            <a:r>
              <a:rPr lang="en-US" dirty="0" err="1" smtClean="0"/>
              <a:t>continuos</a:t>
            </a:r>
            <a:r>
              <a:rPr lang="en-US" dirty="0" smtClean="0"/>
              <a:t> distribution)</a:t>
            </a:r>
          </a:p>
          <a:p>
            <a:pPr marL="679450" lvl="1">
              <a:buNone/>
            </a:pPr>
            <a:r>
              <a:rPr lang="en-US" dirty="0" smtClean="0"/>
              <a:t>				d(</a:t>
            </a:r>
            <a:r>
              <a:rPr lang="en-US" dirty="0" err="1" smtClean="0"/>
              <a:t>p,q</a:t>
            </a:r>
            <a:r>
              <a:rPr lang="en-US" dirty="0" smtClean="0"/>
              <a:t>) = √∑(p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7</a:t>
            </a:fld>
            <a:endParaRPr 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>
                <a:solidFill>
                  <a:srgbClr val="595D63"/>
                </a:solidFill>
              </a:rPr>
              <a:t>k </a:t>
            </a:r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219200"/>
            <a:ext cx="3352800" cy="4906963"/>
          </a:xfrm>
        </p:spPr>
        <p:txBody>
          <a:bodyPr>
            <a:normAutofit/>
          </a:bodyPr>
          <a:lstStyle/>
          <a:p>
            <a:pPr marL="312738" indent="-273050">
              <a:spcBef>
                <a:spcPts val="600"/>
              </a:spcBef>
              <a:buClr>
                <a:srgbClr val="FE8637"/>
              </a:buClr>
              <a:buSzPct val="69000"/>
              <a:buFont typeface="Wingdings" charset="2"/>
              <a:buChar char="¢"/>
            </a:pPr>
            <a:endParaRPr lang="en-US" sz="1800" i="1" dirty="0" smtClean="0">
              <a:latin typeface="Century Schoolbook" charset="0"/>
              <a:ea typeface="Century Schoolbook" charset="0"/>
              <a:cs typeface="Century Schoolbook" charset="0"/>
              <a:sym typeface="Century Schoolbook" charset="0"/>
            </a:endParaRPr>
          </a:p>
          <a:p>
            <a:pPr marL="312738" indent="-273050">
              <a:spcBef>
                <a:spcPts val="600"/>
              </a:spcBef>
              <a:buClr>
                <a:srgbClr val="FE8637"/>
              </a:buClr>
              <a:buSzPct val="69000"/>
              <a:buFont typeface="Wingdings" charset="2"/>
              <a:buChar char="¢"/>
            </a:pPr>
            <a:r>
              <a:rPr lang="en-US" sz="1800" i="1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sz="1800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1:</a:t>
            </a:r>
          </a:p>
          <a:p>
            <a:pPr marL="312738" indent="-273050">
              <a:spcBef>
                <a:spcPts val="450"/>
              </a:spcBef>
              <a:buClr>
                <a:srgbClr val="FE8637"/>
              </a:buClr>
              <a:buSzPct val="80000"/>
              <a:buNone/>
            </a:pPr>
            <a:r>
              <a:rPr lang="en-US" sz="1800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square class</a:t>
            </a:r>
          </a:p>
          <a:p>
            <a:pPr marL="312738" indent="-273050">
              <a:spcBef>
                <a:spcPts val="600"/>
              </a:spcBef>
              <a:buClr>
                <a:srgbClr val="FE8637"/>
              </a:buClr>
              <a:buSzPct val="69000"/>
              <a:buFont typeface="Wingdings" charset="2"/>
              <a:buChar char="¢"/>
            </a:pPr>
            <a:r>
              <a:rPr lang="en-US" sz="1800" i="1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sz="1800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3:</a:t>
            </a:r>
          </a:p>
          <a:p>
            <a:pPr marL="312738" indent="-273050">
              <a:spcBef>
                <a:spcPts val="450"/>
              </a:spcBef>
              <a:buClr>
                <a:srgbClr val="FE8637"/>
              </a:buClr>
              <a:buSzPct val="80000"/>
              <a:buNone/>
            </a:pPr>
            <a:r>
              <a:rPr lang="en-US" sz="1800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triangle class</a:t>
            </a:r>
          </a:p>
          <a:p>
            <a:pPr marL="312738" indent="-273050">
              <a:spcBef>
                <a:spcPts val="600"/>
              </a:spcBef>
              <a:buClr>
                <a:srgbClr val="FE8637"/>
              </a:buClr>
              <a:buSzPct val="69000"/>
              <a:buFont typeface="Wingdings" charset="2"/>
              <a:buChar char="¢"/>
            </a:pPr>
            <a:r>
              <a:rPr lang="en-US" sz="1800" i="1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sz="1800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7:</a:t>
            </a:r>
          </a:p>
          <a:p>
            <a:pPr marL="312738" indent="-273050">
              <a:spcBef>
                <a:spcPts val="450"/>
              </a:spcBef>
              <a:buClr>
                <a:srgbClr val="FE8637"/>
              </a:buClr>
              <a:buSzPct val="80000"/>
              <a:buNone/>
            </a:pPr>
            <a:r>
              <a:rPr lang="en-US" sz="1800" dirty="0" smtClean="0"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square class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8</a:t>
            </a:fld>
            <a:endParaRPr lang="en-US" sz="4000" dirty="0"/>
          </a:p>
        </p:txBody>
      </p:sp>
      <p:pic>
        <p:nvPicPr>
          <p:cNvPr id="2050" name="Picture 2" descr="C:\Users\IIT\Music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086350" cy="4038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76800" y="4267200"/>
            <a:ext cx="4267200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	Choosing the value of </a:t>
            </a:r>
            <a:r>
              <a:rPr lang="en-US" sz="2200" i="1" dirty="0" smtClean="0"/>
              <a:t>k</a:t>
            </a:r>
            <a:r>
              <a:rPr lang="en-US" sz="2200" dirty="0" smtClean="0"/>
              <a:t>:</a:t>
            </a:r>
          </a:p>
          <a:p>
            <a:pPr marL="679450" lvl="1">
              <a:lnSpc>
                <a:spcPct val="80000"/>
              </a:lnSpc>
            </a:pPr>
            <a:endParaRPr lang="en-US" sz="2200" dirty="0" smtClean="0"/>
          </a:p>
          <a:p>
            <a:pPr marL="679450" lvl="1">
              <a:lnSpc>
                <a:spcPct val="80000"/>
              </a:lnSpc>
            </a:pPr>
            <a:r>
              <a:rPr lang="en-US" sz="1900" dirty="0" smtClean="0"/>
              <a:t>If </a:t>
            </a:r>
            <a:r>
              <a:rPr lang="en-US" sz="1900" i="1" dirty="0" smtClean="0"/>
              <a:t>k</a:t>
            </a:r>
            <a:r>
              <a:rPr lang="en-US" sz="1900" dirty="0" smtClean="0"/>
              <a:t> is too small, sensitive to noise points</a:t>
            </a:r>
          </a:p>
          <a:p>
            <a:pPr marL="679450" lvl="1">
              <a:lnSpc>
                <a:spcPct val="80000"/>
              </a:lnSpc>
            </a:pPr>
            <a:endParaRPr lang="en-US" sz="1900" dirty="0" smtClean="0"/>
          </a:p>
          <a:p>
            <a:pPr marL="679450" lvl="1">
              <a:lnSpc>
                <a:spcPct val="80000"/>
              </a:lnSpc>
            </a:pPr>
            <a:r>
              <a:rPr lang="en-US" sz="1900" dirty="0" smtClean="0"/>
              <a:t>If </a:t>
            </a:r>
            <a:r>
              <a:rPr lang="en-US" sz="1900" i="1" dirty="0" smtClean="0"/>
              <a:t>k</a:t>
            </a:r>
            <a:r>
              <a:rPr lang="en-US" sz="1900" dirty="0" smtClean="0"/>
              <a:t> is too large, neighborhood may include points from other classes</a:t>
            </a:r>
          </a:p>
          <a:p>
            <a:pPr marL="679450" lvl="1">
              <a:lnSpc>
                <a:spcPct val="80000"/>
              </a:lnSpc>
            </a:pPr>
            <a:r>
              <a:rPr lang="en-US" sz="1900" dirty="0" smtClean="0"/>
              <a:t>Choose an odd value for </a:t>
            </a:r>
            <a:r>
              <a:rPr lang="en-US" sz="1900" i="1" dirty="0" smtClean="0"/>
              <a:t>k</a:t>
            </a:r>
            <a:r>
              <a:rPr lang="en-US" sz="1900" dirty="0" smtClean="0"/>
              <a:t>, to eliminate 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sz="4400" dirty="0" smtClean="0"/>
              <a:t>Bubble sort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B231-EEE0-48EB-92A1-62BC15A2E924}" type="slidenum">
              <a:rPr lang="en-US" sz="4000" smtClean="0"/>
              <a:pPr/>
              <a:t>9</a:t>
            </a:fld>
            <a:endParaRPr lang="en-US" sz="4000"/>
          </a:p>
        </p:txBody>
      </p:sp>
    </p:spTree>
    <p:extLst>
      <p:ext uri="{BB962C8B-B14F-4D97-AF65-F5344CB8AC3E}">
        <p14:creationId xmlns="" xmlns:p14="http://schemas.microsoft.com/office/powerpoint/2010/main" val="279413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853</Words>
  <Application>Microsoft Office PowerPoint</Application>
  <PresentationFormat>On-screen Show (4:3)</PresentationFormat>
  <Paragraphs>240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Project:  Human activity recognation from sensor data.</vt:lpstr>
      <vt:lpstr>Slide 3</vt:lpstr>
      <vt:lpstr>K-Nearest Neighbors(KNN)</vt:lpstr>
      <vt:lpstr>k NEAREST NEIGHBOR</vt:lpstr>
      <vt:lpstr>k NEAREST NEIGHBOR</vt:lpstr>
      <vt:lpstr>k NEAREST NEIGHBOR</vt:lpstr>
      <vt:lpstr>k NEAREST NEIGHBOR</vt:lpstr>
      <vt:lpstr>Slide 9</vt:lpstr>
      <vt:lpstr>Sorting</vt:lpstr>
      <vt:lpstr>“Bubbling Up” the Largest Element</vt:lpstr>
      <vt:lpstr>“Bubbling Up” the Largest    Traverse a collection of elements Move from the front to the end “Bubble” the largest value to the end using pair-wise comparisons and swapping </vt:lpstr>
      <vt:lpstr>“Bubbling Up” the Largest Element</vt:lpstr>
      <vt:lpstr>“Bubbling Up” the Largest Element </vt:lpstr>
      <vt:lpstr>“Bubbling Up” the Largest Element </vt:lpstr>
      <vt:lpstr>Repeat “Bubble Up” How Many Times?</vt:lpstr>
      <vt:lpstr>“Bubbling” All the Elements</vt:lpstr>
      <vt:lpstr>Reducing the Number of Comparisons</vt:lpstr>
      <vt:lpstr>Bayes’ Theorem</vt:lpstr>
      <vt:lpstr>The Bayes Classifier</vt:lpstr>
      <vt:lpstr>The Bayes Classifier</vt:lpstr>
      <vt:lpstr>Bayes’ Theorem</vt:lpstr>
      <vt:lpstr>Slide 23</vt:lpstr>
      <vt:lpstr>  Decision tree </vt:lpstr>
      <vt:lpstr>Information Gain</vt:lpstr>
      <vt:lpstr>Information Gain</vt:lpstr>
      <vt:lpstr>Information Gain</vt:lpstr>
      <vt:lpstr>Entropy</vt:lpstr>
      <vt:lpstr>Slide 29</vt:lpstr>
      <vt:lpstr>Slide 30</vt:lpstr>
      <vt:lpstr> Cross-Validation  Performance of a Learning Algorithm</vt:lpstr>
      <vt:lpstr> Cross Validation  Common Splitting Strategies</vt:lpstr>
      <vt:lpstr>Cross Validation</vt:lpstr>
      <vt:lpstr>Cross Validation  Computational complexity</vt:lpstr>
      <vt:lpstr>Slide 35</vt:lpstr>
      <vt:lpstr>Slide 36</vt:lpstr>
      <vt:lpstr>Accuracy , Precision  And Recall</vt:lpstr>
      <vt:lpstr>Precision  and  Recall </vt:lpstr>
      <vt:lpstr>F-Measure</vt:lpstr>
      <vt:lpstr>F-Measure</vt:lpstr>
      <vt:lpstr>Github link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</dc:creator>
  <cp:lastModifiedBy>IIT</cp:lastModifiedBy>
  <cp:revision>72</cp:revision>
  <dcterms:created xsi:type="dcterms:W3CDTF">2019-03-19T08:25:08Z</dcterms:created>
  <dcterms:modified xsi:type="dcterms:W3CDTF">2019-03-23T04:11:59Z</dcterms:modified>
</cp:coreProperties>
</file>