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73"/>
  </p:normalViewPr>
  <p:slideViewPr>
    <p:cSldViewPr snapToGrid="0">
      <p:cViewPr varScale="1">
        <p:scale>
          <a:sx n="126" d="100"/>
          <a:sy n="126" d="100"/>
        </p:scale>
        <p:origin x="23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E795D-8704-4B02-1179-2176DF2A1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7388FB-4186-BD83-551F-D7231EA83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5410ED-3AD1-12A5-33E5-FFEB5C22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931F4-CA63-7A42-87D0-49B5A6149033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14BB81-7141-2A71-17C3-C66BDFC9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6D36EF-1E34-F21B-67CA-254E1405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9474-B552-2348-BF97-499771E42C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00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52F46-25BA-F52D-DD51-74B85558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8D4BC4-C33F-3C9D-9250-B951E2920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A0229C-8A52-8688-6A58-6CE0BFE0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931F4-CA63-7A42-87D0-49B5A6149033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9210B3-271C-AF7E-5281-1B391F36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92620B-CD03-6F15-3076-0B42C30B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9474-B552-2348-BF97-499771E42C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2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7CE44F-4A62-93E7-A998-01D846D24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639077-1275-B85E-D4AD-FCEEA742D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AB7BF6-5F08-A348-E634-B4666D33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931F4-CA63-7A42-87D0-49B5A6149033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3279F6-B415-7245-8985-B4F6F85D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E8C422-06A3-DA2C-0DCC-56826823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9474-B552-2348-BF97-499771E42C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48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0D6A3-46B5-63DC-7849-7A57D5BB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005AEB-E8AB-C6F5-B795-16A678B26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DE4F5B-D643-B030-A45C-BDBAEAF19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931F4-CA63-7A42-87D0-49B5A6149033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BA4857-B75F-C997-9080-25538107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306067-8F35-47F6-4AEF-DB23F20B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9474-B552-2348-BF97-499771E42C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58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5F41C-8947-9599-B3F8-F3C802E8C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0BBCDE-00F6-5B37-754A-C2C1DE3C9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E6B95A-9B62-4B8B-0047-69EAF9A6D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931F4-CA63-7A42-87D0-49B5A6149033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07BBD4-496A-0B11-5B34-81A04F588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5B9E19-4F8D-C568-2C7B-C7296756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9474-B552-2348-BF97-499771E42C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50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DD185-252E-0D26-DBE9-83F51A9E5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246B30-D765-8FCB-8EBD-E22FBF66B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B03DA1-2706-7CA6-1CA1-2BD6C1ACD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3BFC62-155F-9235-6515-23E95952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931F4-CA63-7A42-87D0-49B5A6149033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4C8065-33FD-56CD-73C8-594CA214B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80FB60-01E3-C6B6-D591-15D4068E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9474-B552-2348-BF97-499771E42C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527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A361A-A47A-C218-F34D-C3A4A66D0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64D004-1BBC-8F39-56CE-0CEFAC98E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674F7E-4921-3508-F761-FA17DDB7F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2D96B39-B8A7-83D7-7753-766980166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56B2837-8E20-8F84-41B7-6FB0FC0AD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A9E72A3-04FC-FA03-E251-0FFEB7F0E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931F4-CA63-7A42-87D0-49B5A6149033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BC5DE4-87B5-D139-24D5-41A98232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DA8C25-9426-AE84-3D2D-7E87D3A7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9474-B552-2348-BF97-499771E42C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31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16F9F-6EFE-37AC-E831-820BDE84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F32D373-9AF8-1209-B76D-38BA0295B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931F4-CA63-7A42-87D0-49B5A6149033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A9DF549-50A4-ECE8-BFC3-BD06C815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FEF11E4-82AA-135B-B2C8-2237393CB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9474-B552-2348-BF97-499771E42C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55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945267-CCF7-64AE-4F33-03CF946B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931F4-CA63-7A42-87D0-49B5A6149033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65F4A9F-796A-4663-656D-8E9690978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BAB7A4-B790-FF7F-1D3C-FEFD9E96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9474-B552-2348-BF97-499771E42C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59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9538D-8118-D65B-1286-00524D7E9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FBC0AF-23DB-B986-C3AD-F8E70C581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AE48AF-8955-1FBD-59C7-39FFA4537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C51863-9CAB-545C-067B-3CB9F23A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931F4-CA63-7A42-87D0-49B5A6149033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BDA25F-4D35-441E-A9BD-227CC577D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C9A17A-03BA-9F20-ADAF-3ED1E2E9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9474-B552-2348-BF97-499771E42C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6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FA8E6-4657-4531-FD81-13DE0AE75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68EA059-A981-A3B7-FF43-2B81FFC83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7F1E0D-BB65-D019-40AD-4726DDE24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4EA43F-7FC7-37DF-B05A-367096A9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931F4-CA63-7A42-87D0-49B5A6149033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F2AC97-0401-A415-D3DF-233E626C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A18A12-96F2-4B39-CFF4-98B0C2D6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9474-B552-2348-BF97-499771E42C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13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3B390D4-21A5-F72C-A1D5-9464B8288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3BC1B0-AD7A-1FD9-8C9B-C6FF60E9D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EE80A3-50C4-6183-1152-4CC53D1CF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5931F4-CA63-7A42-87D0-49B5A6149033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A25EF0-C36D-DE53-B471-E346A0DDE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58202F-CE3D-9810-E710-2458B0402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E69474-B552-2348-BF97-499771E42C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36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76600-0AA3-A70A-884E-768D59B38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&lt;</a:t>
            </a:r>
            <a:r>
              <a:rPr lang="pt-BR" dirty="0" err="1"/>
              <a:t>ScrollView</a:t>
            </a:r>
            <a:r>
              <a:rPr lang="pt-BR" dirty="0"/>
              <a:t> /&gt;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CAE847-1349-0979-24EF-378A7F4E55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536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72A83-8CA1-3BD8-0631-909CFB4A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Componente </a:t>
            </a:r>
            <a:r>
              <a:rPr lang="pt-BR" b="1" dirty="0" err="1"/>
              <a:t>ScrollView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3221A6-82A0-3369-CDD8-126194EAD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dirty="0"/>
              <a:t>Definição:</a:t>
            </a:r>
            <a:br>
              <a:rPr lang="pt-BR" dirty="0"/>
            </a:br>
            <a:r>
              <a:rPr lang="pt-BR" dirty="0"/>
              <a:t>O </a:t>
            </a:r>
            <a:r>
              <a:rPr lang="pt-BR" b="1" dirty="0" err="1"/>
              <a:t>ScrollView</a:t>
            </a:r>
            <a:r>
              <a:rPr lang="pt-BR" dirty="0"/>
              <a:t> é um componente que permite rolar conteúdo que excede o tamanho da tela.</a:t>
            </a:r>
            <a:br>
              <a:rPr lang="pt-BR" dirty="0"/>
            </a:br>
            <a:r>
              <a:rPr lang="pt-BR" dirty="0"/>
              <a:t>Ele é ideal para exibir listas ou layouts longos que não cabem em uma única tela.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dirty="0"/>
              <a:t>Propósito: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dirty="0"/>
              <a:t>Habilitar a rolagem vertical ou horizontal de conteúdo.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dirty="0"/>
              <a:t>Suportar layouts complexos com múltiplos componentes.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dirty="0"/>
              <a:t>Fornecer uma maneira simples de lidar com conteúdo extenso.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400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AA2FF-6AEF-0E38-E40F-543311D6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Principais 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2CDBF-3708-74C1-70F8-F27BC450E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pt-BR" dirty="0"/>
              <a:t>Rolagem: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Suporta rolagem vertical (</a:t>
            </a:r>
            <a:r>
              <a:rPr lang="pt-BR" b="1" dirty="0"/>
              <a:t>vertical</a:t>
            </a:r>
            <a:r>
              <a:rPr lang="pt-BR" dirty="0"/>
              <a:t>) e horizontal (</a:t>
            </a:r>
            <a:r>
              <a:rPr lang="pt-BR" b="1" dirty="0"/>
              <a:t>horizontal</a:t>
            </a:r>
            <a:r>
              <a:rPr lang="pt-BR" dirty="0"/>
              <a:t>).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Pode ser desativada com a propriedade </a:t>
            </a:r>
            <a:r>
              <a:rPr lang="pt-BR" b="1" dirty="0" err="1"/>
              <a:t>scrollEnabled</a:t>
            </a:r>
            <a:r>
              <a:rPr lang="pt-BR" dirty="0"/>
              <a:t>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t-BR" dirty="0"/>
              <a:t>Estilização: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Aceita estilos </a:t>
            </a:r>
            <a:r>
              <a:rPr lang="pt-BR" dirty="0" err="1"/>
              <a:t>inline</a:t>
            </a:r>
            <a:r>
              <a:rPr lang="pt-BR" dirty="0"/>
              <a:t> ou via </a:t>
            </a:r>
            <a:r>
              <a:rPr lang="pt-BR" b="1" dirty="0" err="1"/>
              <a:t>StyleSheet</a:t>
            </a:r>
            <a:r>
              <a:rPr lang="pt-BR" dirty="0"/>
              <a:t>.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Propriedades como </a:t>
            </a:r>
            <a:r>
              <a:rPr lang="pt-BR" b="1" dirty="0" err="1"/>
              <a:t>contentContainerStyle</a:t>
            </a:r>
            <a:r>
              <a:rPr lang="pt-BR" dirty="0"/>
              <a:t> para estilizar o contêiner interno.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t-BR" dirty="0"/>
              <a:t>Eventos de Rolagem:</a:t>
            </a:r>
          </a:p>
          <a:p>
            <a:pPr lvl="1">
              <a:spcBef>
                <a:spcPts val="300"/>
              </a:spcBef>
            </a:pPr>
            <a:r>
              <a:rPr lang="pt-BR" b="1" dirty="0" err="1"/>
              <a:t>onScroll</a:t>
            </a:r>
            <a:r>
              <a:rPr lang="pt-BR" dirty="0"/>
              <a:t>: Detecta a rolagem em tempo real.</a:t>
            </a:r>
          </a:p>
          <a:p>
            <a:pPr lvl="1">
              <a:spcBef>
                <a:spcPts val="300"/>
              </a:spcBef>
            </a:pPr>
            <a:r>
              <a:rPr lang="pt-BR" b="1" dirty="0" err="1"/>
              <a:t>onScrollBeginDrag</a:t>
            </a:r>
            <a:r>
              <a:rPr lang="pt-BR" dirty="0"/>
              <a:t> e </a:t>
            </a:r>
            <a:r>
              <a:rPr lang="pt-BR" b="1" dirty="0" err="1"/>
              <a:t>onScrollEndDrag</a:t>
            </a:r>
            <a:r>
              <a:rPr lang="pt-BR" dirty="0"/>
              <a:t>: Detectam o início e o fim da interação do usuário.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t-BR" dirty="0"/>
              <a:t>Indicadores de Rolagem: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Mostra indicadores de rolagem (</a:t>
            </a:r>
            <a:r>
              <a:rPr lang="pt-BR" dirty="0" err="1"/>
              <a:t>scrollbars</a:t>
            </a:r>
            <a:r>
              <a:rPr lang="pt-BR" dirty="0"/>
              <a:t>) com </a:t>
            </a:r>
            <a:r>
              <a:rPr lang="pt-BR" b="1" dirty="0" err="1"/>
              <a:t>showsVerticalScrollIndicator</a:t>
            </a:r>
            <a:r>
              <a:rPr lang="pt-BR" dirty="0"/>
              <a:t> e </a:t>
            </a:r>
            <a:r>
              <a:rPr lang="pt-BR" b="1" dirty="0" err="1"/>
              <a:t>showsHorizontalScrollIndicator</a:t>
            </a:r>
            <a:r>
              <a:rPr lang="pt-BR" dirty="0"/>
              <a:t>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t-BR" dirty="0"/>
              <a:t>Desempenho: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Carrega todo o conteúdo de uma vez, o que pode impactar o desempenho em listas muito grandes.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553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B84F87C1-0FA0-01DF-4C5C-85D0167FD1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103732"/>
              </p:ext>
            </p:extLst>
          </p:nvPr>
        </p:nvGraphicFramePr>
        <p:xfrm>
          <a:off x="0" y="0"/>
          <a:ext cx="12191999" cy="6947494"/>
        </p:xfrm>
        <a:graphic>
          <a:graphicData uri="http://schemas.openxmlformats.org/drawingml/2006/table">
            <a:tbl>
              <a:tblPr/>
              <a:tblGrid>
                <a:gridCol w="12191999">
                  <a:extLst>
                    <a:ext uri="{9D8B030D-6E8A-4147-A177-3AD203B41FA5}">
                      <a16:colId xmlns:a16="http://schemas.microsoft.com/office/drawing/2014/main" val="4163266979"/>
                    </a:ext>
                  </a:extLst>
                </a:gridCol>
              </a:tblGrid>
              <a:tr h="6857999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pt-BR" sz="1100" b="0" i="0" u="none" strike="noStrike" dirty="0" err="1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React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b="0" i="0" u="none" strike="noStrike" dirty="0" err="1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pt-BR" sz="1100" b="0" i="0" u="none" strike="noStrike" dirty="0" err="1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react</a:t>
                      </a:r>
                      <a:r>
                        <a:rPr lang="pt-BR" sz="11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 err="1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{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ScrollView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StyleSheet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View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} </a:t>
                      </a:r>
                      <a:r>
                        <a:rPr lang="pt-BR" sz="1100" b="0" i="0" u="none" strike="noStrike" dirty="0" err="1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pt-BR" sz="1100" b="0" i="0" u="none" strike="noStrike" dirty="0" err="1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react-native</a:t>
                      </a:r>
                      <a:r>
                        <a:rPr lang="pt-BR" sz="11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App = </a:t>
                      </a:r>
                      <a:r>
                        <a:rPr lang="pt-BR" sz="1100" b="0" i="0" u="none" strike="noStrike" dirty="0">
                          <a:solidFill>
                            <a:srgbClr val="B9B9B9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=&gt; {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pt-BR" sz="1100" b="0" i="0" u="none" strike="noStrike" dirty="0" err="1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&lt;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ScrollView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 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={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styles.container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 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contentContainerStyle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={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styles.contentContainer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 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showsVerticalScrollIndicator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={</a:t>
                      </a:r>
                      <a:r>
                        <a:rPr lang="pt-BR" sz="1100" b="0" i="0" u="none" strike="noStrike" dirty="0">
                          <a:solidFill>
                            <a:srgbClr val="6896BA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} </a:t>
                      </a:r>
                      <a:r>
                        <a:rPr lang="pt-BR" sz="1100" b="0" i="0" u="none" strike="noStrike" dirty="0">
                          <a:solidFill>
                            <a:srgbClr val="6896BA"/>
                          </a:solidFill>
                          <a:effectLst/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Oculta o indicador de rolagem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&gt;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  {[...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Array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100" b="0" i="0" u="none" strike="noStrike" dirty="0">
                          <a:solidFill>
                            <a:srgbClr val="6896BA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)].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map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100" b="0" i="0" u="none" strike="noStrike" dirty="0">
                          <a:solidFill>
                            <a:srgbClr val="B9B9B9"/>
                          </a:solidFill>
                          <a:effectLst/>
                          <a:latin typeface="Consolas" panose="020B0609020204030204" pitchFamily="49" charset="0"/>
                        </a:rPr>
                        <a:t>(_, index)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=&gt; (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    &lt;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View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key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={index}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={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styles.item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}&gt;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      &lt;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={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styles.text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}&gt;Item {index + </a:t>
                      </a:r>
                      <a:r>
                        <a:rPr lang="pt-BR" sz="1100" b="0" i="0" u="none" strike="noStrike" dirty="0">
                          <a:solidFill>
                            <a:srgbClr val="6896BA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}&lt;/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    &lt;/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View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  ))}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&lt;/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ScrollView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);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styles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StyleSheet.create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({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container: {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flex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100" b="0" i="0" u="none" strike="noStrike" dirty="0">
                          <a:solidFill>
                            <a:srgbClr val="6896BA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backgroundColor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1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'#f0f0f0'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},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contentContainer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{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padding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100" b="0" i="0" u="none" strike="noStrike" dirty="0">
                          <a:solidFill>
                            <a:srgbClr val="6896BA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},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item: {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padding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100" b="0" i="0" u="none" strike="noStrike" dirty="0">
                          <a:solidFill>
                            <a:srgbClr val="6896BA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marginBottom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100" b="0" i="0" u="none" strike="noStrike" dirty="0">
                          <a:solidFill>
                            <a:srgbClr val="6896BA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backgroundColor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1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'#</a:t>
                      </a:r>
                      <a:r>
                        <a:rPr lang="pt-BR" sz="1100" b="0" i="0" u="none" strike="noStrike" dirty="0" err="1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fff</a:t>
                      </a:r>
                      <a:r>
                        <a:rPr lang="pt-BR" sz="11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borderRadius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100" b="0" i="0" u="none" strike="noStrike" dirty="0">
                          <a:solidFill>
                            <a:srgbClr val="6896BA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alignItems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1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'center'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},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text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{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pt-BR" sz="1100" b="0" i="0" u="none" strike="noStrike" dirty="0" err="1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fontSize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pt-BR" sz="1100" b="0" i="0" u="none" strike="noStrike" dirty="0">
                          <a:solidFill>
                            <a:srgbClr val="6896BA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  color: </a:t>
                      </a:r>
                      <a:r>
                        <a:rPr lang="pt-BR" sz="1100" b="0" i="0" u="none" strike="noStrike" dirty="0">
                          <a:solidFill>
                            <a:srgbClr val="6A8759"/>
                          </a:solidFill>
                          <a:effectLst/>
                          <a:latin typeface="Consolas" panose="020B0609020204030204" pitchFamily="49" charset="0"/>
                        </a:rPr>
                        <a:t>'#333'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  },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});</a:t>
                      </a: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t-BR" sz="1100" b="0" i="0" u="none" strike="noStrike" dirty="0" err="1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export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100" b="0" i="0" u="none" strike="noStrike" dirty="0">
                          <a:solidFill>
                            <a:srgbClr val="CB7832"/>
                          </a:solidFill>
                          <a:effectLst/>
                          <a:latin typeface="Consolas" panose="020B0609020204030204" pitchFamily="49" charset="0"/>
                        </a:rPr>
                        <a:t>default</a:t>
                      </a:r>
                      <a:r>
                        <a:rPr lang="pt-BR" sz="1100" b="0" i="0" u="none" strike="noStrike" dirty="0">
                          <a:solidFill>
                            <a:srgbClr val="BABABA"/>
                          </a:solidFill>
                          <a:effectLst/>
                          <a:latin typeface="Consolas" panose="020B0609020204030204" pitchFamily="49" charset="0"/>
                        </a:rPr>
                        <a:t> App;</a:t>
                      </a:r>
                      <a:endParaRPr lang="pt-BR" sz="2400" dirty="0">
                        <a:effectLst/>
                      </a:endParaRPr>
                    </a:p>
                  </a:txBody>
                  <a:tcPr marL="37127" marR="37127" marT="37127" marB="371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2B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739196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1822A68B-160F-76B0-2EAF-08A860FCA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7879" y="5384165"/>
            <a:ext cx="8834120" cy="1325563"/>
          </a:xfrm>
        </p:spPr>
        <p:txBody>
          <a:bodyPr/>
          <a:lstStyle/>
          <a:p>
            <a:r>
              <a:rPr lang="pt-BR" b="1" i="0" dirty="0">
                <a:solidFill>
                  <a:srgbClr val="F8FAFF"/>
                </a:solidFill>
                <a:effectLst/>
                <a:latin typeface="Inter"/>
              </a:rPr>
              <a:t>Como Usar o Componente </a:t>
            </a:r>
            <a:r>
              <a:rPr lang="pt-BR" b="1" i="0" dirty="0" err="1">
                <a:solidFill>
                  <a:srgbClr val="F8FAFF"/>
                </a:solidFill>
                <a:effectLst/>
                <a:latin typeface="Inter"/>
              </a:rPr>
              <a:t>ScrollView</a:t>
            </a:r>
            <a:endParaRPr lang="pt-B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535F74E-1E6E-28CD-8A10-77927663C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5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4D369-2300-4CE0-912D-3F70FBD7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Dicas para Usar o </a:t>
            </a:r>
            <a:r>
              <a:rPr lang="pt-BR" b="1" dirty="0" err="1"/>
              <a:t>ScrollView</a:t>
            </a:r>
            <a:r>
              <a:rPr lang="pt-BR" dirty="0"/>
              <a:t> de Forma Eficiente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353A54-72BF-54C6-461F-E59FA5532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pt-BR" dirty="0"/>
              <a:t>Evite Conteúdo Muito Grande: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Para listas extensas, prefira </a:t>
            </a:r>
            <a:r>
              <a:rPr lang="pt-BR" b="1" dirty="0" err="1"/>
              <a:t>FlatList</a:t>
            </a:r>
            <a:r>
              <a:rPr lang="pt-BR" dirty="0"/>
              <a:t> ou </a:t>
            </a:r>
            <a:r>
              <a:rPr lang="pt-BR" b="1" dirty="0" err="1"/>
              <a:t>SectionList</a:t>
            </a:r>
            <a:r>
              <a:rPr lang="pt-BR" dirty="0"/>
              <a:t>, que renderizam itens sob demanda.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t-BR" dirty="0"/>
              <a:t>Use </a:t>
            </a:r>
            <a:r>
              <a:rPr lang="pt-BR" b="1" dirty="0" err="1"/>
              <a:t>contentContainerStyle</a:t>
            </a:r>
            <a:r>
              <a:rPr lang="pt-BR" dirty="0"/>
              <a:t>: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Para estilizar o contêiner interno, use </a:t>
            </a:r>
            <a:r>
              <a:rPr lang="pt-BR" b="1" dirty="0" err="1"/>
              <a:t>contentContainerStyle</a:t>
            </a:r>
            <a:r>
              <a:rPr lang="pt-BR" dirty="0"/>
              <a:t> em vez de aplicar estilos diretamente ao </a:t>
            </a:r>
            <a:r>
              <a:rPr lang="pt-BR" b="1" dirty="0" err="1"/>
              <a:t>ScrollView</a:t>
            </a:r>
            <a:r>
              <a:rPr lang="pt-BR" dirty="0"/>
              <a:t>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t-BR" dirty="0"/>
              <a:t>Otimize a Rolagem: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Desative indicadores de rolagem desnecessários com </a:t>
            </a:r>
            <a:r>
              <a:rPr lang="pt-BR" b="1" dirty="0" err="1"/>
              <a:t>showsVerticalScrollIndicator</a:t>
            </a:r>
            <a:r>
              <a:rPr lang="pt-BR" dirty="0"/>
              <a:t> e </a:t>
            </a:r>
            <a:r>
              <a:rPr lang="pt-BR" b="1" dirty="0" err="1"/>
              <a:t>showsHorizontalScrollIndicator</a:t>
            </a:r>
            <a:r>
              <a:rPr lang="pt-BR" dirty="0"/>
              <a:t>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t-BR" dirty="0"/>
              <a:t>Evite Aninhamento Excessivo: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Muitos componentes aninhados podem impactar o desempenho. Mantenha a estrutura simples.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t-BR" dirty="0"/>
              <a:t>Acessibilidade: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Adicione </a:t>
            </a:r>
            <a:r>
              <a:rPr lang="pt-BR" b="1" dirty="0" err="1"/>
              <a:t>accessibilityLabel</a:t>
            </a:r>
            <a:r>
              <a:rPr lang="pt-BR" dirty="0"/>
              <a:t> e </a:t>
            </a:r>
            <a:r>
              <a:rPr lang="pt-BR" b="1" dirty="0" err="1"/>
              <a:t>accessible</a:t>
            </a:r>
            <a:r>
              <a:rPr lang="pt-BR" dirty="0"/>
              <a:t> para melhorar a experiência de usuários com deficiência visual.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pt-BR" dirty="0"/>
              <a:t>Teste em Diferentes Dispositivos:</a:t>
            </a:r>
          </a:p>
          <a:p>
            <a:pPr lvl="1">
              <a:spcBef>
                <a:spcPts val="300"/>
              </a:spcBef>
            </a:pPr>
            <a:r>
              <a:rPr lang="pt-BR" dirty="0"/>
              <a:t>Verifique se a rolagem funciona bem em diferentes tamanhos de tela e orientações.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809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A7729-B023-4AD7-889E-472866C7B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o Componente </a:t>
            </a:r>
            <a:r>
              <a:rPr lang="pt-BR" b="1" dirty="0" err="1"/>
              <a:t>ScrollView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6F9A19-888E-386B-9884-654D7F9A1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dirty="0"/>
              <a:t>Importância:</a:t>
            </a:r>
            <a:br>
              <a:rPr lang="pt-BR" dirty="0"/>
            </a:br>
            <a:r>
              <a:rPr lang="pt-BR" dirty="0"/>
              <a:t>Essencial para exibir conteúdo que excede o tamanho da tela, como formulários longos ou listas simples.</a:t>
            </a:r>
          </a:p>
          <a:p>
            <a:pPr marL="0" indent="0" algn="l">
              <a:buNone/>
            </a:pPr>
            <a:endParaRPr lang="pt-BR" dirty="0"/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dirty="0"/>
              <a:t>Flexibilidade:</a:t>
            </a:r>
            <a:br>
              <a:rPr lang="pt-BR" dirty="0"/>
            </a:br>
            <a:r>
              <a:rPr lang="pt-BR" dirty="0"/>
              <a:t>Oferece controle total sobre a rolagem e a estilização do conteúdo.</a:t>
            </a:r>
          </a:p>
          <a:p>
            <a:pPr marL="0" indent="0" algn="l">
              <a:spcBef>
                <a:spcPts val="300"/>
              </a:spcBef>
              <a:buNone/>
            </a:pPr>
            <a:endParaRPr lang="pt-BR" dirty="0"/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dirty="0"/>
              <a:t>Próximos Passos:</a:t>
            </a:r>
            <a:br>
              <a:rPr lang="pt-BR" dirty="0"/>
            </a:br>
            <a:r>
              <a:rPr lang="pt-BR" dirty="0"/>
              <a:t>Explore componentes como </a:t>
            </a:r>
            <a:r>
              <a:rPr lang="pt-BR" b="1" dirty="0" err="1"/>
              <a:t>FlatList</a:t>
            </a:r>
            <a:r>
              <a:rPr lang="pt-BR" dirty="0"/>
              <a:t> e </a:t>
            </a:r>
            <a:r>
              <a:rPr lang="pt-BR" b="1" dirty="0" err="1"/>
              <a:t>SectionList</a:t>
            </a:r>
            <a:r>
              <a:rPr lang="pt-BR" dirty="0"/>
              <a:t> para listas grandes e complexas.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89797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601</Words>
  <Application>Microsoft Macintosh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Consolas</vt:lpstr>
      <vt:lpstr>Inter</vt:lpstr>
      <vt:lpstr>Tema do Office</vt:lpstr>
      <vt:lpstr>React Native &lt;ScrollView /&gt;</vt:lpstr>
      <vt:lpstr>O que é o Componente ScrollView?</vt:lpstr>
      <vt:lpstr>Principais Características</vt:lpstr>
      <vt:lpstr>Como Usar o Componente ScrollView</vt:lpstr>
      <vt:lpstr>Dicas para Usar o ScrollView de Forma Eficiente</vt:lpstr>
      <vt:lpstr>Resumo sobre o Componente ScrollView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Rodrigues Santos</dc:creator>
  <cp:lastModifiedBy>Lucas Rodrigues Santos</cp:lastModifiedBy>
  <cp:revision>11</cp:revision>
  <dcterms:created xsi:type="dcterms:W3CDTF">2025-03-16T19:18:25Z</dcterms:created>
  <dcterms:modified xsi:type="dcterms:W3CDTF">2025-03-16T19:26:03Z</dcterms:modified>
</cp:coreProperties>
</file>