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7" r:id="rId2"/>
    <p:sldId id="271" r:id="rId3"/>
    <p:sldId id="276" r:id="rId4"/>
    <p:sldId id="277" r:id="rId5"/>
    <p:sldId id="278" r:id="rId6"/>
    <p:sldId id="279" r:id="rId7"/>
    <p:sldId id="280" r:id="rId8"/>
    <p:sldId id="281" r:id="rId9"/>
    <p:sldId id="273" r:id="rId10"/>
    <p:sldId id="261" r:id="rId11"/>
    <p:sldId id="282" r:id="rId12"/>
    <p:sldId id="283" r:id="rId13"/>
    <p:sldId id="284" r:id="rId14"/>
    <p:sldId id="285" r:id="rId15"/>
    <p:sldId id="286" r:id="rId16"/>
    <p:sldId id="287" r:id="rId17"/>
    <p:sldId id="288"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8" autoAdjust="0"/>
    <p:restoredTop sz="94706" autoAdjust="0"/>
  </p:normalViewPr>
  <p:slideViewPr>
    <p:cSldViewPr>
      <p:cViewPr varScale="1">
        <p:scale>
          <a:sx n="58" d="100"/>
          <a:sy n="58" d="100"/>
        </p:scale>
        <p:origin x="96" y="1020"/>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5FFBF-2C64-42CD-9E2F-09E2049D891B}" type="datetimeFigureOut">
              <a:rPr lang="en-US"/>
              <a:t>11/16/2024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AF2C6B-0C1B-4F88-BCBA-898BA50DE788}" type="slidenum">
              <a:rPr/>
              <a:t>‹#›</a:t>
            </a:fld>
            <a:endParaRPr/>
          </a:p>
        </p:txBody>
      </p:sp>
    </p:spTree>
    <p:extLst>
      <p:ext uri="{BB962C8B-B14F-4D97-AF65-F5344CB8AC3E}">
        <p14:creationId xmlns:p14="http://schemas.microsoft.com/office/powerpoint/2010/main" val="241093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3DF44-BBF1-44C7-A0B1-7B7B2F7B3880}" type="datetimeFigureOut">
              <a:rPr lang="en-US"/>
              <a:t>11/16/2024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E53BB-F993-49A1-9E37-CA3E5BE0709B}" type="slidenum">
              <a:rPr/>
              <a:t>‹#›</a:t>
            </a:fld>
            <a:endParaRPr/>
          </a:p>
        </p:txBody>
      </p:sp>
    </p:spTree>
    <p:extLst>
      <p:ext uri="{BB962C8B-B14F-4D97-AF65-F5344CB8AC3E}">
        <p14:creationId xmlns:p14="http://schemas.microsoft.com/office/powerpoint/2010/main" val="6098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p:cNvSpPr/>
          <p:nvPr/>
        </p:nvSpPr>
        <p:spPr>
          <a:xfrm>
            <a:off x="0" y="0"/>
            <a:ext cx="12188825" cy="4449836"/>
          </a:xfrm>
          <a:custGeom>
            <a:avLst/>
            <a:gdLst>
              <a:gd name="connsiteX0" fmla="*/ 0 w 12188825"/>
              <a:gd name="connsiteY0" fmla="*/ 0 h 5545334"/>
              <a:gd name="connsiteX1" fmla="*/ 12188825 w 12188825"/>
              <a:gd name="connsiteY1" fmla="*/ 0 h 5545334"/>
              <a:gd name="connsiteX2" fmla="*/ 12188825 w 12188825"/>
              <a:gd name="connsiteY2" fmla="*/ 4181566 h 5545334"/>
              <a:gd name="connsiteX3" fmla="*/ 6105607 w 12188825"/>
              <a:gd name="connsiteY3" fmla="*/ 4449836 h 5545334"/>
              <a:gd name="connsiteX4" fmla="*/ 1 w 12188825"/>
              <a:gd name="connsiteY4" fmla="*/ 4179342 h 5545334"/>
              <a:gd name="connsiteX5" fmla="*/ 1 w 12188825"/>
              <a:gd name="connsiteY5" fmla="*/ 5545334 h 5545334"/>
              <a:gd name="connsiteX6" fmla="*/ 0 w 12188825"/>
              <a:gd name="connsiteY6" fmla="*/ 0 h 5545334"/>
              <a:gd name="connsiteX0" fmla="*/ 0 w 12188825"/>
              <a:gd name="connsiteY0" fmla="*/ 0 h 4449836"/>
              <a:gd name="connsiteX1" fmla="*/ 12188825 w 12188825"/>
              <a:gd name="connsiteY1" fmla="*/ 0 h 4449836"/>
              <a:gd name="connsiteX2" fmla="*/ 12188825 w 12188825"/>
              <a:gd name="connsiteY2" fmla="*/ 4181566 h 4449836"/>
              <a:gd name="connsiteX3" fmla="*/ 6105607 w 12188825"/>
              <a:gd name="connsiteY3" fmla="*/ 4449836 h 4449836"/>
              <a:gd name="connsiteX4" fmla="*/ 1 w 12188825"/>
              <a:gd name="connsiteY4" fmla="*/ 4179342 h 4449836"/>
              <a:gd name="connsiteX5" fmla="*/ 0 w 12188825"/>
              <a:gd name="connsiteY5" fmla="*/ 0 h 444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4449836">
                <a:moveTo>
                  <a:pt x="0" y="0"/>
                </a:moveTo>
                <a:lnTo>
                  <a:pt x="12188825" y="0"/>
                </a:lnTo>
                <a:lnTo>
                  <a:pt x="12188825" y="4181566"/>
                </a:lnTo>
                <a:cubicBezTo>
                  <a:pt x="10420785" y="4351787"/>
                  <a:pt x="8336850" y="4449836"/>
                  <a:pt x="6105607" y="4449836"/>
                </a:cubicBezTo>
                <a:cubicBezTo>
                  <a:pt x="3864934" y="4449836"/>
                  <a:pt x="1772815" y="4350957"/>
                  <a:pt x="1" y="4179342"/>
                </a:cubicBezTo>
                <a:cubicBezTo>
                  <a:pt x="1" y="2786228"/>
                  <a:pt x="0" y="1393114"/>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V="1">
            <a:off x="1" y="4179342"/>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V="1">
            <a:off x="0" y="4232668"/>
            <a:ext cx="12188825" cy="2625332"/>
          </a:xfrm>
          <a:custGeom>
            <a:avLst/>
            <a:gdLst/>
            <a:ahLst/>
            <a:cxnLst/>
            <a:rect l="l" t="t" r="r" b="b"/>
            <a:pathLst>
              <a:path w="12188825" h="2625332">
                <a:moveTo>
                  <a:pt x="12188819" y="2625332"/>
                </a:moveTo>
                <a:lnTo>
                  <a:pt x="12188819" y="1143000"/>
                </a:lnTo>
                <a:lnTo>
                  <a:pt x="12188819" y="1066800"/>
                </a:lnTo>
                <a:lnTo>
                  <a:pt x="12188825" y="1066800"/>
                </a:lnTo>
                <a:lnTo>
                  <a:pt x="12188825" y="0"/>
                </a:lnTo>
                <a:lnTo>
                  <a:pt x="1" y="0"/>
                </a:lnTo>
                <a:lnTo>
                  <a:pt x="1" y="762000"/>
                </a:lnTo>
                <a:lnTo>
                  <a:pt x="1" y="893566"/>
                </a:lnTo>
                <a:lnTo>
                  <a:pt x="0" y="893566"/>
                </a:lnTo>
                <a:lnTo>
                  <a:pt x="0" y="2417303"/>
                </a:lnTo>
                <a:cubicBezTo>
                  <a:pt x="1730673" y="2256633"/>
                  <a:pt x="3842817" y="2181652"/>
                  <a:pt x="6121030" y="2221419"/>
                </a:cubicBezTo>
                <a:cubicBezTo>
                  <a:pt x="8380478" y="2260858"/>
                  <a:pt x="10472741" y="2407392"/>
                  <a:pt x="12188819" y="2625332"/>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371600"/>
            <a:ext cx="9144000" cy="2743200"/>
          </a:xfrm>
        </p:spPr>
        <p:txBody>
          <a:bodyPr>
            <a:noAutofit/>
          </a:bodyPr>
          <a:lstStyle>
            <a:lvl1pPr>
              <a:lnSpc>
                <a:spcPct val="85000"/>
              </a:lnSpc>
              <a:defRPr sz="6600"/>
            </a:lvl1pPr>
          </a:lstStyle>
          <a:p>
            <a:r>
              <a:rPr lang="en-US"/>
              <a:t>Click to edit Master title style</a:t>
            </a:r>
            <a:endParaRPr dirty="0"/>
          </a:p>
        </p:txBody>
      </p:sp>
      <p:sp>
        <p:nvSpPr>
          <p:cNvPr id="5" name="Text Placeholder 4"/>
          <p:cNvSpPr>
            <a:spLocks noGrp="1"/>
          </p:cNvSpPr>
          <p:nvPr>
            <p:ph type="body" sz="quarter" idx="10"/>
          </p:nvPr>
        </p:nvSpPr>
        <p:spPr>
          <a:xfrm>
            <a:off x="1499616" y="4800600"/>
            <a:ext cx="7333488" cy="1371600"/>
          </a:xfrm>
        </p:spPr>
        <p:txBody>
          <a:bodyPr/>
          <a:lstStyle>
            <a:lvl1pPr marL="0" indent="0">
              <a:spcBef>
                <a:spcPts val="0"/>
              </a:spcBef>
              <a:buFontTx/>
              <a:buNone/>
              <a:defRPr/>
            </a:lvl1pPr>
            <a:lvl2pPr marL="279082" indent="0">
              <a:buNone/>
              <a:defRPr/>
            </a:lvl2pPr>
          </a:lstStyle>
          <a:p>
            <a:pPr lvl="0"/>
            <a:r>
              <a:rPr lang="en-US"/>
              <a:t>Click to edit Master text styles</a:t>
            </a:r>
          </a:p>
        </p:txBody>
      </p:sp>
    </p:spTree>
    <p:extLst>
      <p:ext uri="{BB962C8B-B14F-4D97-AF65-F5344CB8AC3E}">
        <p14:creationId xmlns:p14="http://schemas.microsoft.com/office/powerpoint/2010/main" val="17411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2"/>
          <p:cNvSpPr/>
          <p:nvPr userDrawn="1"/>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1"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26" y="0"/>
            <a:ext cx="7469039" cy="6366494"/>
          </a:xfrm>
          <a:custGeom>
            <a:avLst/>
            <a:gdLst>
              <a:gd name="connsiteX0" fmla="*/ 0 w 7469039"/>
              <a:gd name="connsiteY0" fmla="*/ 0 h 6508480"/>
              <a:gd name="connsiteX1" fmla="*/ 7469039 w 7469039"/>
              <a:gd name="connsiteY1" fmla="*/ 0 h 6508480"/>
              <a:gd name="connsiteX2" fmla="*/ 7469039 w 7469039"/>
              <a:gd name="connsiteY2" fmla="*/ 6353183 h 6508480"/>
              <a:gd name="connsiteX3" fmla="*/ 6108633 w 7469039"/>
              <a:gd name="connsiteY3" fmla="*/ 6366494 h 6508480"/>
              <a:gd name="connsiteX4" fmla="*/ 3027 w 7469039"/>
              <a:gd name="connsiteY4" fmla="*/ 6096000 h 6508480"/>
              <a:gd name="connsiteX5" fmla="*/ 3027 w 7469039"/>
              <a:gd name="connsiteY5" fmla="*/ 6508480 h 6508480"/>
              <a:gd name="connsiteX6" fmla="*/ 0 w 7469039"/>
              <a:gd name="connsiteY6" fmla="*/ 0 h 6508480"/>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3027 w 7469039"/>
              <a:gd name="connsiteY4" fmla="*/ 6096000 h 6366494"/>
              <a:gd name="connsiteX5" fmla="*/ 0 w 7469039"/>
              <a:gd name="connsiteY5" fmla="*/ 0 h 6366494"/>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645 w 7469039"/>
              <a:gd name="connsiteY4" fmla="*/ 6096000 h 6366494"/>
              <a:gd name="connsiteX5" fmla="*/ 0 w 7469039"/>
              <a:gd name="connsiteY5" fmla="*/ 0 h 636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9039" h="6366494">
                <a:moveTo>
                  <a:pt x="0" y="0"/>
                </a:moveTo>
                <a:lnTo>
                  <a:pt x="7469039" y="0"/>
                </a:lnTo>
                <a:lnTo>
                  <a:pt x="7469039" y="6353183"/>
                </a:lnTo>
                <a:cubicBezTo>
                  <a:pt x="7022837" y="6362323"/>
                  <a:pt x="6568869" y="6366494"/>
                  <a:pt x="6108633" y="6366494"/>
                </a:cubicBezTo>
                <a:cubicBezTo>
                  <a:pt x="3867960" y="6366494"/>
                  <a:pt x="1773459" y="6267615"/>
                  <a:pt x="645" y="6096000"/>
                </a:cubicBezTo>
                <a:lnTo>
                  <a:pt x="0" y="0"/>
                </a:lnTo>
                <a:close/>
              </a:path>
            </a:pathLst>
          </a:custGeom>
          <a:noFill/>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1"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11/16/2024</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67349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1pPr>
              <a:defRPr/>
            </a:lvl1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11/16/2024</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6259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bwMode="black">
          <a:xfrm>
            <a:off x="9294812" y="274639"/>
            <a:ext cx="1371602" cy="5897561"/>
          </a:xfrm>
        </p:spPr>
        <p:txBody>
          <a:bodyPr vert="eaVert"/>
          <a:lstStyle>
            <a:lvl1pPr>
              <a:defRPr>
                <a:solidFill>
                  <a:schemeClr val="tx1"/>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3" y="274639"/>
            <a:ext cx="7619999" cy="5884321"/>
          </a:xfrm>
        </p:spPr>
        <p:txBody>
          <a:bodyPr vert="eaVert"/>
          <a:lstStyle>
            <a:lvl1pPr>
              <a:defRPr/>
            </a:lvl1pPr>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4" name="Date Placeholder 3"/>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11/16/2024</a:t>
            </a:fld>
            <a:endParaRPr lang="en-US"/>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18576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lvl1pPr>
            <a:lvl5pPr>
              <a:defRPr/>
            </a:lvl5pPr>
            <a:lvl6pPr>
              <a:defRPr/>
            </a:lvl6pPr>
            <a:lvl7pPr>
              <a:defRPr/>
            </a:lvl7pPr>
            <a:lvl8pPr>
              <a:defRPr/>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4F042A8-43C1-4815-A5CF-022104463224}" type="datetimeFigureOut">
              <a:rPr lang="en-US"/>
              <a:t>11/16/2024</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4562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hoto">
    <p:spTree>
      <p:nvGrpSpPr>
        <p:cNvPr id="1" name=""/>
        <p:cNvGrpSpPr/>
        <p:nvPr/>
      </p:nvGrpSpPr>
      <p:grpSpPr>
        <a:xfrm>
          <a:off x="0" y="0"/>
          <a:ext cx="0" cy="0"/>
          <a:chOff x="0" y="0"/>
          <a:chExt cx="0" cy="0"/>
        </a:xfrm>
      </p:grpSpPr>
      <p:sp>
        <p:nvSpPr>
          <p:cNvPr id="12" name="Rectangle 11"/>
          <p:cNvSpPr/>
          <p:nvPr/>
        </p:nvSpPr>
        <p:spPr>
          <a:xfrm flipH="1">
            <a:off x="0" y="0"/>
            <a:ext cx="12188825" cy="3245754"/>
          </a:xfrm>
          <a:custGeom>
            <a:avLst/>
            <a:gdLst/>
            <a:ahLst/>
            <a:cxnLst/>
            <a:rect l="l" t="t" r="r" b="b"/>
            <a:pathLst>
              <a:path w="12188825" h="3245754">
                <a:moveTo>
                  <a:pt x="12188825" y="0"/>
                </a:moveTo>
                <a:lnTo>
                  <a:pt x="0" y="0"/>
                </a:lnTo>
                <a:lnTo>
                  <a:pt x="1" y="2975260"/>
                </a:lnTo>
                <a:cubicBezTo>
                  <a:pt x="1772815" y="3146875"/>
                  <a:pt x="3864934" y="3245754"/>
                  <a:pt x="6105607" y="3245754"/>
                </a:cubicBezTo>
                <a:cubicBezTo>
                  <a:pt x="8336850" y="3245754"/>
                  <a:pt x="10420785" y="3147705"/>
                  <a:pt x="12188825" y="297748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H="1" flipV="1">
            <a:off x="0" y="2975260"/>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H="1" flipV="1">
            <a:off x="0" y="3028586"/>
            <a:ext cx="12188825" cy="3829414"/>
          </a:xfrm>
          <a:custGeom>
            <a:avLst/>
            <a:gdLst>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2270882 h 3829414"/>
              <a:gd name="connsiteX14" fmla="*/ 12188819 w 12188825"/>
              <a:gd name="connsiteY14"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19 w 12188825"/>
              <a:gd name="connsiteY12"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19 w 12188825"/>
              <a:gd name="connsiteY11"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19 w 12188825"/>
              <a:gd name="connsiteY10"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0 h 3829414"/>
              <a:gd name="connsiteX8" fmla="*/ 12188825 w 12188825"/>
              <a:gd name="connsiteY8" fmla="*/ 0 h 3829414"/>
              <a:gd name="connsiteX9" fmla="*/ 12188819 w 12188825"/>
              <a:gd name="connsiteY9"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0 h 3829414"/>
              <a:gd name="connsiteX7" fmla="*/ 12188825 w 12188825"/>
              <a:gd name="connsiteY7" fmla="*/ 0 h 3829414"/>
              <a:gd name="connsiteX8" fmla="*/ 12188819 w 12188825"/>
              <a:gd name="connsiteY8"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0 h 3829414"/>
              <a:gd name="connsiteX6" fmla="*/ 12188825 w 12188825"/>
              <a:gd name="connsiteY6" fmla="*/ 0 h 3829414"/>
              <a:gd name="connsiteX7" fmla="*/ 12188819 w 12188825"/>
              <a:gd name="connsiteY7"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0 h 3829414"/>
              <a:gd name="connsiteX5" fmla="*/ 12188825 w 12188825"/>
              <a:gd name="connsiteY5" fmla="*/ 0 h 3829414"/>
              <a:gd name="connsiteX6" fmla="*/ 12188819 w 12188825"/>
              <a:gd name="connsiteY6"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1 w 12188825"/>
              <a:gd name="connsiteY3" fmla="*/ 0 h 3829414"/>
              <a:gd name="connsiteX4" fmla="*/ 12188825 w 12188825"/>
              <a:gd name="connsiteY4" fmla="*/ 0 h 3829414"/>
              <a:gd name="connsiteX5" fmla="*/ 12188819 w 12188825"/>
              <a:gd name="connsiteY5" fmla="*/ 3829414 h 3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829414">
                <a:moveTo>
                  <a:pt x="12188819" y="3829414"/>
                </a:moveTo>
                <a:cubicBezTo>
                  <a:pt x="10472741" y="3611474"/>
                  <a:pt x="8380478" y="3464940"/>
                  <a:pt x="6121030" y="3425501"/>
                </a:cubicBezTo>
                <a:cubicBezTo>
                  <a:pt x="3842817" y="3385734"/>
                  <a:pt x="1730673" y="3460715"/>
                  <a:pt x="0" y="3621385"/>
                </a:cubicBezTo>
                <a:cubicBezTo>
                  <a:pt x="0" y="2414257"/>
                  <a:pt x="1" y="1207128"/>
                  <a:pt x="1" y="0"/>
                </a:cubicBezTo>
                <a:lnTo>
                  <a:pt x="12188825" y="0"/>
                </a:lnTo>
                <a:cubicBezTo>
                  <a:pt x="12188823" y="1276471"/>
                  <a:pt x="12188821" y="2552943"/>
                  <a:pt x="12188819" y="382941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3505200"/>
            <a:ext cx="9144000" cy="1908446"/>
          </a:xfrm>
        </p:spPr>
        <p:txBody>
          <a:bodyPr>
            <a:noAutofit/>
          </a:bodyPr>
          <a:lstStyle>
            <a:lvl1pPr>
              <a:lnSpc>
                <a:spcPct val="85000"/>
              </a:lnSpc>
              <a:defRPr sz="6600"/>
            </a:lvl1pPr>
          </a:lstStyle>
          <a:p>
            <a:r>
              <a:rPr lang="en-US"/>
              <a:t>Click to edit Master title style</a:t>
            </a:r>
            <a:endParaRPr/>
          </a:p>
        </p:txBody>
      </p:sp>
      <p:sp>
        <p:nvSpPr>
          <p:cNvPr id="17" name="Picture Placeholder 16" descr="An empty placeholder to add an image. Click on the placeholder and select the image that you wish to add"/>
          <p:cNvSpPr>
            <a:spLocks noGrp="1"/>
          </p:cNvSpPr>
          <p:nvPr>
            <p:ph type="pic" sz="quarter" idx="13"/>
          </p:nvPr>
        </p:nvSpPr>
        <p:spPr>
          <a:xfrm>
            <a:off x="0" y="0"/>
            <a:ext cx="12188825" cy="3141318"/>
          </a:xfrm>
          <a:custGeom>
            <a:avLst/>
            <a:gdLst>
              <a:gd name="connsiteX0" fmla="*/ 0 w 12188825"/>
              <a:gd name="connsiteY0" fmla="*/ 0 h 3867150"/>
              <a:gd name="connsiteX1" fmla="*/ 12188825 w 12188825"/>
              <a:gd name="connsiteY1" fmla="*/ 0 h 3867150"/>
              <a:gd name="connsiteX2" fmla="*/ 12188825 w 12188825"/>
              <a:gd name="connsiteY2" fmla="*/ 3867150 h 3867150"/>
              <a:gd name="connsiteX3" fmla="*/ 12188824 w 12188825"/>
              <a:gd name="connsiteY3" fmla="*/ 2819066 h 3867150"/>
              <a:gd name="connsiteX4" fmla="*/ 6324758 w 12188825"/>
              <a:gd name="connsiteY4" fmla="*/ 3141318 h 3867150"/>
              <a:gd name="connsiteX5" fmla="*/ 0 w 12188825"/>
              <a:gd name="connsiteY5" fmla="*/ 2907554 h 3867150"/>
              <a:gd name="connsiteX6" fmla="*/ 0 w 12188825"/>
              <a:gd name="connsiteY6" fmla="*/ 0 h 3867150"/>
              <a:gd name="connsiteX0" fmla="*/ 0 w 12188825"/>
              <a:gd name="connsiteY0" fmla="*/ 0 h 3141318"/>
              <a:gd name="connsiteX1" fmla="*/ 12188825 w 12188825"/>
              <a:gd name="connsiteY1" fmla="*/ 0 h 3141318"/>
              <a:gd name="connsiteX2" fmla="*/ 12188824 w 12188825"/>
              <a:gd name="connsiteY2" fmla="*/ 2819066 h 3141318"/>
              <a:gd name="connsiteX3" fmla="*/ 6324758 w 12188825"/>
              <a:gd name="connsiteY3" fmla="*/ 3141318 h 3141318"/>
              <a:gd name="connsiteX4" fmla="*/ 0 w 12188825"/>
              <a:gd name="connsiteY4" fmla="*/ 2907554 h 3141318"/>
              <a:gd name="connsiteX5" fmla="*/ 0 w 12188825"/>
              <a:gd name="connsiteY5" fmla="*/ 0 h 3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141318">
                <a:moveTo>
                  <a:pt x="0" y="0"/>
                </a:moveTo>
                <a:lnTo>
                  <a:pt x="12188825" y="0"/>
                </a:lnTo>
                <a:cubicBezTo>
                  <a:pt x="12188825" y="939689"/>
                  <a:pt x="12188824" y="1879377"/>
                  <a:pt x="12188824" y="2819066"/>
                </a:cubicBezTo>
                <a:cubicBezTo>
                  <a:pt x="10416010" y="2990681"/>
                  <a:pt x="8565431" y="3141318"/>
                  <a:pt x="6324758" y="3141318"/>
                </a:cubicBezTo>
                <a:cubicBezTo>
                  <a:pt x="4093515" y="3141318"/>
                  <a:pt x="1768040" y="3077775"/>
                  <a:pt x="0" y="2907554"/>
                </a:cubicBezTo>
                <a:lnTo>
                  <a:pt x="0" y="0"/>
                </a:lnTo>
                <a:close/>
              </a:path>
            </a:pathLst>
          </a:custGeom>
        </p:spPr>
        <p:txBody>
          <a:bodyPr tIns="457200"/>
          <a:lstStyle>
            <a:lvl1pPr marL="0" indent="0" algn="ctr">
              <a:buNone/>
              <a:defRPr/>
            </a:lvl1pPr>
          </a:lstStyle>
          <a:p>
            <a:r>
              <a:rPr lang="en-US"/>
              <a:t>Click icon to add picture</a:t>
            </a:r>
            <a:endParaRPr/>
          </a:p>
        </p:txBody>
      </p:sp>
      <p:sp>
        <p:nvSpPr>
          <p:cNvPr id="3" name="Subtitle 2"/>
          <p:cNvSpPr>
            <a:spLocks noGrp="1"/>
          </p:cNvSpPr>
          <p:nvPr>
            <p:ph type="subTitle" idx="1" hasCustomPrompt="1"/>
          </p:nvPr>
        </p:nvSpPr>
        <p:spPr bwMode="white">
          <a:xfrm>
            <a:off x="1501775" y="5562600"/>
            <a:ext cx="7335837" cy="838200"/>
          </a:xfrm>
        </p:spPr>
        <p:txBody>
          <a:bodyPr/>
          <a:lstStyle>
            <a:lvl1pPr marL="0" indent="0" algn="l">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Edit Master subtitle style</a:t>
            </a:r>
            <a:endParaRPr dirty="0"/>
          </a:p>
        </p:txBody>
      </p:sp>
    </p:spTree>
    <p:extLst>
      <p:ext uri="{BB962C8B-B14F-4D97-AF65-F5344CB8AC3E}">
        <p14:creationId xmlns:p14="http://schemas.microsoft.com/office/powerpoint/2010/main" val="22361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12"/>
          <p:cNvSpPr/>
          <p:nvPr userDrawn="1"/>
        </p:nvSpPr>
        <p:spPr>
          <a:xfrm flipH="1">
            <a:off x="2" y="789993"/>
            <a:ext cx="12188825" cy="5080598"/>
          </a:xfrm>
          <a:custGeom>
            <a:avLst/>
            <a:gdLst/>
            <a:ahLst/>
            <a:cxnLst/>
            <a:rect l="l" t="t" r="r" b="b"/>
            <a:pathLst>
              <a:path w="12188825" h="5080598">
                <a:moveTo>
                  <a:pt x="12188824" y="0"/>
                </a:moveTo>
                <a:cubicBezTo>
                  <a:pt x="10416010" y="171615"/>
                  <a:pt x="8323891" y="270494"/>
                  <a:pt x="6083218" y="270494"/>
                </a:cubicBezTo>
                <a:cubicBezTo>
                  <a:pt x="3851975" y="270494"/>
                  <a:pt x="1768040" y="172445"/>
                  <a:pt x="0" y="2224"/>
                </a:cubicBezTo>
                <a:lnTo>
                  <a:pt x="0" y="1496008"/>
                </a:lnTo>
                <a:lnTo>
                  <a:pt x="0" y="1785092"/>
                </a:lnTo>
                <a:lnTo>
                  <a:pt x="0" y="3295506"/>
                </a:lnTo>
                <a:lnTo>
                  <a:pt x="0" y="3553408"/>
                </a:lnTo>
                <a:lnTo>
                  <a:pt x="0" y="5080598"/>
                </a:lnTo>
                <a:cubicBezTo>
                  <a:pt x="1772814" y="4908983"/>
                  <a:pt x="3864933" y="4810104"/>
                  <a:pt x="6105606" y="4810104"/>
                </a:cubicBezTo>
                <a:cubicBezTo>
                  <a:pt x="8336849" y="4810104"/>
                  <a:pt x="10420784" y="4908153"/>
                  <a:pt x="12188824" y="5078374"/>
                </a:cubicBezTo>
                <a:lnTo>
                  <a:pt x="12188824" y="3553408"/>
                </a:lnTo>
                <a:lnTo>
                  <a:pt x="12188825" y="3553408"/>
                </a:lnTo>
                <a:lnTo>
                  <a:pt x="12188825" y="1496008"/>
                </a:lnTo>
                <a:lnTo>
                  <a:pt x="12188824" y="1496008"/>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5" name="Rectangle 12"/>
          <p:cNvSpPr/>
          <p:nvPr userDrawn="1"/>
        </p:nvSpPr>
        <p:spPr>
          <a:xfrm flipH="1">
            <a:off x="2" y="792217"/>
            <a:ext cx="12188825" cy="5078374"/>
          </a:xfrm>
          <a:custGeom>
            <a:avLst/>
            <a:gdLst/>
            <a:ahLst/>
            <a:cxnLst/>
            <a:rect l="l" t="t" r="r" b="b"/>
            <a:pathLst>
              <a:path w="12188825" h="5078374">
                <a:moveTo>
                  <a:pt x="0" y="0"/>
                </a:moveTo>
                <a:lnTo>
                  <a:pt x="0" y="1493784"/>
                </a:lnTo>
                <a:lnTo>
                  <a:pt x="0" y="1782868"/>
                </a:lnTo>
                <a:lnTo>
                  <a:pt x="0" y="3293282"/>
                </a:lnTo>
                <a:lnTo>
                  <a:pt x="0" y="3551184"/>
                </a:lnTo>
                <a:lnTo>
                  <a:pt x="0" y="5078374"/>
                </a:lnTo>
                <a:lnTo>
                  <a:pt x="2" y="5078374"/>
                </a:lnTo>
                <a:lnTo>
                  <a:pt x="2" y="4101849"/>
                </a:lnTo>
                <a:lnTo>
                  <a:pt x="8" y="4101849"/>
                </a:lnTo>
                <a:lnTo>
                  <a:pt x="8" y="4825486"/>
                </a:lnTo>
                <a:cubicBezTo>
                  <a:pt x="1730681" y="4664816"/>
                  <a:pt x="3842825" y="4589835"/>
                  <a:pt x="6121038" y="4629602"/>
                </a:cubicBezTo>
                <a:cubicBezTo>
                  <a:pt x="8380486" y="4669041"/>
                  <a:pt x="10472749" y="4815575"/>
                  <a:pt x="12188824" y="5033515"/>
                </a:cubicBezTo>
                <a:lnTo>
                  <a:pt x="12188824" y="3551184"/>
                </a:lnTo>
                <a:lnTo>
                  <a:pt x="12188825" y="3551184"/>
                </a:lnTo>
                <a:lnTo>
                  <a:pt x="12188825" y="1493784"/>
                </a:lnTo>
                <a:lnTo>
                  <a:pt x="12188824" y="1493784"/>
                </a:lnTo>
                <a:lnTo>
                  <a:pt x="12188824" y="254012"/>
                </a:lnTo>
                <a:cubicBezTo>
                  <a:pt x="10458154" y="414682"/>
                  <a:pt x="8346010" y="489663"/>
                  <a:pt x="6067797" y="449896"/>
                </a:cubicBezTo>
                <a:cubicBezTo>
                  <a:pt x="3808349" y="410457"/>
                  <a:pt x="1716086" y="263923"/>
                  <a:pt x="8" y="45983"/>
                </a:cubicBezTo>
                <a:lnTo>
                  <a:pt x="8" y="977649"/>
                </a:lnTo>
                <a:lnTo>
                  <a:pt x="2" y="97764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1522413" y="1371600"/>
            <a:ext cx="9144000" cy="2743200"/>
          </a:xfrm>
        </p:spPr>
        <p:txBody>
          <a:bodyPr anchor="b">
            <a:normAutofit/>
          </a:bodyPr>
          <a:lstStyle>
            <a:lvl1pPr algn="l">
              <a:lnSpc>
                <a:spcPct val="85000"/>
              </a:lnSpc>
              <a:defRPr sz="60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4" y="4267201"/>
            <a:ext cx="7315198" cy="1066800"/>
          </a:xfrm>
        </p:spPr>
        <p:txBody>
          <a:bodyPr anchor="t">
            <a:normAutofit/>
          </a:bodyPr>
          <a:lstStyle>
            <a:lvl1pPr marL="0" indent="0">
              <a:spcBef>
                <a:spcPts val="60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11/16/2024</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57037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9862" y="1905000"/>
            <a:ext cx="4416552"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4F042A8-43C1-4815-A5CF-022104463224}" type="datetimeFigureOut">
              <a:rPr lang="en-US"/>
              <a:t>11/16/2024</a:t>
            </a:fld>
            <a:endParaRPr/>
          </a:p>
        </p:txBody>
      </p:sp>
      <p:sp>
        <p:nvSpPr>
          <p:cNvPr id="7" name="Slide Number Placeholder 6"/>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354418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91754"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14F042A8-43C1-4815-A5CF-022104463224}" type="datetimeFigureOut">
              <a:rPr lang="en-US"/>
              <a:t>11/16/2024</a:t>
            </a:fld>
            <a:endParaRPr/>
          </a:p>
        </p:txBody>
      </p:sp>
      <p:sp>
        <p:nvSpPr>
          <p:cNvPr id="9" name="Slide Number Placeholder 8"/>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661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14F042A8-43C1-4815-A5CF-022104463224}" type="datetimeFigureOut">
              <a:rPr lang="en-US"/>
              <a:t>11/16/2024</a:t>
            </a:fld>
            <a:endParaRPr/>
          </a:p>
        </p:txBody>
      </p:sp>
      <p:sp>
        <p:nvSpPr>
          <p:cNvPr id="5" name="Slide Number Placeholder 4"/>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11833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2" name="Date Placeholder 1"/>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11/16/2024</a:t>
            </a:fld>
            <a:endParaRPr lang="en-US"/>
          </a:p>
        </p:txBody>
      </p:sp>
      <p:sp>
        <p:nvSpPr>
          <p:cNvPr id="4" name="Slide Number Placeholder 3"/>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287941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2"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8013" y="457200"/>
            <a:ext cx="6324599"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923212"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11/16/2024</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389945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Rectangle 12"/>
          <p:cNvSpPr/>
          <p:nvPr/>
        </p:nvSpPr>
        <p:spPr>
          <a:xfrm>
            <a:off x="0" y="0"/>
            <a:ext cx="12188825" cy="1870938"/>
          </a:xfrm>
          <a:custGeom>
            <a:avLst/>
            <a:gdLst>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1 w 12188825"/>
              <a:gd name="connsiteY7" fmla="*/ 335280 h 1870938"/>
              <a:gd name="connsiteX8" fmla="*/ 0 w 12188825"/>
              <a:gd name="connsiteY8" fmla="*/ 0 h 1870938"/>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0 w 12188825"/>
              <a:gd name="connsiteY7" fmla="*/ 0 h 1870938"/>
              <a:gd name="connsiteX0" fmla="*/ 0 w 12188825"/>
              <a:gd name="connsiteY0" fmla="*/ 0 h 1870938"/>
              <a:gd name="connsiteX1" fmla="*/ 12188825 w 12188825"/>
              <a:gd name="connsiteY1" fmla="*/ 0 h 1870938"/>
              <a:gd name="connsiteX2" fmla="*/ 12188825 w 12188825"/>
              <a:gd name="connsiteY2" fmla="*/ 335280 h 1870938"/>
              <a:gd name="connsiteX3" fmla="*/ 12188825 w 12188825"/>
              <a:gd name="connsiteY3" fmla="*/ 1868714 h 1870938"/>
              <a:gd name="connsiteX4" fmla="*/ 6105607 w 12188825"/>
              <a:gd name="connsiteY4" fmla="*/ 1600444 h 1870938"/>
              <a:gd name="connsiteX5" fmla="*/ 1 w 12188825"/>
              <a:gd name="connsiteY5" fmla="*/ 1870938 h 1870938"/>
              <a:gd name="connsiteX6" fmla="*/ 0 w 12188825"/>
              <a:gd name="connsiteY6" fmla="*/ 0 h 1870938"/>
              <a:gd name="connsiteX0" fmla="*/ 0 w 12188825"/>
              <a:gd name="connsiteY0" fmla="*/ 0 h 1870938"/>
              <a:gd name="connsiteX1" fmla="*/ 12188825 w 12188825"/>
              <a:gd name="connsiteY1" fmla="*/ 0 h 1870938"/>
              <a:gd name="connsiteX2" fmla="*/ 12188825 w 12188825"/>
              <a:gd name="connsiteY2" fmla="*/ 1868714 h 1870938"/>
              <a:gd name="connsiteX3" fmla="*/ 6105607 w 12188825"/>
              <a:gd name="connsiteY3" fmla="*/ 1600444 h 1870938"/>
              <a:gd name="connsiteX4" fmla="*/ 1 w 12188825"/>
              <a:gd name="connsiteY4" fmla="*/ 1870938 h 1870938"/>
              <a:gd name="connsiteX5" fmla="*/ 0 w 12188825"/>
              <a:gd name="connsiteY5" fmla="*/ 0 h 187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12"/>
          <p:cNvSpPr/>
          <p:nvPr/>
        </p:nvSpPr>
        <p:spPr>
          <a:xfrm>
            <a:off x="1" y="0"/>
            <a:ext cx="12188824" cy="1812642"/>
          </a:xfrm>
          <a:custGeom>
            <a:avLst/>
            <a:gdLst>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1 w 12188824"/>
              <a:gd name="connsiteY5" fmla="*/ 187545 h 1812642"/>
              <a:gd name="connsiteX6" fmla="*/ 0 w 12188824"/>
              <a:gd name="connsiteY6" fmla="*/ 0 h 1812642"/>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0 w 12188824"/>
              <a:gd name="connsiteY5" fmla="*/ 0 h 181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7"/>
          <p:cNvSpPr/>
          <p:nvPr/>
        </p:nvSpPr>
        <p:spPr bwMode="hidden">
          <a:xfrm>
            <a:off x="1" y="6354411"/>
            <a:ext cx="12188824" cy="503589"/>
          </a:xfrm>
          <a:custGeom>
            <a:avLst/>
            <a:gdLst/>
            <a:ahLst/>
            <a:cxn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white">
          <a:xfrm>
            <a:off x="1522414" y="274638"/>
            <a:ext cx="9144000" cy="10969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5138" y="6518274"/>
            <a:ext cx="5864674" cy="320676"/>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7618412" y="6518274"/>
            <a:ext cx="1676400" cy="320676"/>
          </a:xfrm>
          <a:prstGeom prst="rect">
            <a:avLst/>
          </a:prstGeom>
        </p:spPr>
        <p:txBody>
          <a:bodyPr vert="horz" lIns="91440" tIns="45720" rIns="91440" bIns="45720" rtlCol="0" anchor="ctr"/>
          <a:lstStyle>
            <a:lvl1pPr algn="r">
              <a:defRPr sz="1100">
                <a:solidFill>
                  <a:schemeClr val="tx1"/>
                </a:solidFill>
              </a:defRPr>
            </a:lvl1pPr>
          </a:lstStyle>
          <a:p>
            <a:fld id="{14F042A8-43C1-4815-A5CF-022104463224}" type="datetimeFigureOut">
              <a:rPr lang="en-US" smtClean="0"/>
              <a:pPr/>
              <a:t>11/16/2024</a:t>
            </a:fld>
            <a:endParaRPr lang="en-US"/>
          </a:p>
        </p:txBody>
      </p:sp>
      <p:sp>
        <p:nvSpPr>
          <p:cNvPr id="6" name="Slide Number Placeholder 5"/>
          <p:cNvSpPr>
            <a:spLocks noGrp="1"/>
          </p:cNvSpPr>
          <p:nvPr>
            <p:ph type="sldNum" sz="quarter" idx="4"/>
          </p:nvPr>
        </p:nvSpPr>
        <p:spPr>
          <a:xfrm>
            <a:off x="9523412" y="6518274"/>
            <a:ext cx="1143002" cy="320676"/>
          </a:xfrm>
          <a:prstGeom prst="rect">
            <a:avLst/>
          </a:prstGeom>
        </p:spPr>
        <p:txBody>
          <a:bodyPr vert="horz" lIns="91440" tIns="45720" rIns="91440" bIns="45720" rtlCol="0" anchor="ctr"/>
          <a:lstStyle>
            <a:lvl1pPr algn="r">
              <a:defRPr sz="1100">
                <a:solidFill>
                  <a:schemeClr val="tx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2487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dhruvildave/billboard-the-hot-100-songs?resource=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3505200"/>
            <a:ext cx="9144000" cy="1371600"/>
          </a:xfrm>
        </p:spPr>
        <p:txBody>
          <a:bodyPr/>
          <a:lstStyle/>
          <a:p>
            <a:r>
              <a:rPr lang="en-US" sz="4400" b="1" dirty="0">
                <a:latin typeface="Aptos Narrow" panose="020B0004020202020204" pitchFamily="34" charset="0"/>
              </a:rPr>
              <a:t>Song Debut Data Analysis of the Billboard Hot 100</a:t>
            </a:r>
          </a:p>
        </p:txBody>
      </p:sp>
      <p:pic>
        <p:nvPicPr>
          <p:cNvPr id="10" name="Picture Placeholder 9" descr="Piano keys"/>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 b="3"/>
          <a:stretch>
            <a:fillRect/>
          </a:stretch>
        </p:blipFill>
        <p:spPr/>
      </p:pic>
      <p:sp>
        <p:nvSpPr>
          <p:cNvPr id="3" name="Subtitle 2"/>
          <p:cNvSpPr>
            <a:spLocks noGrp="1"/>
          </p:cNvSpPr>
          <p:nvPr>
            <p:ph type="subTitle" idx="1"/>
          </p:nvPr>
        </p:nvSpPr>
        <p:spPr>
          <a:xfrm>
            <a:off x="1501775" y="5029200"/>
            <a:ext cx="7335837" cy="1524000"/>
          </a:xfrm>
        </p:spPr>
        <p:txBody>
          <a:bodyPr>
            <a:normAutofit/>
          </a:bodyPr>
          <a:lstStyle/>
          <a:p>
            <a:pPr algn="r"/>
            <a:r>
              <a:rPr lang="en-US" dirty="0"/>
              <a:t>Samantha Cabral</a:t>
            </a:r>
          </a:p>
          <a:p>
            <a:pPr algn="r"/>
            <a:r>
              <a:rPr lang="en-US" dirty="0"/>
              <a:t>DSC 530 - Data Exploration and Analysis</a:t>
            </a:r>
          </a:p>
          <a:p>
            <a:pPr algn="r"/>
            <a:r>
              <a:rPr lang="en-US" dirty="0"/>
              <a:t>Prof. Metzger</a:t>
            </a:r>
          </a:p>
          <a:p>
            <a:pPr algn="r"/>
            <a:r>
              <a:rPr lang="en-US" dirty="0"/>
              <a:t>Due: November 17, 2024</a:t>
            </a:r>
          </a:p>
          <a:p>
            <a:pPr algn="r"/>
            <a:r>
              <a:rPr lang="en-US" dirty="0"/>
              <a:t>Final Term Project</a:t>
            </a:r>
          </a:p>
        </p:txBody>
      </p:sp>
    </p:spTree>
    <p:extLst>
      <p:ext uri="{BB962C8B-B14F-4D97-AF65-F5344CB8AC3E}">
        <p14:creationId xmlns:p14="http://schemas.microsoft.com/office/powerpoint/2010/main" val="13494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
          </p:nvPr>
        </p:nvSpPr>
        <p:spPr>
          <a:xfrm>
            <a:off x="455612" y="1905000"/>
            <a:ext cx="3581400" cy="4495800"/>
          </a:xfrm>
        </p:spPr>
        <p:txBody>
          <a:bodyPr>
            <a:normAutofit fontScale="92500" lnSpcReduction="10000"/>
          </a:bodyPr>
          <a:lstStyle/>
          <a:p>
            <a:pPr marL="342900" indent="-342900">
              <a:spcAft>
                <a:spcPts val="600"/>
              </a:spcAft>
              <a:buFont typeface="Arial" panose="020B0604020202020204" pitchFamily="34" charset="0"/>
              <a:buChar char="•"/>
            </a:pPr>
            <a:r>
              <a:rPr lang="en-US" sz="2200" b="0" dirty="0"/>
              <a:t>PMF, or Probability Mass Function, “maps from each value to its probability (Downey, 2014).”</a:t>
            </a:r>
          </a:p>
          <a:p>
            <a:pPr marL="342900" indent="-342900">
              <a:spcAft>
                <a:spcPts val="600"/>
              </a:spcAft>
              <a:buFont typeface="Arial" panose="020B0604020202020204" pitchFamily="34" charset="0"/>
              <a:buChar char="•"/>
            </a:pPr>
            <a:r>
              <a:rPr lang="en-US" sz="2200" b="0" dirty="0"/>
              <a:t>The PMF plotted shows the probability of songs lasting a number of weeks based on the song’s debut rank</a:t>
            </a:r>
          </a:p>
          <a:p>
            <a:pPr marL="342900" indent="-342900">
              <a:spcAft>
                <a:spcPts val="600"/>
              </a:spcAft>
              <a:buFont typeface="Arial" panose="020B0604020202020204" pitchFamily="34" charset="0"/>
              <a:buChar char="•"/>
            </a:pPr>
            <a:r>
              <a:rPr lang="en-US" sz="2200" b="0" dirty="0"/>
              <a:t>Top10 represents songs that debut between #1 and 10 on the chart</a:t>
            </a:r>
          </a:p>
          <a:p>
            <a:pPr marL="342900" indent="-342900">
              <a:spcAft>
                <a:spcPts val="600"/>
              </a:spcAft>
              <a:buFont typeface="Arial" panose="020B0604020202020204" pitchFamily="34" charset="0"/>
              <a:buChar char="•"/>
            </a:pPr>
            <a:r>
              <a:rPr lang="en-US" sz="2200" b="0" dirty="0"/>
              <a:t>Bottom 90 represents songs that debut between #11 and 100 on the chart.</a:t>
            </a:r>
          </a:p>
        </p:txBody>
      </p:sp>
      <p:sp>
        <p:nvSpPr>
          <p:cNvPr id="5" name="Title 1">
            <a:extLst>
              <a:ext uri="{FF2B5EF4-FFF2-40B4-BE49-F238E27FC236}">
                <a16:creationId xmlns:a16="http://schemas.microsoft.com/office/drawing/2014/main" id="{A7460B00-2F7A-2AE8-6251-8CBBE20D70C8}"/>
              </a:ext>
            </a:extLst>
          </p:cNvPr>
          <p:cNvSpPr txBox="1">
            <a:spLocks/>
          </p:cNvSpPr>
          <p:nvPr/>
        </p:nvSpPr>
        <p:spPr bwMode="white">
          <a:xfrm>
            <a:off x="1598612" y="304800"/>
            <a:ext cx="9144000" cy="109696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4000" b="1" dirty="0">
                <a:latin typeface="Aptos Narrow" panose="020B0004020202020204" pitchFamily="34" charset="0"/>
              </a:rPr>
              <a:t>Probability Mass Function (PMF)</a:t>
            </a:r>
          </a:p>
          <a:p>
            <a:r>
              <a:rPr lang="en-US" sz="4000" b="1" dirty="0">
                <a:latin typeface="Aptos Narrow" panose="020B0004020202020204" pitchFamily="34" charset="0"/>
              </a:rPr>
              <a:t>Top 10 vs Bottom 90 Longevity (in weeks)</a:t>
            </a:r>
            <a:endParaRPr lang="en-US" sz="4000" dirty="0"/>
          </a:p>
        </p:txBody>
      </p:sp>
      <p:pic>
        <p:nvPicPr>
          <p:cNvPr id="3" name="Picture 2" descr="A graph of different sizes and numbers&#10;&#10;Description automatically generated with medium confidence">
            <a:extLst>
              <a:ext uri="{FF2B5EF4-FFF2-40B4-BE49-F238E27FC236}">
                <a16:creationId xmlns:a16="http://schemas.microsoft.com/office/drawing/2014/main" id="{BE8F9A1C-1613-6F0A-6BC8-EAED2CE81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763" y="2057400"/>
            <a:ext cx="7818101" cy="3997036"/>
          </a:xfrm>
          <a:prstGeom prst="rect">
            <a:avLst/>
          </a:prstGeom>
        </p:spPr>
      </p:pic>
    </p:spTree>
    <p:extLst>
      <p:ext uri="{BB962C8B-B14F-4D97-AF65-F5344CB8AC3E}">
        <p14:creationId xmlns:p14="http://schemas.microsoft.com/office/powerpoint/2010/main" val="292059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90922-102E-74BF-94C3-6E1D187E80C8}"/>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28B4A1B5-8D62-CB8C-C398-D6ED39ED7264}"/>
              </a:ext>
            </a:extLst>
          </p:cNvPr>
          <p:cNvSpPr>
            <a:spLocks noGrp="1"/>
          </p:cNvSpPr>
          <p:nvPr>
            <p:ph type="body" idx="1"/>
          </p:nvPr>
        </p:nvSpPr>
        <p:spPr>
          <a:xfrm>
            <a:off x="455612" y="1905000"/>
            <a:ext cx="5029200" cy="4495800"/>
          </a:xfrm>
        </p:spPr>
        <p:txBody>
          <a:bodyPr>
            <a:normAutofit fontScale="92500" lnSpcReduction="10000"/>
          </a:bodyPr>
          <a:lstStyle/>
          <a:p>
            <a:pPr marL="342900" indent="-342900">
              <a:spcAft>
                <a:spcPts val="600"/>
              </a:spcAft>
              <a:buFont typeface="Arial" panose="020B0604020202020204" pitchFamily="34" charset="0"/>
              <a:buChar char="•"/>
            </a:pPr>
            <a:r>
              <a:rPr lang="en-US" sz="2200" b="0" dirty="0"/>
              <a:t>CDF, or Cumulative Distribution Function is the function that maps from a value to its percentile rank.</a:t>
            </a:r>
          </a:p>
          <a:p>
            <a:pPr marL="342900" indent="-342900">
              <a:spcAft>
                <a:spcPts val="600"/>
              </a:spcAft>
              <a:buFont typeface="Arial" panose="020B0604020202020204" pitchFamily="34" charset="0"/>
              <a:buChar char="•"/>
            </a:pPr>
            <a:r>
              <a:rPr lang="en-US" sz="2200" b="0" dirty="0"/>
              <a:t>The CDF plotted shows the percentile rank for a song’s longevity in weeks</a:t>
            </a:r>
          </a:p>
          <a:p>
            <a:pPr marL="342900" indent="-342900">
              <a:spcAft>
                <a:spcPts val="600"/>
              </a:spcAft>
              <a:buFont typeface="Arial" panose="020B0604020202020204" pitchFamily="34" charset="0"/>
              <a:buChar char="•"/>
            </a:pPr>
            <a:r>
              <a:rPr lang="en-US" sz="2200" b="0" dirty="0"/>
              <a:t>According to the CDF, about 50% of top10 songs will remain on the Hot 100 for about 21 weeks or less.  It also shows that 50% of bottom90 songs will remain on the Hot 100 for about 15 weeks or less.</a:t>
            </a:r>
          </a:p>
          <a:p>
            <a:pPr marL="342900" indent="-342900">
              <a:spcAft>
                <a:spcPts val="600"/>
              </a:spcAft>
              <a:buFont typeface="Arial" panose="020B0604020202020204" pitchFamily="34" charset="0"/>
              <a:buChar char="•"/>
            </a:pPr>
            <a:r>
              <a:rPr lang="en-US" sz="2200" b="0" dirty="0"/>
              <a:t>The CDF comparison shows that there is some truth to the statement that the top 10 songs are more likely to remain on the Hot 100 chart longer than songs that debut at any other rank.</a:t>
            </a:r>
          </a:p>
        </p:txBody>
      </p:sp>
      <p:sp>
        <p:nvSpPr>
          <p:cNvPr id="5" name="Title 1">
            <a:extLst>
              <a:ext uri="{FF2B5EF4-FFF2-40B4-BE49-F238E27FC236}">
                <a16:creationId xmlns:a16="http://schemas.microsoft.com/office/drawing/2014/main" id="{12A33FBA-B8A9-5F15-5BBD-146D9315B2B6}"/>
              </a:ext>
            </a:extLst>
          </p:cNvPr>
          <p:cNvSpPr txBox="1">
            <a:spLocks/>
          </p:cNvSpPr>
          <p:nvPr/>
        </p:nvSpPr>
        <p:spPr bwMode="white">
          <a:xfrm>
            <a:off x="1598612" y="304800"/>
            <a:ext cx="9144000" cy="109696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4000" b="1" dirty="0">
                <a:latin typeface="Aptos Narrow" panose="020B0004020202020204" pitchFamily="34" charset="0"/>
              </a:rPr>
              <a:t>Cumulative Distribution Function (CDF)</a:t>
            </a:r>
          </a:p>
          <a:p>
            <a:r>
              <a:rPr lang="en-US" sz="4000" b="1" dirty="0">
                <a:latin typeface="Aptos Narrow" panose="020B0004020202020204" pitchFamily="34" charset="0"/>
              </a:rPr>
              <a:t>Top 10 vs Bottom 90 Longevity (in weeks)</a:t>
            </a:r>
            <a:endParaRPr lang="en-US" sz="4000" dirty="0"/>
          </a:p>
        </p:txBody>
      </p:sp>
      <p:pic>
        <p:nvPicPr>
          <p:cNvPr id="3" name="Picture 2">
            <a:extLst>
              <a:ext uri="{FF2B5EF4-FFF2-40B4-BE49-F238E27FC236}">
                <a16:creationId xmlns:a16="http://schemas.microsoft.com/office/drawing/2014/main" id="{FCCA2331-0EAC-4EE3-50F2-7BB2BAEE3885}"/>
              </a:ext>
            </a:extLst>
          </p:cNvPr>
          <p:cNvPicPr>
            <a:picLocks noChangeAspect="1"/>
          </p:cNvPicPr>
          <p:nvPr/>
        </p:nvPicPr>
        <p:blipFill>
          <a:blip r:embed="rId2"/>
          <a:stretch>
            <a:fillRect/>
          </a:stretch>
        </p:blipFill>
        <p:spPr>
          <a:xfrm>
            <a:off x="5865812" y="2057400"/>
            <a:ext cx="6019801" cy="3963533"/>
          </a:xfrm>
          <a:prstGeom prst="rect">
            <a:avLst/>
          </a:prstGeom>
        </p:spPr>
      </p:pic>
    </p:spTree>
    <p:extLst>
      <p:ext uri="{BB962C8B-B14F-4D97-AF65-F5344CB8AC3E}">
        <p14:creationId xmlns:p14="http://schemas.microsoft.com/office/powerpoint/2010/main" val="13707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FD7DC-28A3-4B87-F3CA-1261C3CFBAD5}"/>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008CB0FF-5419-7549-BC85-83B60652D845}"/>
              </a:ext>
            </a:extLst>
          </p:cNvPr>
          <p:cNvSpPr>
            <a:spLocks noGrp="1"/>
          </p:cNvSpPr>
          <p:nvPr>
            <p:ph type="body" idx="1"/>
          </p:nvPr>
        </p:nvSpPr>
        <p:spPr>
          <a:xfrm>
            <a:off x="455612" y="1905000"/>
            <a:ext cx="5029200" cy="4495800"/>
          </a:xfrm>
        </p:spPr>
        <p:txBody>
          <a:bodyPr>
            <a:normAutofit/>
          </a:bodyPr>
          <a:lstStyle/>
          <a:p>
            <a:pPr marL="342900" indent="-342900">
              <a:spcAft>
                <a:spcPts val="600"/>
              </a:spcAft>
              <a:buFont typeface="Arial" panose="020B0604020202020204" pitchFamily="34" charset="0"/>
              <a:buChar char="•"/>
            </a:pPr>
            <a:r>
              <a:rPr lang="en-US" sz="2200" b="0" dirty="0"/>
              <a:t>CCDF, or complementary cumulative distribution function plot can be used to determine if data follows an exponential distribution.</a:t>
            </a:r>
          </a:p>
          <a:p>
            <a:pPr marL="342900" indent="-342900">
              <a:spcAft>
                <a:spcPts val="600"/>
              </a:spcAft>
              <a:buFont typeface="Arial" panose="020B0604020202020204" pitchFamily="34" charset="0"/>
              <a:buChar char="•"/>
            </a:pPr>
            <a:r>
              <a:rPr lang="en-US" sz="2200" b="0" dirty="0"/>
              <a:t>The CCDF plotted is not exactly straight, “which indicates that the exponential distribution is not a perfect model for the data (Downey, 2014).”  </a:t>
            </a:r>
          </a:p>
          <a:p>
            <a:pPr marL="342900" indent="-342900">
              <a:spcAft>
                <a:spcPts val="600"/>
              </a:spcAft>
              <a:buFont typeface="Arial" panose="020B0604020202020204" pitchFamily="34" charset="0"/>
              <a:buChar char="•"/>
            </a:pPr>
            <a:r>
              <a:rPr lang="en-US" sz="2200" b="0" dirty="0"/>
              <a:t>This may mean that songs that debut in the top 10 may not have longevity on the Hot 100 chart</a:t>
            </a:r>
          </a:p>
        </p:txBody>
      </p:sp>
      <p:sp>
        <p:nvSpPr>
          <p:cNvPr id="5" name="Title 1">
            <a:extLst>
              <a:ext uri="{FF2B5EF4-FFF2-40B4-BE49-F238E27FC236}">
                <a16:creationId xmlns:a16="http://schemas.microsoft.com/office/drawing/2014/main" id="{832F3B0B-2A61-B118-89D9-C4B760A53338}"/>
              </a:ext>
            </a:extLst>
          </p:cNvPr>
          <p:cNvSpPr txBox="1">
            <a:spLocks/>
          </p:cNvSpPr>
          <p:nvPr/>
        </p:nvSpPr>
        <p:spPr bwMode="white">
          <a:xfrm>
            <a:off x="1598612" y="304800"/>
            <a:ext cx="9144000" cy="109696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4000" b="1" dirty="0">
                <a:latin typeface="Aptos Narrow" panose="020B0004020202020204" pitchFamily="34" charset="0"/>
              </a:rPr>
              <a:t>Exponential Analytic Distribution</a:t>
            </a:r>
          </a:p>
          <a:p>
            <a:r>
              <a:rPr lang="en-US" sz="4000" b="1" dirty="0">
                <a:latin typeface="Aptos Narrow" panose="020B0004020202020204" pitchFamily="34" charset="0"/>
              </a:rPr>
              <a:t>Top 10 Longevity</a:t>
            </a:r>
            <a:endParaRPr lang="en-US" sz="4000" dirty="0"/>
          </a:p>
        </p:txBody>
      </p:sp>
      <p:pic>
        <p:nvPicPr>
          <p:cNvPr id="4" name="Picture 3">
            <a:extLst>
              <a:ext uri="{FF2B5EF4-FFF2-40B4-BE49-F238E27FC236}">
                <a16:creationId xmlns:a16="http://schemas.microsoft.com/office/drawing/2014/main" id="{C21FFAB0-556E-6AF9-5983-C3EC98D55853}"/>
              </a:ext>
            </a:extLst>
          </p:cNvPr>
          <p:cNvPicPr>
            <a:picLocks noChangeAspect="1"/>
          </p:cNvPicPr>
          <p:nvPr/>
        </p:nvPicPr>
        <p:blipFill>
          <a:blip r:embed="rId2"/>
          <a:stretch>
            <a:fillRect/>
          </a:stretch>
        </p:blipFill>
        <p:spPr>
          <a:xfrm>
            <a:off x="5484812" y="1905000"/>
            <a:ext cx="6248401" cy="4276897"/>
          </a:xfrm>
          <a:prstGeom prst="rect">
            <a:avLst/>
          </a:prstGeom>
        </p:spPr>
      </p:pic>
    </p:spTree>
    <p:extLst>
      <p:ext uri="{BB962C8B-B14F-4D97-AF65-F5344CB8AC3E}">
        <p14:creationId xmlns:p14="http://schemas.microsoft.com/office/powerpoint/2010/main" val="251093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87ADB-CA6D-3F63-D7EE-A655DC78B271}"/>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857CD43F-B81B-E6F3-33A8-B6041DAB3301}"/>
              </a:ext>
            </a:extLst>
          </p:cNvPr>
          <p:cNvSpPr>
            <a:spLocks noGrp="1"/>
          </p:cNvSpPr>
          <p:nvPr>
            <p:ph type="body" idx="1"/>
          </p:nvPr>
        </p:nvSpPr>
        <p:spPr>
          <a:xfrm>
            <a:off x="455612" y="1905000"/>
            <a:ext cx="5029200" cy="4495800"/>
          </a:xfrm>
        </p:spPr>
        <p:txBody>
          <a:bodyPr>
            <a:normAutofit lnSpcReduction="10000"/>
          </a:bodyPr>
          <a:lstStyle/>
          <a:p>
            <a:pPr marL="342900" indent="-342900">
              <a:spcAft>
                <a:spcPts val="600"/>
              </a:spcAft>
              <a:buFont typeface="Arial" panose="020B0604020202020204" pitchFamily="34" charset="0"/>
              <a:buChar char="•"/>
            </a:pPr>
            <a:r>
              <a:rPr lang="en-US" sz="2200" b="0" dirty="0"/>
              <a:t>The CCDF plotted is much straighter, indicating that the exponential distribution is a more perfect model suited for the songs that debut in the bottom 90. </a:t>
            </a:r>
          </a:p>
          <a:p>
            <a:pPr marL="342900" indent="-342900">
              <a:spcAft>
                <a:spcPts val="600"/>
              </a:spcAft>
              <a:buFont typeface="Arial" panose="020B0604020202020204" pitchFamily="34" charset="0"/>
              <a:buChar char="•"/>
            </a:pPr>
            <a:r>
              <a:rPr lang="en-US" sz="2200" b="0" dirty="0"/>
              <a:t>This may mean that songs that debut in the bottom 90 may not have longevity on the Hot 100 chart and the likelihood of a song staying on the chart doesn’t depend on how long it has already been there, which matches a property called </a:t>
            </a:r>
            <a:r>
              <a:rPr lang="en-US" sz="2200" b="0" dirty="0" err="1"/>
              <a:t>memorylessness</a:t>
            </a:r>
            <a:r>
              <a:rPr lang="en-US" sz="2200" b="0" dirty="0"/>
              <a:t>, where the “past has no bearing on its future (Myers, n.d.).”</a:t>
            </a:r>
          </a:p>
        </p:txBody>
      </p:sp>
      <p:sp>
        <p:nvSpPr>
          <p:cNvPr id="5" name="Title 1">
            <a:extLst>
              <a:ext uri="{FF2B5EF4-FFF2-40B4-BE49-F238E27FC236}">
                <a16:creationId xmlns:a16="http://schemas.microsoft.com/office/drawing/2014/main" id="{361C4207-E47E-1442-FA7E-F2328F9FD7C6}"/>
              </a:ext>
            </a:extLst>
          </p:cNvPr>
          <p:cNvSpPr txBox="1">
            <a:spLocks/>
          </p:cNvSpPr>
          <p:nvPr/>
        </p:nvSpPr>
        <p:spPr bwMode="white">
          <a:xfrm>
            <a:off x="1598612" y="304800"/>
            <a:ext cx="9144000" cy="109696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4000" b="1" dirty="0">
                <a:latin typeface="Aptos Narrow" panose="020B0004020202020204" pitchFamily="34" charset="0"/>
              </a:rPr>
              <a:t>Exponential Analytic Distribution</a:t>
            </a:r>
          </a:p>
          <a:p>
            <a:r>
              <a:rPr lang="en-US" sz="4000" b="1" dirty="0">
                <a:latin typeface="Aptos Narrow" panose="020B0004020202020204" pitchFamily="34" charset="0"/>
              </a:rPr>
              <a:t>Bottom 90 Longevity</a:t>
            </a:r>
            <a:endParaRPr lang="en-US" sz="4000" dirty="0"/>
          </a:p>
        </p:txBody>
      </p:sp>
      <p:pic>
        <p:nvPicPr>
          <p:cNvPr id="3" name="Picture 2">
            <a:extLst>
              <a:ext uri="{FF2B5EF4-FFF2-40B4-BE49-F238E27FC236}">
                <a16:creationId xmlns:a16="http://schemas.microsoft.com/office/drawing/2014/main" id="{32FAC004-F439-2BAA-8FC1-62DD5FA95D6A}"/>
              </a:ext>
            </a:extLst>
          </p:cNvPr>
          <p:cNvPicPr>
            <a:picLocks noChangeAspect="1"/>
          </p:cNvPicPr>
          <p:nvPr/>
        </p:nvPicPr>
        <p:blipFill>
          <a:blip r:embed="rId2"/>
          <a:stretch>
            <a:fillRect/>
          </a:stretch>
        </p:blipFill>
        <p:spPr>
          <a:xfrm>
            <a:off x="5637212" y="1905000"/>
            <a:ext cx="6247826" cy="4267200"/>
          </a:xfrm>
          <a:prstGeom prst="rect">
            <a:avLst/>
          </a:prstGeom>
        </p:spPr>
      </p:pic>
    </p:spTree>
    <p:extLst>
      <p:ext uri="{BB962C8B-B14F-4D97-AF65-F5344CB8AC3E}">
        <p14:creationId xmlns:p14="http://schemas.microsoft.com/office/powerpoint/2010/main" val="296780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AD8AC-E8EE-643A-34C2-F7353259098D}"/>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4224C367-B936-5E23-7001-213B2E2E628A}"/>
              </a:ext>
            </a:extLst>
          </p:cNvPr>
          <p:cNvSpPr>
            <a:spLocks noGrp="1"/>
          </p:cNvSpPr>
          <p:nvPr>
            <p:ph type="body" idx="1"/>
          </p:nvPr>
        </p:nvSpPr>
        <p:spPr>
          <a:xfrm>
            <a:off x="455612" y="1905000"/>
            <a:ext cx="5029200" cy="4495800"/>
          </a:xfrm>
        </p:spPr>
        <p:txBody>
          <a:bodyPr>
            <a:normAutofit fontScale="85000" lnSpcReduction="20000"/>
          </a:bodyPr>
          <a:lstStyle/>
          <a:p>
            <a:pPr marL="342900" indent="-342900">
              <a:spcAft>
                <a:spcPts val="600"/>
              </a:spcAft>
              <a:buFont typeface="Arial" panose="020B0604020202020204" pitchFamily="34" charset="0"/>
              <a:buChar char="•"/>
            </a:pPr>
            <a:r>
              <a:rPr lang="en-US" sz="2200" b="0" dirty="0"/>
              <a:t>Using a sample of 500 songs from the Hot 100, this scatterplot visualizes a comparison between the song’s Debut Rank and Weeks on Board.</a:t>
            </a:r>
          </a:p>
          <a:p>
            <a:pPr marL="342900" indent="-342900">
              <a:spcAft>
                <a:spcPts val="600"/>
              </a:spcAft>
              <a:buFont typeface="Arial" panose="020B0604020202020204" pitchFamily="34" charset="0"/>
              <a:buChar char="•"/>
            </a:pPr>
            <a:r>
              <a:rPr lang="en-US" sz="2200" b="0" dirty="0"/>
              <a:t>This scatterplot shows that songs with high debut ranks (closer to 100) tend to spend less time on the chart.  There is a negative correlation between debut rank and final rank.</a:t>
            </a:r>
          </a:p>
          <a:p>
            <a:pPr marL="342900" indent="-342900">
              <a:spcAft>
                <a:spcPts val="600"/>
              </a:spcAft>
              <a:buFont typeface="Arial" panose="020B0604020202020204" pitchFamily="34" charset="0"/>
              <a:buChar char="•"/>
            </a:pPr>
            <a:r>
              <a:rPr lang="en-US" sz="2200" b="0" dirty="0"/>
              <a:t>There may be an indication that songs with better debut ranks have a higher longevity on the chart.</a:t>
            </a:r>
          </a:p>
          <a:p>
            <a:pPr marL="342900" indent="-342900">
              <a:spcAft>
                <a:spcPts val="600"/>
              </a:spcAft>
              <a:buFont typeface="Arial" panose="020B0604020202020204" pitchFamily="34" charset="0"/>
              <a:buChar char="•"/>
            </a:pPr>
            <a:r>
              <a:rPr lang="en-US" sz="2200" b="0" dirty="0"/>
              <a:t>There are outliers that show songs with debut ranks at around 50, for example, have an unexpectedly long chart life.  Causation may be due to popularity gain over time.</a:t>
            </a:r>
          </a:p>
          <a:p>
            <a:pPr marL="342900" indent="-342900">
              <a:spcAft>
                <a:spcPts val="600"/>
              </a:spcAft>
              <a:buFont typeface="Arial" panose="020B0604020202020204" pitchFamily="34" charset="0"/>
              <a:buChar char="•"/>
            </a:pPr>
            <a:r>
              <a:rPr lang="en-US" sz="2200" b="0" dirty="0"/>
              <a:t>Pearson’s correlation is -0.202, showing a weak negative relationship between debut rank and weeks on board.</a:t>
            </a:r>
          </a:p>
        </p:txBody>
      </p:sp>
      <p:sp>
        <p:nvSpPr>
          <p:cNvPr id="5" name="Title 1">
            <a:extLst>
              <a:ext uri="{FF2B5EF4-FFF2-40B4-BE49-F238E27FC236}">
                <a16:creationId xmlns:a16="http://schemas.microsoft.com/office/drawing/2014/main" id="{3D2E2936-39E4-C67B-7F06-806DCE460F94}"/>
              </a:ext>
            </a:extLst>
          </p:cNvPr>
          <p:cNvSpPr txBox="1">
            <a:spLocks/>
          </p:cNvSpPr>
          <p:nvPr/>
        </p:nvSpPr>
        <p:spPr bwMode="white">
          <a:xfrm>
            <a:off x="1598612" y="304800"/>
            <a:ext cx="9144000" cy="109696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4000" b="1" dirty="0">
                <a:latin typeface="Aptos Narrow" panose="020B0004020202020204" pitchFamily="34" charset="0"/>
              </a:rPr>
              <a:t>Scatterplot Comparing Debut Rank and Weeks on Board</a:t>
            </a:r>
            <a:endParaRPr lang="en-US" sz="4000" dirty="0"/>
          </a:p>
        </p:txBody>
      </p:sp>
      <p:pic>
        <p:nvPicPr>
          <p:cNvPr id="7" name="Picture 6">
            <a:extLst>
              <a:ext uri="{FF2B5EF4-FFF2-40B4-BE49-F238E27FC236}">
                <a16:creationId xmlns:a16="http://schemas.microsoft.com/office/drawing/2014/main" id="{B4640FCA-F511-FB9C-3D4A-1005486C9208}"/>
              </a:ext>
            </a:extLst>
          </p:cNvPr>
          <p:cNvPicPr>
            <a:picLocks noChangeAspect="1"/>
          </p:cNvPicPr>
          <p:nvPr/>
        </p:nvPicPr>
        <p:blipFill>
          <a:blip r:embed="rId2"/>
          <a:stretch>
            <a:fillRect/>
          </a:stretch>
        </p:blipFill>
        <p:spPr>
          <a:xfrm>
            <a:off x="5682932" y="1935480"/>
            <a:ext cx="6050281" cy="4267200"/>
          </a:xfrm>
          <a:prstGeom prst="rect">
            <a:avLst/>
          </a:prstGeom>
        </p:spPr>
      </p:pic>
    </p:spTree>
    <p:extLst>
      <p:ext uri="{BB962C8B-B14F-4D97-AF65-F5344CB8AC3E}">
        <p14:creationId xmlns:p14="http://schemas.microsoft.com/office/powerpoint/2010/main" val="3977156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0F433-14D1-E92F-7207-B42CE7B68B3C}"/>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E3B95CF6-5DE3-5A4E-74E1-3A0751EE1F98}"/>
              </a:ext>
            </a:extLst>
          </p:cNvPr>
          <p:cNvSpPr>
            <a:spLocks noGrp="1"/>
          </p:cNvSpPr>
          <p:nvPr>
            <p:ph type="body" idx="1"/>
          </p:nvPr>
        </p:nvSpPr>
        <p:spPr>
          <a:xfrm>
            <a:off x="455612" y="1905000"/>
            <a:ext cx="5029200" cy="4495800"/>
          </a:xfrm>
        </p:spPr>
        <p:txBody>
          <a:bodyPr>
            <a:normAutofit fontScale="92500" lnSpcReduction="20000"/>
          </a:bodyPr>
          <a:lstStyle/>
          <a:p>
            <a:pPr marL="342900" indent="-342900">
              <a:spcAft>
                <a:spcPts val="600"/>
              </a:spcAft>
              <a:buFont typeface="Arial" panose="020B0604020202020204" pitchFamily="34" charset="0"/>
              <a:buChar char="•"/>
            </a:pPr>
            <a:r>
              <a:rPr lang="en-US" sz="2200" b="0" dirty="0"/>
              <a:t>Using a sample of 500 songs from the Hot 100, this scatterplot visualizes a comparison between the song’s Debut Rank and that son’s Final Rank, no matter the longevity of the song.</a:t>
            </a:r>
          </a:p>
          <a:p>
            <a:pPr marL="342900" indent="-342900">
              <a:spcAft>
                <a:spcPts val="600"/>
              </a:spcAft>
              <a:buFont typeface="Arial" panose="020B0604020202020204" pitchFamily="34" charset="0"/>
              <a:buChar char="•"/>
            </a:pPr>
            <a:r>
              <a:rPr lang="en-US" sz="2200" b="0" dirty="0"/>
              <a:t>This scatterplot shows that songs with low debut ranks (closer to 100 on the y axis) tend to exit the chart with a low final rank.  This shows a negative correlation.</a:t>
            </a:r>
          </a:p>
          <a:p>
            <a:pPr marL="342900" indent="-342900">
              <a:spcAft>
                <a:spcPts val="600"/>
              </a:spcAft>
              <a:buFont typeface="Arial" panose="020B0604020202020204" pitchFamily="34" charset="0"/>
              <a:buChar char="•"/>
            </a:pPr>
            <a:r>
              <a:rPr lang="en-US" sz="2200" b="0" dirty="0"/>
              <a:t>The variation shows that some songs enter the chart ranked low and climb the chart.  I believe the causation is related to the timing of song releases, where songs released closer to chart releases have less time for people to search them up and listen to them.</a:t>
            </a:r>
          </a:p>
          <a:p>
            <a:pPr marL="342900" indent="-342900">
              <a:spcAft>
                <a:spcPts val="600"/>
              </a:spcAft>
              <a:buFont typeface="Arial" panose="020B0604020202020204" pitchFamily="34" charset="0"/>
              <a:buChar char="•"/>
            </a:pPr>
            <a:r>
              <a:rPr lang="en-US" sz="2200" b="0" dirty="0"/>
              <a:t>The Pearson’s Correlation is 0.176, which is a weak positive correlation.</a:t>
            </a:r>
          </a:p>
        </p:txBody>
      </p:sp>
      <p:sp>
        <p:nvSpPr>
          <p:cNvPr id="5" name="Title 1">
            <a:extLst>
              <a:ext uri="{FF2B5EF4-FFF2-40B4-BE49-F238E27FC236}">
                <a16:creationId xmlns:a16="http://schemas.microsoft.com/office/drawing/2014/main" id="{AB04A53C-4109-23A6-FCB3-AFCCEE16B5FC}"/>
              </a:ext>
            </a:extLst>
          </p:cNvPr>
          <p:cNvSpPr txBox="1">
            <a:spLocks/>
          </p:cNvSpPr>
          <p:nvPr/>
        </p:nvSpPr>
        <p:spPr bwMode="white">
          <a:xfrm>
            <a:off x="1598612" y="304800"/>
            <a:ext cx="9144000" cy="109696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4000" b="1" dirty="0">
                <a:latin typeface="Aptos Narrow" panose="020B0004020202020204" pitchFamily="34" charset="0"/>
              </a:rPr>
              <a:t>Scatterplot Comparing Debut Rank and Final Rank</a:t>
            </a:r>
            <a:endParaRPr lang="en-US" sz="4000" dirty="0"/>
          </a:p>
        </p:txBody>
      </p:sp>
      <p:pic>
        <p:nvPicPr>
          <p:cNvPr id="3" name="Picture 2">
            <a:extLst>
              <a:ext uri="{FF2B5EF4-FFF2-40B4-BE49-F238E27FC236}">
                <a16:creationId xmlns:a16="http://schemas.microsoft.com/office/drawing/2014/main" id="{7356DDA0-F997-CD5A-F962-6FBE97DDF6FF}"/>
              </a:ext>
            </a:extLst>
          </p:cNvPr>
          <p:cNvPicPr>
            <a:picLocks noChangeAspect="1"/>
          </p:cNvPicPr>
          <p:nvPr/>
        </p:nvPicPr>
        <p:blipFill>
          <a:blip r:embed="rId2"/>
          <a:stretch>
            <a:fillRect/>
          </a:stretch>
        </p:blipFill>
        <p:spPr>
          <a:xfrm>
            <a:off x="5484812" y="1905000"/>
            <a:ext cx="6452825" cy="4339244"/>
          </a:xfrm>
          <a:prstGeom prst="rect">
            <a:avLst/>
          </a:prstGeom>
        </p:spPr>
      </p:pic>
    </p:spTree>
    <p:extLst>
      <p:ext uri="{BB962C8B-B14F-4D97-AF65-F5344CB8AC3E}">
        <p14:creationId xmlns:p14="http://schemas.microsoft.com/office/powerpoint/2010/main" val="2684753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E8EB7-7AA7-1E46-1145-FFE2F1F0492E}"/>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92F45ADE-96A4-1B97-A071-0D25B39641BA}"/>
              </a:ext>
            </a:extLst>
          </p:cNvPr>
          <p:cNvSpPr>
            <a:spLocks noGrp="1"/>
          </p:cNvSpPr>
          <p:nvPr>
            <p:ph type="body" idx="1"/>
          </p:nvPr>
        </p:nvSpPr>
        <p:spPr>
          <a:xfrm>
            <a:off x="455612" y="1905000"/>
            <a:ext cx="6096000" cy="4495800"/>
          </a:xfrm>
        </p:spPr>
        <p:txBody>
          <a:bodyPr>
            <a:normAutofit fontScale="92500"/>
          </a:bodyPr>
          <a:lstStyle/>
          <a:p>
            <a:pPr marL="342900" indent="-342900">
              <a:spcAft>
                <a:spcPts val="600"/>
              </a:spcAft>
              <a:buFont typeface="Arial" panose="020B0604020202020204" pitchFamily="34" charset="0"/>
              <a:buChar char="•"/>
            </a:pPr>
            <a:r>
              <a:rPr lang="en-US" sz="2200" b="0" dirty="0"/>
              <a:t>R-squared value explains 4.1% variation in weeks on the chart</a:t>
            </a:r>
          </a:p>
          <a:p>
            <a:pPr marL="800100" lvl="1" indent="-342900">
              <a:spcAft>
                <a:spcPts val="600"/>
              </a:spcAft>
              <a:buFont typeface="Arial" panose="020B0604020202020204" pitchFamily="34" charset="0"/>
              <a:buChar char="•"/>
            </a:pPr>
            <a:r>
              <a:rPr lang="en-US" sz="2200" b="0" dirty="0"/>
              <a:t>Low R-squared value, while statistically significant, suggests that predictors istop10 and </a:t>
            </a:r>
            <a:r>
              <a:rPr lang="en-US" sz="2200" b="0" dirty="0" err="1"/>
              <a:t>debutrank</a:t>
            </a:r>
            <a:r>
              <a:rPr lang="en-US" sz="2200" b="0" dirty="0"/>
              <a:t> only explain a small part of the story.</a:t>
            </a:r>
          </a:p>
          <a:p>
            <a:pPr marL="342900" indent="-342900">
              <a:spcAft>
                <a:spcPts val="600"/>
              </a:spcAft>
              <a:buFont typeface="Arial" panose="020B0604020202020204" pitchFamily="34" charset="0"/>
              <a:buChar char="•"/>
            </a:pPr>
            <a:r>
              <a:rPr lang="en-US" sz="2200" b="0" dirty="0"/>
              <a:t>Intercept is just a reference point for this data set, since </a:t>
            </a:r>
            <a:r>
              <a:rPr lang="en-US" sz="2200" b="0" dirty="0" err="1"/>
              <a:t>debutranks</a:t>
            </a:r>
            <a:r>
              <a:rPr lang="en-US" sz="2200" b="0" dirty="0"/>
              <a:t> start at 1</a:t>
            </a:r>
          </a:p>
          <a:p>
            <a:pPr marL="800100" lvl="1" indent="-342900">
              <a:spcAft>
                <a:spcPts val="600"/>
              </a:spcAft>
              <a:buFont typeface="Arial" panose="020B0604020202020204" pitchFamily="34" charset="0"/>
              <a:buChar char="•"/>
            </a:pPr>
            <a:r>
              <a:rPr lang="en-US" sz="2200" b="0" dirty="0"/>
              <a:t>Average number of weeks a song lives on the chart is 17.9 weeks</a:t>
            </a:r>
          </a:p>
          <a:p>
            <a:pPr marL="342900" indent="-342900">
              <a:spcAft>
                <a:spcPts val="600"/>
              </a:spcAft>
              <a:buFont typeface="Arial" panose="020B0604020202020204" pitchFamily="34" charset="0"/>
              <a:buChar char="•"/>
            </a:pPr>
            <a:r>
              <a:rPr lang="en-US" sz="2200" b="0" dirty="0"/>
              <a:t>P-value close to 0 supports my hypothesis that songs debuting closer to rank 1 tend to stay longer on the chart, but only with a small effect as shown by the modest coefficient.</a:t>
            </a:r>
          </a:p>
        </p:txBody>
      </p:sp>
      <p:sp>
        <p:nvSpPr>
          <p:cNvPr id="5" name="Title 1">
            <a:extLst>
              <a:ext uri="{FF2B5EF4-FFF2-40B4-BE49-F238E27FC236}">
                <a16:creationId xmlns:a16="http://schemas.microsoft.com/office/drawing/2014/main" id="{9046506A-AA3A-442F-381C-1E4FF5DCC4B8}"/>
              </a:ext>
            </a:extLst>
          </p:cNvPr>
          <p:cNvSpPr txBox="1">
            <a:spLocks/>
          </p:cNvSpPr>
          <p:nvPr/>
        </p:nvSpPr>
        <p:spPr bwMode="white">
          <a:xfrm>
            <a:off x="684212" y="304800"/>
            <a:ext cx="10058400" cy="109696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4000" b="1" dirty="0">
                <a:latin typeface="Aptos Narrow" panose="020B0004020202020204" pitchFamily="34" charset="0"/>
              </a:rPr>
              <a:t>Multiple Regression Analysis: Predict Weeks-On-Board with Debut-Rank and ‘isTop1’</a:t>
            </a:r>
            <a:endParaRPr lang="en-US" sz="4000" dirty="0"/>
          </a:p>
        </p:txBody>
      </p:sp>
      <p:pic>
        <p:nvPicPr>
          <p:cNvPr id="10" name="Picture 9">
            <a:extLst>
              <a:ext uri="{FF2B5EF4-FFF2-40B4-BE49-F238E27FC236}">
                <a16:creationId xmlns:a16="http://schemas.microsoft.com/office/drawing/2014/main" id="{86424B1E-3664-3BDE-CEB1-209D0E8F75AA}"/>
              </a:ext>
            </a:extLst>
          </p:cNvPr>
          <p:cNvPicPr>
            <a:picLocks noChangeAspect="1"/>
          </p:cNvPicPr>
          <p:nvPr/>
        </p:nvPicPr>
        <p:blipFill>
          <a:blip r:embed="rId2"/>
          <a:stretch>
            <a:fillRect/>
          </a:stretch>
        </p:blipFill>
        <p:spPr>
          <a:xfrm>
            <a:off x="7161212" y="1318152"/>
            <a:ext cx="4982323" cy="5539848"/>
          </a:xfrm>
          <a:prstGeom prst="rect">
            <a:avLst/>
          </a:prstGeom>
        </p:spPr>
      </p:pic>
    </p:spTree>
    <p:extLst>
      <p:ext uri="{BB962C8B-B14F-4D97-AF65-F5344CB8AC3E}">
        <p14:creationId xmlns:p14="http://schemas.microsoft.com/office/powerpoint/2010/main" val="27016015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E2C5D-AC8E-AF00-C816-D1293B80687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4E117E6-D388-5BF7-C13C-0DC5E9DEC108}"/>
              </a:ext>
            </a:extLst>
          </p:cNvPr>
          <p:cNvSpPr txBox="1">
            <a:spLocks/>
          </p:cNvSpPr>
          <p:nvPr/>
        </p:nvSpPr>
        <p:spPr bwMode="white">
          <a:xfrm>
            <a:off x="684212" y="304800"/>
            <a:ext cx="10058400" cy="10969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US" sz="4000" b="1" dirty="0">
                <a:latin typeface="Aptos Narrow" panose="020B0004020202020204" pitchFamily="34" charset="0"/>
              </a:rPr>
              <a:t>References</a:t>
            </a:r>
            <a:endParaRPr lang="en-US" sz="4000" dirty="0"/>
          </a:p>
        </p:txBody>
      </p:sp>
      <p:sp>
        <p:nvSpPr>
          <p:cNvPr id="4" name="Rectangle 1">
            <a:extLst>
              <a:ext uri="{FF2B5EF4-FFF2-40B4-BE49-F238E27FC236}">
                <a16:creationId xmlns:a16="http://schemas.microsoft.com/office/drawing/2014/main" id="{E0E6D273-800F-FB8D-3D90-F0DDE21A4D75}"/>
              </a:ext>
            </a:extLst>
          </p:cNvPr>
          <p:cNvSpPr>
            <a:spLocks noChangeArrowheads="1"/>
          </p:cNvSpPr>
          <p:nvPr/>
        </p:nvSpPr>
        <p:spPr bwMode="auto">
          <a:xfrm>
            <a:off x="654915" y="2334193"/>
            <a:ext cx="108204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Downey, A. B. (2014). </a:t>
            </a:r>
            <a:r>
              <a:rPr kumimoji="0" lang="en-US" altLang="en-US" sz="2400" b="0" i="1" u="none" strike="noStrike" cap="none" normalizeH="0" baseline="0" dirty="0">
                <a:ln>
                  <a:noFill/>
                </a:ln>
                <a:effectLst/>
                <a:latin typeface="Times New Roman" panose="02020603050405020304" pitchFamily="18" charset="0"/>
                <a:cs typeface="Times New Roman" panose="02020603050405020304" pitchFamily="18" charset="0"/>
              </a:rPr>
              <a:t>Think Stats: Exploratory Data Analysis in Python Version 2</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O’Reilly Media, Inc.</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Myers, D. (n.d.). </a:t>
            </a:r>
            <a:r>
              <a:rPr kumimoji="0" lang="en-US" altLang="en-US" sz="2400" b="0" i="1" u="none" strike="noStrike" cap="none" normalizeH="0" baseline="0" dirty="0">
                <a:ln>
                  <a:noFill/>
                </a:ln>
                <a:effectLst/>
                <a:latin typeface="Times New Roman" panose="02020603050405020304" pitchFamily="18" charset="0"/>
                <a:cs typeface="Times New Roman" panose="02020603050405020304" pitchFamily="18" charset="0"/>
              </a:rPr>
              <a:t>CS 547 Lecture 9: Conditional Probabilities and the Memoryless Property</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https://pages.cs.wisc.edu/~dsmyers/cs547/lecture_9_memoryless_property.pdf</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886218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000" b="1" dirty="0">
                <a:latin typeface="Aptos Narrow" panose="020B0004020202020204" pitchFamily="34" charset="0"/>
              </a:rPr>
              <a:t>Data Set &amp; Statistical Question</a:t>
            </a:r>
          </a:p>
        </p:txBody>
      </p:sp>
      <p:sp>
        <p:nvSpPr>
          <p:cNvPr id="14" name="Content Placeholder 13"/>
          <p:cNvSpPr>
            <a:spLocks noGrp="1"/>
          </p:cNvSpPr>
          <p:nvPr>
            <p:ph idx="1"/>
          </p:nvPr>
        </p:nvSpPr>
        <p:spPr/>
        <p:txBody>
          <a:bodyPr>
            <a:normAutofit/>
          </a:bodyPr>
          <a:lstStyle/>
          <a:p>
            <a:r>
              <a:rPr lang="en-US" sz="2400" dirty="0"/>
              <a:t>Data set includes the weekly Billboard Hot 100 songs, which are the top 100 songs each week according to the Billboard Chart</a:t>
            </a:r>
          </a:p>
          <a:p>
            <a:pPr lvl="1"/>
            <a:r>
              <a:rPr lang="en-US" sz="2400" dirty="0"/>
              <a:t>Data Set found on </a:t>
            </a:r>
            <a:r>
              <a:rPr lang="en-US" sz="2400" dirty="0">
                <a:hlinkClick r:id="rId2"/>
              </a:rPr>
              <a:t>Kaggle</a:t>
            </a:r>
            <a:endParaRPr lang="en-US" sz="2400" dirty="0"/>
          </a:p>
          <a:p>
            <a:r>
              <a:rPr lang="en-US" sz="2400" dirty="0"/>
              <a:t>Statistical Question: Do songs that debut in the top 10 stay on the Billboard Hot 100 chart longer than songs that debut between ranks 11 and 100?</a:t>
            </a:r>
          </a:p>
        </p:txBody>
      </p:sp>
    </p:spTree>
    <p:extLst>
      <p:ext uri="{BB962C8B-B14F-4D97-AF65-F5344CB8AC3E}">
        <p14:creationId xmlns:p14="http://schemas.microsoft.com/office/powerpoint/2010/main" val="58726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9D782-61F4-B0DD-81C5-E1DDE0FD6CA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D6F68542-51C9-F478-6BF1-75FDAE28057A}"/>
              </a:ext>
            </a:extLst>
          </p:cNvPr>
          <p:cNvSpPr>
            <a:spLocks noGrp="1"/>
          </p:cNvSpPr>
          <p:nvPr>
            <p:ph type="title"/>
          </p:nvPr>
        </p:nvSpPr>
        <p:spPr/>
        <p:txBody>
          <a:bodyPr>
            <a:normAutofit/>
          </a:bodyPr>
          <a:lstStyle/>
          <a:p>
            <a:r>
              <a:rPr lang="en-US" sz="4000" b="1" dirty="0">
                <a:latin typeface="Aptos Narrow" panose="020B0004020202020204" pitchFamily="34" charset="0"/>
              </a:rPr>
              <a:t>Variables</a:t>
            </a:r>
          </a:p>
        </p:txBody>
      </p:sp>
      <p:sp>
        <p:nvSpPr>
          <p:cNvPr id="14" name="Content Placeholder 13">
            <a:extLst>
              <a:ext uri="{FF2B5EF4-FFF2-40B4-BE49-F238E27FC236}">
                <a16:creationId xmlns:a16="http://schemas.microsoft.com/office/drawing/2014/main" id="{4F3BD7C3-702A-0523-4461-25E59C3C42F5}"/>
              </a:ext>
            </a:extLst>
          </p:cNvPr>
          <p:cNvSpPr>
            <a:spLocks noGrp="1"/>
          </p:cNvSpPr>
          <p:nvPr>
            <p:ph idx="1"/>
          </p:nvPr>
        </p:nvSpPr>
        <p:spPr/>
        <p:txBody>
          <a:bodyPr>
            <a:normAutofit lnSpcReduction="10000"/>
          </a:bodyPr>
          <a:lstStyle/>
          <a:p>
            <a:pPr marL="457200" indent="-457200">
              <a:buFont typeface="+mj-lt"/>
              <a:buAutoNum type="arabicPeriod"/>
            </a:pPr>
            <a:r>
              <a:rPr lang="en-US" sz="2400" dirty="0"/>
              <a:t>‘</a:t>
            </a:r>
            <a:r>
              <a:rPr lang="en-US" sz="2400" dirty="0" err="1"/>
              <a:t>debut_rank</a:t>
            </a:r>
            <a:r>
              <a:rPr lang="en-US" sz="2400" dirty="0"/>
              <a:t>’ – the </a:t>
            </a:r>
            <a:r>
              <a:rPr lang="en-US" sz="2400" dirty="0" err="1"/>
              <a:t>debut_rank</a:t>
            </a:r>
            <a:r>
              <a:rPr lang="en-US" sz="2400" dirty="0"/>
              <a:t> variable specifies the rank at which a song on the Hot 100 chart debuted</a:t>
            </a:r>
          </a:p>
          <a:p>
            <a:pPr marL="457200" indent="-457200">
              <a:buFont typeface="+mj-lt"/>
              <a:buAutoNum type="arabicPeriod"/>
            </a:pPr>
            <a:r>
              <a:rPr lang="en-US" sz="2400" dirty="0"/>
              <a:t>‘</a:t>
            </a:r>
            <a:r>
              <a:rPr lang="en-US" sz="2400" dirty="0" err="1"/>
              <a:t>final_rank</a:t>
            </a:r>
            <a:r>
              <a:rPr lang="en-US" sz="2400" dirty="0"/>
              <a:t>’ – the </a:t>
            </a:r>
            <a:r>
              <a:rPr lang="en-US" sz="2400" dirty="0" err="1"/>
              <a:t>final_rank</a:t>
            </a:r>
            <a:r>
              <a:rPr lang="en-US" sz="2400" dirty="0"/>
              <a:t> variable specifies the rank at which a song spent its last week on the Hot 100 chart</a:t>
            </a:r>
          </a:p>
          <a:p>
            <a:pPr marL="457200" indent="-457200">
              <a:buFont typeface="+mj-lt"/>
              <a:buAutoNum type="arabicPeriod"/>
            </a:pPr>
            <a:r>
              <a:rPr lang="en-US" sz="2400" dirty="0"/>
              <a:t>‘</a:t>
            </a:r>
            <a:r>
              <a:rPr lang="en-US" sz="2400" dirty="0" err="1"/>
              <a:t>peak_rank</a:t>
            </a:r>
            <a:r>
              <a:rPr lang="en-US" sz="2400" dirty="0"/>
              <a:t>’ – this variable tells us the highest rank a song earned during its tenure on the Hot 100 chart (different than peak-rank from data set.</a:t>
            </a:r>
          </a:p>
          <a:p>
            <a:pPr marL="457200" indent="-457200">
              <a:buFont typeface="+mj-lt"/>
              <a:buAutoNum type="arabicPeriod"/>
            </a:pPr>
            <a:r>
              <a:rPr lang="en-US" sz="2400" dirty="0"/>
              <a:t>‘top10_longevity’ – the count of how many weeks songs that debut in the top 10 stay on the Hot 100 chart</a:t>
            </a:r>
          </a:p>
          <a:p>
            <a:pPr marL="457200" indent="-457200">
              <a:buFont typeface="+mj-lt"/>
              <a:buAutoNum type="arabicPeriod"/>
            </a:pPr>
            <a:r>
              <a:rPr lang="en-US" sz="2400" dirty="0"/>
              <a:t>‘bottom90_longevity’ – the count of how many weeks songs that debut between 11 and 100 stay on the Hot 100 chart</a:t>
            </a:r>
          </a:p>
        </p:txBody>
      </p:sp>
    </p:spTree>
    <p:extLst>
      <p:ext uri="{BB962C8B-B14F-4D97-AF65-F5344CB8AC3E}">
        <p14:creationId xmlns:p14="http://schemas.microsoft.com/office/powerpoint/2010/main" val="218803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1AABD-7008-7827-B2A4-6E579FE45392}"/>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86C81D73-EC11-AD1F-8A4C-C6984C90574C}"/>
              </a:ext>
            </a:extLst>
          </p:cNvPr>
          <p:cNvSpPr>
            <a:spLocks noGrp="1"/>
          </p:cNvSpPr>
          <p:nvPr>
            <p:ph type="title"/>
          </p:nvPr>
        </p:nvSpPr>
        <p:spPr/>
        <p:txBody>
          <a:bodyPr>
            <a:normAutofit/>
          </a:bodyPr>
          <a:lstStyle/>
          <a:p>
            <a:r>
              <a:rPr lang="en-US" sz="4000" b="1" dirty="0">
                <a:latin typeface="Aptos Narrow" panose="020B0004020202020204" pitchFamily="34" charset="0"/>
              </a:rPr>
              <a:t>Variables: ‘</a:t>
            </a:r>
            <a:r>
              <a:rPr lang="en-US" sz="4000" b="1" dirty="0" err="1">
                <a:latin typeface="Aptos Narrow" panose="020B0004020202020204" pitchFamily="34" charset="0"/>
              </a:rPr>
              <a:t>debut_rank</a:t>
            </a:r>
            <a:r>
              <a:rPr lang="en-US" sz="4000" b="1" dirty="0">
                <a:latin typeface="Aptos Narrow" panose="020B0004020202020204" pitchFamily="34" charset="0"/>
              </a:rPr>
              <a:t>’</a:t>
            </a:r>
          </a:p>
        </p:txBody>
      </p:sp>
      <p:sp>
        <p:nvSpPr>
          <p:cNvPr id="14" name="Content Placeholder 13">
            <a:extLst>
              <a:ext uri="{FF2B5EF4-FFF2-40B4-BE49-F238E27FC236}">
                <a16:creationId xmlns:a16="http://schemas.microsoft.com/office/drawing/2014/main" id="{F04A4FB9-B9DE-C695-E5E8-1581F28E6044}"/>
              </a:ext>
            </a:extLst>
          </p:cNvPr>
          <p:cNvSpPr>
            <a:spLocks noGrp="1"/>
          </p:cNvSpPr>
          <p:nvPr>
            <p:ph idx="1"/>
          </p:nvPr>
        </p:nvSpPr>
        <p:spPr>
          <a:xfrm>
            <a:off x="455613" y="1905000"/>
            <a:ext cx="5029199" cy="4267200"/>
          </a:xfrm>
        </p:spPr>
        <p:txBody>
          <a:bodyPr>
            <a:normAutofit fontScale="92500" lnSpcReduction="20000"/>
          </a:bodyPr>
          <a:lstStyle/>
          <a:p>
            <a:r>
              <a:rPr lang="en-US" sz="2400" dirty="0"/>
              <a:t>This histogram shows the rank for a song on its debut week on the Hot 100 chart </a:t>
            </a:r>
          </a:p>
          <a:p>
            <a:r>
              <a:rPr lang="en-US" sz="2400" dirty="0"/>
              <a:t>This histogram is skewed left and shows how songs aren’t very likely to debut in in the top 10. Surprisingly, the likelihood of debuting in the top 40 is similar to the likelihood of debuting in the top 10.</a:t>
            </a:r>
          </a:p>
          <a:p>
            <a:r>
              <a:rPr lang="en-US" sz="2400" dirty="0"/>
              <a:t>An outlier seems to exist at around the 90th </a:t>
            </a:r>
            <a:r>
              <a:rPr lang="en-US" sz="2400" dirty="0" err="1"/>
              <a:t>debut_rank</a:t>
            </a:r>
            <a:r>
              <a:rPr lang="en-US" sz="2400" dirty="0"/>
              <a:t>, but based on the other data points, it is unlikely that this is due to any errors in the data.</a:t>
            </a:r>
          </a:p>
        </p:txBody>
      </p:sp>
      <p:pic>
        <p:nvPicPr>
          <p:cNvPr id="7" name="Picture 6">
            <a:extLst>
              <a:ext uri="{FF2B5EF4-FFF2-40B4-BE49-F238E27FC236}">
                <a16:creationId xmlns:a16="http://schemas.microsoft.com/office/drawing/2014/main" id="{B8CAA697-1DC6-965F-2474-A40307AD0272}"/>
              </a:ext>
            </a:extLst>
          </p:cNvPr>
          <p:cNvPicPr>
            <a:picLocks noChangeAspect="1"/>
          </p:cNvPicPr>
          <p:nvPr/>
        </p:nvPicPr>
        <p:blipFill>
          <a:blip r:embed="rId2"/>
          <a:stretch>
            <a:fillRect/>
          </a:stretch>
        </p:blipFill>
        <p:spPr>
          <a:xfrm>
            <a:off x="5789612" y="1885950"/>
            <a:ext cx="5943600" cy="3967843"/>
          </a:xfrm>
          <a:prstGeom prst="rect">
            <a:avLst/>
          </a:prstGeom>
        </p:spPr>
      </p:pic>
    </p:spTree>
    <p:extLst>
      <p:ext uri="{BB962C8B-B14F-4D97-AF65-F5344CB8AC3E}">
        <p14:creationId xmlns:p14="http://schemas.microsoft.com/office/powerpoint/2010/main" val="301057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0B09C-FFDF-2F96-C3B6-ABD4A1A9CE41}"/>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2B26E1ED-8F6F-A891-FB41-8C8EB6A76018}"/>
              </a:ext>
            </a:extLst>
          </p:cNvPr>
          <p:cNvSpPr>
            <a:spLocks noGrp="1"/>
          </p:cNvSpPr>
          <p:nvPr>
            <p:ph type="title"/>
          </p:nvPr>
        </p:nvSpPr>
        <p:spPr/>
        <p:txBody>
          <a:bodyPr>
            <a:normAutofit/>
          </a:bodyPr>
          <a:lstStyle/>
          <a:p>
            <a:r>
              <a:rPr lang="en-US" sz="4000" b="1" dirty="0">
                <a:latin typeface="Aptos Narrow" panose="020B0004020202020204" pitchFamily="34" charset="0"/>
              </a:rPr>
              <a:t>Variables: ‘</a:t>
            </a:r>
            <a:r>
              <a:rPr lang="en-US" sz="4000" b="1" dirty="0" err="1">
                <a:latin typeface="Aptos Narrow" panose="020B0004020202020204" pitchFamily="34" charset="0"/>
              </a:rPr>
              <a:t>final_rank</a:t>
            </a:r>
            <a:r>
              <a:rPr lang="en-US" sz="4000" b="1" dirty="0">
                <a:latin typeface="Aptos Narrow" panose="020B0004020202020204" pitchFamily="34" charset="0"/>
              </a:rPr>
              <a:t>’</a:t>
            </a:r>
          </a:p>
        </p:txBody>
      </p:sp>
      <p:sp>
        <p:nvSpPr>
          <p:cNvPr id="14" name="Content Placeholder 13">
            <a:extLst>
              <a:ext uri="{FF2B5EF4-FFF2-40B4-BE49-F238E27FC236}">
                <a16:creationId xmlns:a16="http://schemas.microsoft.com/office/drawing/2014/main" id="{5259C373-285B-40E0-1119-5790888DAB6E}"/>
              </a:ext>
            </a:extLst>
          </p:cNvPr>
          <p:cNvSpPr>
            <a:spLocks noGrp="1"/>
          </p:cNvSpPr>
          <p:nvPr>
            <p:ph idx="1"/>
          </p:nvPr>
        </p:nvSpPr>
        <p:spPr>
          <a:xfrm>
            <a:off x="455613" y="1905000"/>
            <a:ext cx="5029199" cy="4678362"/>
          </a:xfrm>
        </p:spPr>
        <p:txBody>
          <a:bodyPr>
            <a:normAutofit fontScale="92500" lnSpcReduction="10000"/>
          </a:bodyPr>
          <a:lstStyle/>
          <a:p>
            <a:r>
              <a:rPr lang="en-US" sz="2400" dirty="0"/>
              <a:t>This histogram shows the rank for a song on its final week on the Hot 100 chart </a:t>
            </a:r>
          </a:p>
          <a:p>
            <a:r>
              <a:rPr lang="en-US" sz="2400" dirty="0"/>
              <a:t>This histogram is skewed left and shows that songs are more likely to spend their last week near the bottom of the Hot 100 chart.</a:t>
            </a:r>
          </a:p>
          <a:p>
            <a:r>
              <a:rPr lang="en-US" sz="2400" dirty="0"/>
              <a:t>The histogram shows an unexpected amount of songs spend their final week on the chart ranked near 50</a:t>
            </a:r>
            <a:r>
              <a:rPr lang="en-US" sz="2400" baseline="30000" dirty="0"/>
              <a:t>th</a:t>
            </a:r>
            <a:r>
              <a:rPr lang="en-US" sz="2400" dirty="0"/>
              <a:t>, then it drops and begins peaking again near 100.  It is hard to explain the reasoning behind this data at this time.</a:t>
            </a:r>
          </a:p>
        </p:txBody>
      </p:sp>
      <p:pic>
        <p:nvPicPr>
          <p:cNvPr id="3" name="Picture 2">
            <a:extLst>
              <a:ext uri="{FF2B5EF4-FFF2-40B4-BE49-F238E27FC236}">
                <a16:creationId xmlns:a16="http://schemas.microsoft.com/office/drawing/2014/main" id="{08558A74-4096-B1B5-5856-14CD349FF570}"/>
              </a:ext>
            </a:extLst>
          </p:cNvPr>
          <p:cNvPicPr>
            <a:picLocks noChangeAspect="1"/>
          </p:cNvPicPr>
          <p:nvPr/>
        </p:nvPicPr>
        <p:blipFill>
          <a:blip r:embed="rId2"/>
          <a:stretch>
            <a:fillRect/>
          </a:stretch>
        </p:blipFill>
        <p:spPr>
          <a:xfrm>
            <a:off x="5713412" y="1989138"/>
            <a:ext cx="6231939" cy="4057650"/>
          </a:xfrm>
          <a:prstGeom prst="rect">
            <a:avLst/>
          </a:prstGeom>
        </p:spPr>
      </p:pic>
    </p:spTree>
    <p:extLst>
      <p:ext uri="{BB962C8B-B14F-4D97-AF65-F5344CB8AC3E}">
        <p14:creationId xmlns:p14="http://schemas.microsoft.com/office/powerpoint/2010/main" val="81449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96ADD-C67C-3389-ADBA-0BEC0686E6D5}"/>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8CA77A2-6A57-6A8A-D16B-62DDC83EC203}"/>
              </a:ext>
            </a:extLst>
          </p:cNvPr>
          <p:cNvSpPr>
            <a:spLocks noGrp="1"/>
          </p:cNvSpPr>
          <p:nvPr>
            <p:ph type="title"/>
          </p:nvPr>
        </p:nvSpPr>
        <p:spPr/>
        <p:txBody>
          <a:bodyPr>
            <a:normAutofit/>
          </a:bodyPr>
          <a:lstStyle/>
          <a:p>
            <a:r>
              <a:rPr lang="en-US" sz="4000" b="1" dirty="0">
                <a:latin typeface="Aptos Narrow" panose="020B0004020202020204" pitchFamily="34" charset="0"/>
              </a:rPr>
              <a:t>Variables: ‘peak-rank’</a:t>
            </a:r>
          </a:p>
        </p:txBody>
      </p:sp>
      <p:sp>
        <p:nvSpPr>
          <p:cNvPr id="14" name="Content Placeholder 13">
            <a:extLst>
              <a:ext uri="{FF2B5EF4-FFF2-40B4-BE49-F238E27FC236}">
                <a16:creationId xmlns:a16="http://schemas.microsoft.com/office/drawing/2014/main" id="{A579A4CA-39EB-8924-1487-CE42976F08A1}"/>
              </a:ext>
            </a:extLst>
          </p:cNvPr>
          <p:cNvSpPr>
            <a:spLocks noGrp="1"/>
          </p:cNvSpPr>
          <p:nvPr>
            <p:ph idx="1"/>
          </p:nvPr>
        </p:nvSpPr>
        <p:spPr>
          <a:xfrm>
            <a:off x="455613" y="1905000"/>
            <a:ext cx="5029199" cy="4678362"/>
          </a:xfrm>
        </p:spPr>
        <p:txBody>
          <a:bodyPr>
            <a:normAutofit/>
          </a:bodyPr>
          <a:lstStyle/>
          <a:p>
            <a:r>
              <a:rPr lang="en-US" sz="2400" dirty="0"/>
              <a:t>This histogram shows the peak-rank information for all songs that enter the Hot 100 chart</a:t>
            </a:r>
          </a:p>
          <a:p>
            <a:r>
              <a:rPr lang="en-US" sz="2400" dirty="0"/>
              <a:t>This histogram is skewed right and shows that there are many songs that have hit #1 during its tenure on the Hot 100 chart.</a:t>
            </a:r>
          </a:p>
          <a:p>
            <a:r>
              <a:rPr lang="en-US" sz="2400" dirty="0"/>
              <a:t>An outlier seems to be the number of songs that peak at #1 is much higher than expected based on the overall distribution</a:t>
            </a:r>
          </a:p>
          <a:p>
            <a:endParaRPr lang="en-US" sz="2400" dirty="0"/>
          </a:p>
        </p:txBody>
      </p:sp>
      <p:pic>
        <p:nvPicPr>
          <p:cNvPr id="4" name="Picture 3">
            <a:extLst>
              <a:ext uri="{FF2B5EF4-FFF2-40B4-BE49-F238E27FC236}">
                <a16:creationId xmlns:a16="http://schemas.microsoft.com/office/drawing/2014/main" id="{271BBE20-173A-BC50-C368-0A6AC39B450A}"/>
              </a:ext>
            </a:extLst>
          </p:cNvPr>
          <p:cNvPicPr>
            <a:picLocks noChangeAspect="1"/>
          </p:cNvPicPr>
          <p:nvPr/>
        </p:nvPicPr>
        <p:blipFill>
          <a:blip r:embed="rId2"/>
          <a:stretch>
            <a:fillRect/>
          </a:stretch>
        </p:blipFill>
        <p:spPr>
          <a:xfrm>
            <a:off x="5865812" y="2209800"/>
            <a:ext cx="5664707" cy="3771900"/>
          </a:xfrm>
          <a:prstGeom prst="rect">
            <a:avLst/>
          </a:prstGeom>
        </p:spPr>
      </p:pic>
    </p:spTree>
    <p:extLst>
      <p:ext uri="{BB962C8B-B14F-4D97-AF65-F5344CB8AC3E}">
        <p14:creationId xmlns:p14="http://schemas.microsoft.com/office/powerpoint/2010/main" val="427548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1A821-D270-E22A-BEF0-25D448A4672B}"/>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C0AB54DC-2DE1-429B-4A26-C9022242A7BA}"/>
              </a:ext>
            </a:extLst>
          </p:cNvPr>
          <p:cNvSpPr>
            <a:spLocks noGrp="1"/>
          </p:cNvSpPr>
          <p:nvPr>
            <p:ph type="title"/>
          </p:nvPr>
        </p:nvSpPr>
        <p:spPr/>
        <p:txBody>
          <a:bodyPr>
            <a:normAutofit/>
          </a:bodyPr>
          <a:lstStyle/>
          <a:p>
            <a:r>
              <a:rPr lang="en-US" sz="4000" b="1" dirty="0">
                <a:latin typeface="Aptos Narrow" panose="020B0004020202020204" pitchFamily="34" charset="0"/>
              </a:rPr>
              <a:t>Variables: ‘top10_longevity’</a:t>
            </a:r>
          </a:p>
        </p:txBody>
      </p:sp>
      <p:sp>
        <p:nvSpPr>
          <p:cNvPr id="14" name="Content Placeholder 13">
            <a:extLst>
              <a:ext uri="{FF2B5EF4-FFF2-40B4-BE49-F238E27FC236}">
                <a16:creationId xmlns:a16="http://schemas.microsoft.com/office/drawing/2014/main" id="{BB1A2DBE-DB61-C180-CD21-6D542B0DB438}"/>
              </a:ext>
            </a:extLst>
          </p:cNvPr>
          <p:cNvSpPr>
            <a:spLocks noGrp="1"/>
          </p:cNvSpPr>
          <p:nvPr>
            <p:ph idx="1"/>
          </p:nvPr>
        </p:nvSpPr>
        <p:spPr>
          <a:xfrm>
            <a:off x="474663" y="1758730"/>
            <a:ext cx="5029199" cy="4678362"/>
          </a:xfrm>
        </p:spPr>
        <p:txBody>
          <a:bodyPr>
            <a:normAutofit fontScale="92500" lnSpcReduction="10000"/>
          </a:bodyPr>
          <a:lstStyle/>
          <a:p>
            <a:r>
              <a:rPr lang="en-US" sz="2400" dirty="0"/>
              <a:t>This histogram shows the longevity of a song that debuts between #1 and #10 on the Hot 100 chart.</a:t>
            </a:r>
          </a:p>
          <a:p>
            <a:r>
              <a:rPr lang="en-US" sz="2400" dirty="0"/>
              <a:t>This histogram is relatively uniform or slightly skewed right and doesn’t show that songs that chart between #1 and #10 have longevity, otherwise it would be more left skewed.</a:t>
            </a:r>
          </a:p>
          <a:p>
            <a:r>
              <a:rPr lang="en-US" sz="2400" dirty="0"/>
              <a:t>The obvious outlier is at the 20-week mark, which is occurring much more often than expected based on the distribution. I’d like to explore the reason for outliers in count at 20 weeks. </a:t>
            </a:r>
          </a:p>
          <a:p>
            <a:endParaRPr lang="en-US" sz="2400" dirty="0"/>
          </a:p>
          <a:p>
            <a:endParaRPr lang="en-US" sz="2400" dirty="0"/>
          </a:p>
        </p:txBody>
      </p:sp>
      <p:pic>
        <p:nvPicPr>
          <p:cNvPr id="3" name="Picture 2">
            <a:extLst>
              <a:ext uri="{FF2B5EF4-FFF2-40B4-BE49-F238E27FC236}">
                <a16:creationId xmlns:a16="http://schemas.microsoft.com/office/drawing/2014/main" id="{C21BB423-D678-49DF-5776-79C3B6699F37}"/>
              </a:ext>
            </a:extLst>
          </p:cNvPr>
          <p:cNvPicPr>
            <a:picLocks noChangeAspect="1"/>
          </p:cNvPicPr>
          <p:nvPr/>
        </p:nvPicPr>
        <p:blipFill>
          <a:blip r:embed="rId2"/>
          <a:stretch>
            <a:fillRect/>
          </a:stretch>
        </p:blipFill>
        <p:spPr>
          <a:xfrm>
            <a:off x="5705851" y="2057400"/>
            <a:ext cx="6044823" cy="4081023"/>
          </a:xfrm>
          <a:prstGeom prst="rect">
            <a:avLst/>
          </a:prstGeom>
        </p:spPr>
      </p:pic>
    </p:spTree>
    <p:extLst>
      <p:ext uri="{BB962C8B-B14F-4D97-AF65-F5344CB8AC3E}">
        <p14:creationId xmlns:p14="http://schemas.microsoft.com/office/powerpoint/2010/main" val="254124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0EB49-B934-58B0-DE15-D6744211D55D}"/>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8DE30833-D1D9-868C-8F53-84BF1C10AD0A}"/>
              </a:ext>
            </a:extLst>
          </p:cNvPr>
          <p:cNvSpPr>
            <a:spLocks noGrp="1"/>
          </p:cNvSpPr>
          <p:nvPr>
            <p:ph type="title"/>
          </p:nvPr>
        </p:nvSpPr>
        <p:spPr/>
        <p:txBody>
          <a:bodyPr>
            <a:normAutofit/>
          </a:bodyPr>
          <a:lstStyle/>
          <a:p>
            <a:r>
              <a:rPr lang="en-US" sz="4000" b="1" dirty="0">
                <a:latin typeface="Aptos Narrow" panose="020B0004020202020204" pitchFamily="34" charset="0"/>
              </a:rPr>
              <a:t>Variables: ‘bottom90_longevity’</a:t>
            </a:r>
          </a:p>
        </p:txBody>
      </p:sp>
      <p:sp>
        <p:nvSpPr>
          <p:cNvPr id="14" name="Content Placeholder 13">
            <a:extLst>
              <a:ext uri="{FF2B5EF4-FFF2-40B4-BE49-F238E27FC236}">
                <a16:creationId xmlns:a16="http://schemas.microsoft.com/office/drawing/2014/main" id="{B18C3A3F-5212-D695-C305-80211ECCCBF4}"/>
              </a:ext>
            </a:extLst>
          </p:cNvPr>
          <p:cNvSpPr>
            <a:spLocks noGrp="1"/>
          </p:cNvSpPr>
          <p:nvPr>
            <p:ph idx="1"/>
          </p:nvPr>
        </p:nvSpPr>
        <p:spPr>
          <a:xfrm>
            <a:off x="474663" y="1758730"/>
            <a:ext cx="5029199" cy="4678362"/>
          </a:xfrm>
        </p:spPr>
        <p:txBody>
          <a:bodyPr>
            <a:normAutofit fontScale="92500" lnSpcReduction="10000"/>
          </a:bodyPr>
          <a:lstStyle/>
          <a:p>
            <a:r>
              <a:rPr lang="en-US" sz="2400" dirty="0"/>
              <a:t>This histogram shows the longevity of a song that debuts between #11 and #100 on the Hot 100 chart.</a:t>
            </a:r>
          </a:p>
          <a:p>
            <a:r>
              <a:rPr lang="en-US" sz="2400" dirty="0"/>
              <a:t>This histogram is right skewed, demonstrating that songs that debut between #11 and #100 are unlikely to have longevity on the Hot 100 chart.</a:t>
            </a:r>
          </a:p>
          <a:p>
            <a:r>
              <a:rPr lang="en-US" sz="2400" dirty="0"/>
              <a:t>There are a few different outliers.  This histogram shows many songs only last one week, many last 20 weeks, and there are a few songs that may last close to 80 weeks. I’d like to explore the reason for outliers in counts at 20 weeks.</a:t>
            </a:r>
          </a:p>
          <a:p>
            <a:endParaRPr lang="en-US" sz="2400" dirty="0"/>
          </a:p>
        </p:txBody>
      </p:sp>
      <p:pic>
        <p:nvPicPr>
          <p:cNvPr id="4" name="Picture 3">
            <a:extLst>
              <a:ext uri="{FF2B5EF4-FFF2-40B4-BE49-F238E27FC236}">
                <a16:creationId xmlns:a16="http://schemas.microsoft.com/office/drawing/2014/main" id="{384DEE6F-0EA9-7261-1503-24C258EB9C29}"/>
              </a:ext>
            </a:extLst>
          </p:cNvPr>
          <p:cNvPicPr>
            <a:picLocks noChangeAspect="1"/>
          </p:cNvPicPr>
          <p:nvPr/>
        </p:nvPicPr>
        <p:blipFill>
          <a:blip r:embed="rId2"/>
          <a:stretch>
            <a:fillRect/>
          </a:stretch>
        </p:blipFill>
        <p:spPr>
          <a:xfrm>
            <a:off x="5789612" y="1981200"/>
            <a:ext cx="6158427" cy="4070570"/>
          </a:xfrm>
          <a:prstGeom prst="rect">
            <a:avLst/>
          </a:prstGeom>
        </p:spPr>
      </p:pic>
    </p:spTree>
    <p:extLst>
      <p:ext uri="{BB962C8B-B14F-4D97-AF65-F5344CB8AC3E}">
        <p14:creationId xmlns:p14="http://schemas.microsoft.com/office/powerpoint/2010/main" val="197114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p:cNvGraphicFramePr>
            <a:graphicFrameLocks noGrp="1"/>
          </p:cNvGraphicFramePr>
          <p:nvPr>
            <p:ph sz="half" idx="2"/>
            <p:extLst>
              <p:ext uri="{D42A27DB-BD31-4B8C-83A1-F6EECF244321}">
                <p14:modId xmlns:p14="http://schemas.microsoft.com/office/powerpoint/2010/main" val="2076066897"/>
              </p:ext>
            </p:extLst>
          </p:nvPr>
        </p:nvGraphicFramePr>
        <p:xfrm>
          <a:off x="1084489" y="2133600"/>
          <a:ext cx="9653575" cy="3810001"/>
        </p:xfrm>
        <a:graphic>
          <a:graphicData uri="http://schemas.openxmlformats.org/drawingml/2006/table">
            <a:tbl>
              <a:tblPr firstRow="1" bandRow="1">
                <a:tableStyleId>{69CF1AB2-1976-4502-BF36-3FF5EA218861}</a:tableStyleId>
              </a:tblPr>
              <a:tblGrid>
                <a:gridCol w="2182940">
                  <a:extLst>
                    <a:ext uri="{9D8B030D-6E8A-4147-A177-3AD203B41FA5}">
                      <a16:colId xmlns:a16="http://schemas.microsoft.com/office/drawing/2014/main" val="20000"/>
                    </a:ext>
                  </a:extLst>
                </a:gridCol>
                <a:gridCol w="1494127">
                  <a:extLst>
                    <a:ext uri="{9D8B030D-6E8A-4147-A177-3AD203B41FA5}">
                      <a16:colId xmlns:a16="http://schemas.microsoft.com/office/drawing/2014/main" val="126621831"/>
                    </a:ext>
                  </a:extLst>
                </a:gridCol>
                <a:gridCol w="1494127">
                  <a:extLst>
                    <a:ext uri="{9D8B030D-6E8A-4147-A177-3AD203B41FA5}">
                      <a16:colId xmlns:a16="http://schemas.microsoft.com/office/drawing/2014/main" val="1740113402"/>
                    </a:ext>
                  </a:extLst>
                </a:gridCol>
                <a:gridCol w="1494127">
                  <a:extLst>
                    <a:ext uri="{9D8B030D-6E8A-4147-A177-3AD203B41FA5}">
                      <a16:colId xmlns:a16="http://schemas.microsoft.com/office/drawing/2014/main" val="752501712"/>
                    </a:ext>
                  </a:extLst>
                </a:gridCol>
                <a:gridCol w="1494127">
                  <a:extLst>
                    <a:ext uri="{9D8B030D-6E8A-4147-A177-3AD203B41FA5}">
                      <a16:colId xmlns:a16="http://schemas.microsoft.com/office/drawing/2014/main" val="20001"/>
                    </a:ext>
                  </a:extLst>
                </a:gridCol>
                <a:gridCol w="1494127">
                  <a:extLst>
                    <a:ext uri="{9D8B030D-6E8A-4147-A177-3AD203B41FA5}">
                      <a16:colId xmlns:a16="http://schemas.microsoft.com/office/drawing/2014/main" val="20002"/>
                    </a:ext>
                  </a:extLst>
                </a:gridCol>
              </a:tblGrid>
              <a:tr h="736023">
                <a:tc>
                  <a:txBody>
                    <a:bodyPr/>
                    <a:lstStyle/>
                    <a:p>
                      <a:r>
                        <a:rPr lang="en-US" dirty="0"/>
                        <a:t>Summary Statistic</a:t>
                      </a:r>
                    </a:p>
                  </a:txBody>
                  <a:tcPr anchor="ctr"/>
                </a:tc>
                <a:tc>
                  <a:txBody>
                    <a:bodyPr/>
                    <a:lstStyle/>
                    <a:p>
                      <a:pPr algn="ctr"/>
                      <a:r>
                        <a:rPr lang="en-US" dirty="0" err="1"/>
                        <a:t>debut_rank</a:t>
                      </a:r>
                      <a:endParaRPr lang="en-US" dirty="0"/>
                    </a:p>
                  </a:txBody>
                  <a:tcPr anchor="ctr"/>
                </a:tc>
                <a:tc>
                  <a:txBody>
                    <a:bodyPr/>
                    <a:lstStyle/>
                    <a:p>
                      <a:pPr algn="ctr"/>
                      <a:r>
                        <a:rPr lang="en-US" dirty="0" err="1"/>
                        <a:t>final_rank</a:t>
                      </a:r>
                      <a:endParaRPr lang="en-US" dirty="0"/>
                    </a:p>
                  </a:txBody>
                  <a:tcPr anchor="ctr"/>
                </a:tc>
                <a:tc>
                  <a:txBody>
                    <a:bodyPr/>
                    <a:lstStyle/>
                    <a:p>
                      <a:pPr algn="ctr"/>
                      <a:r>
                        <a:rPr lang="en-US" dirty="0" err="1"/>
                        <a:t>peak_rank</a:t>
                      </a:r>
                      <a:endParaRPr lang="en-US" dirty="0"/>
                    </a:p>
                  </a:txBody>
                  <a:tcPr anchor="ctr"/>
                </a:tc>
                <a:tc>
                  <a:txBody>
                    <a:bodyPr/>
                    <a:lstStyle/>
                    <a:p>
                      <a:pPr algn="ctr"/>
                      <a:r>
                        <a:rPr lang="en-US" dirty="0"/>
                        <a:t>top10_longevity</a:t>
                      </a:r>
                    </a:p>
                  </a:txBody>
                  <a:tcPr anchor="ctr"/>
                </a:tc>
                <a:tc>
                  <a:txBody>
                    <a:bodyPr/>
                    <a:lstStyle/>
                    <a:p>
                      <a:pPr algn="ctr"/>
                      <a:r>
                        <a:rPr lang="en-US" dirty="0"/>
                        <a:t>bottom90_longevity</a:t>
                      </a:r>
                    </a:p>
                  </a:txBody>
                  <a:tcPr anchor="ctr"/>
                </a:tc>
                <a:extLst>
                  <a:ext uri="{0D108BD9-81ED-4DB2-BD59-A6C34878D82A}">
                    <a16:rowId xmlns:a16="http://schemas.microsoft.com/office/drawing/2014/main" val="10000"/>
                  </a:ext>
                </a:extLst>
              </a:tr>
              <a:tr h="736023">
                <a:tc>
                  <a:txBody>
                    <a:bodyPr/>
                    <a:lstStyle/>
                    <a:p>
                      <a:r>
                        <a:rPr lang="en-US" b="1" dirty="0"/>
                        <a:t>Mean</a:t>
                      </a:r>
                    </a:p>
                  </a:txBody>
                  <a:tcPr anchor="ctr"/>
                </a:tc>
                <a:tc>
                  <a:txBody>
                    <a:bodyPr/>
                    <a:lstStyle/>
                    <a:p>
                      <a:pPr algn="ctr"/>
                      <a:r>
                        <a:rPr lang="en-US" dirty="0"/>
                        <a:t>80.239</a:t>
                      </a:r>
                    </a:p>
                  </a:txBody>
                  <a:tcPr anchor="ctr"/>
                </a:tc>
                <a:tc>
                  <a:txBody>
                    <a:bodyPr/>
                    <a:lstStyle/>
                    <a:p>
                      <a:pPr algn="ctr"/>
                      <a:r>
                        <a:rPr lang="en-US" dirty="0"/>
                        <a:t>76.572</a:t>
                      </a:r>
                    </a:p>
                  </a:txBody>
                  <a:tcPr anchor="ctr"/>
                </a:tc>
                <a:tc>
                  <a:txBody>
                    <a:bodyPr/>
                    <a:lstStyle/>
                    <a:p>
                      <a:pPr algn="ctr"/>
                      <a:r>
                        <a:rPr lang="en-US" dirty="0"/>
                        <a:t>46.608</a:t>
                      </a:r>
                    </a:p>
                  </a:txBody>
                  <a:tcPr anchor="ctr"/>
                </a:tc>
                <a:tc>
                  <a:txBody>
                    <a:bodyPr/>
                    <a:lstStyle/>
                    <a:p>
                      <a:pPr algn="ctr"/>
                      <a:r>
                        <a:rPr lang="en-US" dirty="0"/>
                        <a:t>19.420</a:t>
                      </a:r>
                    </a:p>
                  </a:txBody>
                  <a:tcPr anchor="ctr"/>
                </a:tc>
                <a:tc>
                  <a:txBody>
                    <a:bodyPr/>
                    <a:lstStyle/>
                    <a:p>
                      <a:pPr algn="ctr"/>
                      <a:r>
                        <a:rPr lang="en-US" dirty="0"/>
                        <a:t>11.036</a:t>
                      </a:r>
                    </a:p>
                  </a:txBody>
                  <a:tcPr anchor="ctr"/>
                </a:tc>
                <a:extLst>
                  <a:ext uri="{0D108BD9-81ED-4DB2-BD59-A6C34878D82A}">
                    <a16:rowId xmlns:a16="http://schemas.microsoft.com/office/drawing/2014/main" val="10001"/>
                  </a:ext>
                </a:extLst>
              </a:tr>
              <a:tr h="865909">
                <a:tc>
                  <a:txBody>
                    <a:bodyPr/>
                    <a:lstStyle/>
                    <a:p>
                      <a:r>
                        <a:rPr lang="en-US" b="1" dirty="0"/>
                        <a:t>Mode</a:t>
                      </a:r>
                    </a:p>
                  </a:txBody>
                  <a:tcPr anchor="ctr"/>
                </a:tc>
                <a:tc>
                  <a:txBody>
                    <a:bodyPr/>
                    <a:lstStyle/>
                    <a:p>
                      <a:pPr algn="ctr"/>
                      <a:r>
                        <a:rPr lang="en-US" dirty="0"/>
                        <a:t>90</a:t>
                      </a:r>
                    </a:p>
                  </a:txBody>
                  <a:tcPr anchor="ctr"/>
                </a:tc>
                <a:tc>
                  <a:txBody>
                    <a:bodyPr/>
                    <a:lstStyle/>
                    <a:p>
                      <a:pPr algn="ctr"/>
                      <a:r>
                        <a:rPr lang="en-US" dirty="0"/>
                        <a:t>100</a:t>
                      </a:r>
                    </a:p>
                  </a:txBody>
                  <a:tcPr anchor="ctr"/>
                </a:tc>
                <a:tc>
                  <a:txBody>
                    <a:bodyPr/>
                    <a:lstStyle/>
                    <a:p>
                      <a:pPr algn="ctr"/>
                      <a:r>
                        <a:rPr lang="en-US" dirty="0"/>
                        <a:t>1</a:t>
                      </a:r>
                    </a:p>
                  </a:txBody>
                  <a:tcPr anchor="ctr"/>
                </a:tc>
                <a:tc>
                  <a:txBody>
                    <a:bodyPr/>
                    <a:lstStyle/>
                    <a:p>
                      <a:pPr algn="ctr"/>
                      <a:r>
                        <a:rPr lang="en-US" dirty="0"/>
                        <a:t>20</a:t>
                      </a:r>
                    </a:p>
                  </a:txBody>
                  <a:tcPr anchor="ctr"/>
                </a:tc>
                <a:tc>
                  <a:txBody>
                    <a:bodyPr/>
                    <a:lstStyle/>
                    <a:p>
                      <a:pPr algn="ctr"/>
                      <a:r>
                        <a:rPr lang="en-US" dirty="0"/>
                        <a:t>1</a:t>
                      </a:r>
                    </a:p>
                  </a:txBody>
                  <a:tcPr anchor="ctr"/>
                </a:tc>
                <a:extLst>
                  <a:ext uri="{0D108BD9-81ED-4DB2-BD59-A6C34878D82A}">
                    <a16:rowId xmlns:a16="http://schemas.microsoft.com/office/drawing/2014/main" val="10002"/>
                  </a:ext>
                </a:extLst>
              </a:tr>
              <a:tr h="736023">
                <a:tc>
                  <a:txBody>
                    <a:bodyPr/>
                    <a:lstStyle/>
                    <a:p>
                      <a:r>
                        <a:rPr lang="en-US" b="1" dirty="0"/>
                        <a:t>Spread</a:t>
                      </a:r>
                      <a:r>
                        <a:rPr lang="en-US" dirty="0"/>
                        <a:t> (</a:t>
                      </a:r>
                      <a:r>
                        <a:rPr lang="en-US" dirty="0" err="1"/>
                        <a:t>std_dev</a:t>
                      </a:r>
                      <a:r>
                        <a:rPr lang="en-US" dirty="0"/>
                        <a:t>)</a:t>
                      </a:r>
                    </a:p>
                  </a:txBody>
                  <a:tcPr anchor="ctr"/>
                </a:tc>
                <a:tc>
                  <a:txBody>
                    <a:bodyPr/>
                    <a:lstStyle/>
                    <a:p>
                      <a:pPr algn="ctr"/>
                      <a:r>
                        <a:rPr lang="en-US" dirty="0"/>
                        <a:t>19.271</a:t>
                      </a:r>
                    </a:p>
                  </a:txBody>
                  <a:tcPr anchor="ctr"/>
                </a:tc>
                <a:tc>
                  <a:txBody>
                    <a:bodyPr/>
                    <a:lstStyle/>
                    <a:p>
                      <a:pPr algn="ctr"/>
                      <a:r>
                        <a:rPr lang="en-US" dirty="0"/>
                        <a:t>21.674</a:t>
                      </a:r>
                    </a:p>
                  </a:txBody>
                  <a:tcPr anchor="ctr"/>
                </a:tc>
                <a:tc>
                  <a:txBody>
                    <a:bodyPr/>
                    <a:lstStyle/>
                    <a:p>
                      <a:pPr algn="ctr"/>
                      <a:r>
                        <a:rPr lang="en-US" dirty="0"/>
                        <a:t>30.569</a:t>
                      </a:r>
                    </a:p>
                  </a:txBody>
                  <a:tcPr anchor="ctr"/>
                </a:tc>
                <a:tc>
                  <a:txBody>
                    <a:bodyPr/>
                    <a:lstStyle/>
                    <a:p>
                      <a:pPr algn="ctr"/>
                      <a:r>
                        <a:rPr lang="en-US" dirty="0"/>
                        <a:t>12.313</a:t>
                      </a:r>
                    </a:p>
                  </a:txBody>
                  <a:tcPr anchor="ctr"/>
                </a:tc>
                <a:tc>
                  <a:txBody>
                    <a:bodyPr/>
                    <a:lstStyle/>
                    <a:p>
                      <a:pPr algn="ctr"/>
                      <a:r>
                        <a:rPr lang="en-US" dirty="0"/>
                        <a:t>8.220</a:t>
                      </a:r>
                    </a:p>
                  </a:txBody>
                  <a:tcPr anchor="ctr"/>
                </a:tc>
                <a:extLst>
                  <a:ext uri="{0D108BD9-81ED-4DB2-BD59-A6C34878D82A}">
                    <a16:rowId xmlns:a16="http://schemas.microsoft.com/office/drawing/2014/main" val="10003"/>
                  </a:ext>
                </a:extLst>
              </a:tr>
              <a:tr h="736023">
                <a:tc>
                  <a:txBody>
                    <a:bodyPr/>
                    <a:lstStyle/>
                    <a:p>
                      <a:r>
                        <a:rPr lang="en-US" b="1" dirty="0"/>
                        <a:t>Tail</a:t>
                      </a:r>
                      <a:r>
                        <a:rPr lang="en-US" dirty="0"/>
                        <a:t> (skew)</a:t>
                      </a:r>
                    </a:p>
                  </a:txBody>
                  <a:tcPr anchor="ctr"/>
                </a:tc>
                <a:tc>
                  <a:txBody>
                    <a:bodyPr/>
                    <a:lstStyle/>
                    <a:p>
                      <a:pPr algn="ctr"/>
                      <a:r>
                        <a:rPr lang="en-US" dirty="0"/>
                        <a:t>-1.795</a:t>
                      </a:r>
                    </a:p>
                  </a:txBody>
                  <a:tcPr anchor="ctr"/>
                </a:tc>
                <a:tc>
                  <a:txBody>
                    <a:bodyPr/>
                    <a:lstStyle/>
                    <a:p>
                      <a:pPr algn="ctr"/>
                      <a:r>
                        <a:rPr lang="en-US" dirty="0"/>
                        <a:t>-0.722</a:t>
                      </a:r>
                    </a:p>
                  </a:txBody>
                  <a:tcPr anchor="ctr"/>
                </a:tc>
                <a:tc>
                  <a:txBody>
                    <a:bodyPr/>
                    <a:lstStyle/>
                    <a:p>
                      <a:pPr algn="ctr"/>
                      <a:r>
                        <a:rPr lang="en-US" dirty="0"/>
                        <a:t>0.080</a:t>
                      </a:r>
                    </a:p>
                  </a:txBody>
                  <a:tcPr anchor="ctr"/>
                </a:tc>
                <a:tc>
                  <a:txBody>
                    <a:bodyPr/>
                    <a:lstStyle/>
                    <a:p>
                      <a:pPr algn="ctr"/>
                      <a:r>
                        <a:rPr lang="en-US" dirty="0"/>
                        <a:t>0.762</a:t>
                      </a:r>
                    </a:p>
                  </a:txBody>
                  <a:tcPr anchor="ctr"/>
                </a:tc>
                <a:tc>
                  <a:txBody>
                    <a:bodyPr/>
                    <a:lstStyle/>
                    <a:p>
                      <a:pPr algn="ctr"/>
                      <a:r>
                        <a:rPr lang="en-US" dirty="0"/>
                        <a:t>1.326</a:t>
                      </a:r>
                    </a:p>
                  </a:txBody>
                  <a:tcPr anchor="ctr"/>
                </a:tc>
                <a:extLst>
                  <a:ext uri="{0D108BD9-81ED-4DB2-BD59-A6C34878D82A}">
                    <a16:rowId xmlns:a16="http://schemas.microsoft.com/office/drawing/2014/main" val="2476823671"/>
                  </a:ext>
                </a:extLst>
              </a:tr>
            </a:tbl>
          </a:graphicData>
        </a:graphic>
      </p:graphicFrame>
      <p:sp>
        <p:nvSpPr>
          <p:cNvPr id="6" name="Title 1">
            <a:extLst>
              <a:ext uri="{FF2B5EF4-FFF2-40B4-BE49-F238E27FC236}">
                <a16:creationId xmlns:a16="http://schemas.microsoft.com/office/drawing/2014/main" id="{48EDC905-F06B-E8B7-F7D3-90616A6073F4}"/>
              </a:ext>
            </a:extLst>
          </p:cNvPr>
          <p:cNvSpPr>
            <a:spLocks noGrp="1"/>
          </p:cNvSpPr>
          <p:nvPr>
            <p:ph type="title"/>
          </p:nvPr>
        </p:nvSpPr>
        <p:spPr>
          <a:xfrm>
            <a:off x="1522414" y="274638"/>
            <a:ext cx="9144000" cy="1096962"/>
          </a:xfrm>
        </p:spPr>
        <p:txBody>
          <a:bodyPr>
            <a:normAutofit/>
          </a:bodyPr>
          <a:lstStyle/>
          <a:p>
            <a:r>
              <a:rPr lang="en-US" sz="4000" b="1" dirty="0">
                <a:latin typeface="Aptos Narrow" panose="020B0004020202020204" pitchFamily="34" charset="0"/>
              </a:rPr>
              <a:t>Summary Statistics: Variables</a:t>
            </a:r>
            <a:endParaRPr lang="en-US" sz="4000" dirty="0"/>
          </a:p>
        </p:txBody>
      </p:sp>
    </p:spTree>
    <p:extLst>
      <p:ext uri="{BB962C8B-B14F-4D97-AF65-F5344CB8AC3E}">
        <p14:creationId xmlns:p14="http://schemas.microsoft.com/office/powerpoint/2010/main" val="360334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rves 16x9">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ical curves presentation (widescreen).potx" id="{68710E6A-EAC6-48C2-B3F1-37ABA3E433C0}" vid="{1E11B4D8-8842-4901-9C7E-68BBF3CF07CC}"/>
    </a:ext>
  </a:extLst>
</a:theme>
</file>

<file path=ppt/theme/theme2.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Musical curves presentation (widescreen)</Template>
  <TotalTime>4569</TotalTime>
  <Words>1597</Words>
  <Application>Microsoft Office PowerPoint</Application>
  <PresentationFormat>Custom</PresentationFormat>
  <Paragraphs>108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 Narrow</vt:lpstr>
      <vt:lpstr>Arial</vt:lpstr>
      <vt:lpstr>Euphemia</vt:lpstr>
      <vt:lpstr>Times New Roman</vt:lpstr>
      <vt:lpstr>Curves 16x9</vt:lpstr>
      <vt:lpstr>Song Debut Data Analysis of the Billboard Hot 100</vt:lpstr>
      <vt:lpstr>Data Set &amp; Statistical Question</vt:lpstr>
      <vt:lpstr>Variables</vt:lpstr>
      <vt:lpstr>Variables: ‘debut_rank’</vt:lpstr>
      <vt:lpstr>Variables: ‘final_rank’</vt:lpstr>
      <vt:lpstr>Variables: ‘peak-rank’</vt:lpstr>
      <vt:lpstr>Variables: ‘top10_longevity’</vt:lpstr>
      <vt:lpstr>Variables: ‘bottom90_longevity’</vt:lpstr>
      <vt:lpstr>Summary Statistics: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Samantha Cabral</dc:creator>
  <cp:lastModifiedBy>Samantha Cabral</cp:lastModifiedBy>
  <cp:revision>23</cp:revision>
  <dcterms:created xsi:type="dcterms:W3CDTF">2024-11-11T22:27:55Z</dcterms:created>
  <dcterms:modified xsi:type="dcterms:W3CDTF">2024-11-17T06:30:31Z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