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8" r:id="rId6"/>
    <p:sldId id="279" r:id="rId7"/>
    <p:sldId id="265" r:id="rId8"/>
    <p:sldId id="287" r:id="rId9"/>
    <p:sldId id="288" r:id="rId10"/>
    <p:sldId id="289" r:id="rId11"/>
    <p:sldId id="266" r:id="rId12"/>
    <p:sldId id="283" r:id="rId13"/>
    <p:sldId id="286" r:id="rId14"/>
    <p:sldId id="271" r:id="rId15"/>
    <p:sldId id="262" r:id="rId16"/>
    <p:sldId id="282" r:id="rId17"/>
    <p:sldId id="277" r:id="rId18"/>
    <p:sldId id="281" r:id="rId19"/>
    <p:sldId id="285" r:id="rId20"/>
    <p:sldId id="267" r:id="rId21"/>
    <p:sldId id="280" r:id="rId22"/>
    <p:sldId id="274" r:id="rId23"/>
    <p:sldId id="290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A8DF17-BC86-4D35-85BE-4F80F0E2F504}">
          <p14:sldIdLst>
            <p14:sldId id="256"/>
            <p14:sldId id="257"/>
            <p14:sldId id="258"/>
          </p14:sldIdLst>
        </p14:section>
        <p14:section name="Untitled Section" id="{6DCBE737-A506-4BEC-96E3-465E240C0FB2}">
          <p14:sldIdLst>
            <p14:sldId id="263"/>
            <p14:sldId id="278"/>
            <p14:sldId id="279"/>
            <p14:sldId id="265"/>
            <p14:sldId id="287"/>
            <p14:sldId id="288"/>
            <p14:sldId id="289"/>
            <p14:sldId id="266"/>
            <p14:sldId id="283"/>
            <p14:sldId id="286"/>
            <p14:sldId id="271"/>
            <p14:sldId id="262"/>
            <p14:sldId id="282"/>
            <p14:sldId id="277"/>
            <p14:sldId id="281"/>
            <p14:sldId id="285"/>
            <p14:sldId id="267"/>
            <p14:sldId id="280"/>
            <p14:sldId id="274"/>
            <p14:sldId id="290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2" autoAdjust="0"/>
    <p:restoredTop sz="94660"/>
  </p:normalViewPr>
  <p:slideViewPr>
    <p:cSldViewPr snapToGrid="0">
      <p:cViewPr>
        <p:scale>
          <a:sx n="75" d="100"/>
          <a:sy n="75" d="100"/>
        </p:scale>
        <p:origin x="85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DB185-CDFE-4590-8AE8-79B2C1601520}" type="doc">
      <dgm:prSet loTypeId="urn:microsoft.com/office/officeart/2005/8/layout/hierarchy4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1F2C546B-0A0C-425F-AD4C-452E62C8C65D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Specialist</a:t>
          </a:r>
        </a:p>
      </dgm:t>
    </dgm:pt>
    <dgm:pt modelId="{4FB30542-2447-4450-9289-2D0A03203FE1}" type="parTrans" cxnId="{06898C3D-582B-4871-8443-86FCD137AABE}">
      <dgm:prSet/>
      <dgm:spPr/>
      <dgm:t>
        <a:bodyPr/>
        <a:lstStyle/>
        <a:p>
          <a:endParaRPr lang="en-IN"/>
        </a:p>
      </dgm:t>
    </dgm:pt>
    <dgm:pt modelId="{BF034822-97D1-413D-BC7D-D6075F525463}" type="sibTrans" cxnId="{06898C3D-582B-4871-8443-86FCD137AABE}">
      <dgm:prSet/>
      <dgm:spPr/>
      <dgm:t>
        <a:bodyPr/>
        <a:lstStyle/>
        <a:p>
          <a:endParaRPr lang="en-IN"/>
        </a:p>
      </dgm:t>
    </dgm:pt>
    <dgm:pt modelId="{C9DD696D-5AEC-43A5-B0B9-BB939FE28D39}">
      <dgm:prSet phldrT="[Text]"/>
      <dgm:spPr>
        <a:solidFill>
          <a:schemeClr val="tx1"/>
        </a:solidFill>
      </dgm:spPr>
      <dgm:t>
        <a:bodyPr/>
        <a:lstStyle/>
        <a:p>
          <a:r>
            <a:rPr lang="en-IN"/>
            <a:t>Monitor evaluator</a:t>
          </a:r>
        </a:p>
      </dgm:t>
    </dgm:pt>
    <dgm:pt modelId="{E6F901E5-B718-4A96-99D5-A4532A8A6EE4}" type="parTrans" cxnId="{4E87B081-F470-4593-8B1B-6DF5EF58E33D}">
      <dgm:prSet/>
      <dgm:spPr/>
      <dgm:t>
        <a:bodyPr/>
        <a:lstStyle/>
        <a:p>
          <a:endParaRPr lang="en-IN"/>
        </a:p>
      </dgm:t>
    </dgm:pt>
    <dgm:pt modelId="{94CD0E93-67CA-4141-8689-CFCF77EB80AE}" type="sibTrans" cxnId="{4E87B081-F470-4593-8B1B-6DF5EF58E33D}">
      <dgm:prSet/>
      <dgm:spPr/>
      <dgm:t>
        <a:bodyPr/>
        <a:lstStyle/>
        <a:p>
          <a:endParaRPr lang="en-IN"/>
        </a:p>
      </dgm:t>
    </dgm:pt>
    <dgm:pt modelId="{0DCC3C46-2928-42DB-A87E-216DD7547824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Implementor</a:t>
          </a:r>
        </a:p>
      </dgm:t>
    </dgm:pt>
    <dgm:pt modelId="{6988A2F9-0336-4910-9B37-EC141D891E7C}" type="parTrans" cxnId="{E26BBAC1-D196-4EF3-8584-7D350C4DCE1D}">
      <dgm:prSet/>
      <dgm:spPr/>
      <dgm:t>
        <a:bodyPr/>
        <a:lstStyle/>
        <a:p>
          <a:endParaRPr lang="en-IN"/>
        </a:p>
      </dgm:t>
    </dgm:pt>
    <dgm:pt modelId="{C22C72ED-8518-42FA-80DD-6EFA4E64326B}" type="sibTrans" cxnId="{E26BBAC1-D196-4EF3-8584-7D350C4DCE1D}">
      <dgm:prSet/>
      <dgm:spPr/>
      <dgm:t>
        <a:bodyPr/>
        <a:lstStyle/>
        <a:p>
          <a:endParaRPr lang="en-IN"/>
        </a:p>
      </dgm:t>
    </dgm:pt>
    <dgm:pt modelId="{66E8A887-DC8D-4D11-B999-A23FBD6F29A6}">
      <dgm:prSet phldrT="[Text]"/>
      <dgm:spPr>
        <a:solidFill>
          <a:schemeClr val="tx1"/>
        </a:solidFill>
      </dgm:spPr>
      <dgm:t>
        <a:bodyPr/>
        <a:lstStyle/>
        <a:p>
          <a:r>
            <a:rPr lang="en-IN"/>
            <a:t>CO- Ordinators</a:t>
          </a:r>
        </a:p>
      </dgm:t>
    </dgm:pt>
    <dgm:pt modelId="{11D0E90C-AEA0-4417-A57B-D8630A6D3E96}" type="parTrans" cxnId="{37F89551-7B51-4A42-B40C-698E07568532}">
      <dgm:prSet/>
      <dgm:spPr/>
      <dgm:t>
        <a:bodyPr/>
        <a:lstStyle/>
        <a:p>
          <a:endParaRPr lang="en-IN"/>
        </a:p>
      </dgm:t>
    </dgm:pt>
    <dgm:pt modelId="{391D9440-F5C8-4165-916A-1C0F5F91DFE6}" type="sibTrans" cxnId="{37F89551-7B51-4A42-B40C-698E07568532}">
      <dgm:prSet/>
      <dgm:spPr/>
      <dgm:t>
        <a:bodyPr/>
        <a:lstStyle/>
        <a:p>
          <a:endParaRPr lang="en-IN"/>
        </a:p>
      </dgm:t>
    </dgm:pt>
    <dgm:pt modelId="{0FF00A34-15C4-442C-9FBF-874ED31D818E}">
      <dgm:prSet phldrT="[Text]"/>
      <dgm:spPr>
        <a:solidFill>
          <a:schemeClr val="tx1"/>
        </a:solidFill>
      </dgm:spPr>
      <dgm:t>
        <a:bodyPr/>
        <a:lstStyle/>
        <a:p>
          <a:r>
            <a:rPr lang="en-IN"/>
            <a:t>Team Worker</a:t>
          </a:r>
        </a:p>
      </dgm:t>
    </dgm:pt>
    <dgm:pt modelId="{99B9C5EF-813C-4F74-86C9-53D41282D5F1}" type="parTrans" cxnId="{A68D28A6-DBA7-451C-896C-3120E3E207A4}">
      <dgm:prSet/>
      <dgm:spPr/>
      <dgm:t>
        <a:bodyPr/>
        <a:lstStyle/>
        <a:p>
          <a:endParaRPr lang="en-IN"/>
        </a:p>
      </dgm:t>
    </dgm:pt>
    <dgm:pt modelId="{41039B8E-14D5-46F5-B372-16CFA94C630F}" type="sibTrans" cxnId="{A68D28A6-DBA7-451C-896C-3120E3E207A4}">
      <dgm:prSet/>
      <dgm:spPr/>
      <dgm:t>
        <a:bodyPr/>
        <a:lstStyle/>
        <a:p>
          <a:endParaRPr lang="en-IN"/>
        </a:p>
      </dgm:t>
    </dgm:pt>
    <dgm:pt modelId="{6703375B-3FB1-4A63-8C3A-7405E87307A7}">
      <dgm:prSet phldrT="[Text]"/>
      <dgm:spPr>
        <a:solidFill>
          <a:schemeClr val="tx1"/>
        </a:solidFill>
      </dgm:spPr>
      <dgm:t>
        <a:bodyPr/>
        <a:lstStyle/>
        <a:p>
          <a:r>
            <a:rPr lang="en-IN"/>
            <a:t>Resource Investigator</a:t>
          </a:r>
        </a:p>
      </dgm:t>
    </dgm:pt>
    <dgm:pt modelId="{13BB5472-00A2-455B-ABFF-1343BA7F58F1}" type="parTrans" cxnId="{9C7727FE-658C-4BDF-98F7-D5C6FCD6BE92}">
      <dgm:prSet/>
      <dgm:spPr/>
      <dgm:t>
        <a:bodyPr/>
        <a:lstStyle/>
        <a:p>
          <a:endParaRPr lang="en-IN"/>
        </a:p>
      </dgm:t>
    </dgm:pt>
    <dgm:pt modelId="{389B9D71-45AD-4E4E-934A-9B4500259322}" type="sibTrans" cxnId="{9C7727FE-658C-4BDF-98F7-D5C6FCD6BE92}">
      <dgm:prSet/>
      <dgm:spPr/>
      <dgm:t>
        <a:bodyPr/>
        <a:lstStyle/>
        <a:p>
          <a:endParaRPr lang="en-IN"/>
        </a:p>
      </dgm:t>
    </dgm:pt>
    <dgm:pt modelId="{78C71FE6-E096-4CB8-8A6E-FC8250E8B9BE}" type="pres">
      <dgm:prSet presAssocID="{180DB185-CDFE-4590-8AE8-79B2C160152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E50D8B-2D79-4A27-9D39-F13C550242F8}" type="pres">
      <dgm:prSet presAssocID="{1F2C546B-0A0C-425F-AD4C-452E62C8C65D}" presName="vertOne" presStyleCnt="0"/>
      <dgm:spPr/>
    </dgm:pt>
    <dgm:pt modelId="{86A4BEB3-6E8C-477D-BCEC-46D7F658E99C}" type="pres">
      <dgm:prSet presAssocID="{1F2C546B-0A0C-425F-AD4C-452E62C8C65D}" presName="txOne" presStyleLbl="node0" presStyleIdx="0" presStyleCnt="1">
        <dgm:presLayoutVars>
          <dgm:chPref val="3"/>
        </dgm:presLayoutVars>
      </dgm:prSet>
      <dgm:spPr/>
    </dgm:pt>
    <dgm:pt modelId="{39365685-4A87-4CD0-B4EB-4B44F8F318B9}" type="pres">
      <dgm:prSet presAssocID="{1F2C546B-0A0C-425F-AD4C-452E62C8C65D}" presName="parTransOne" presStyleCnt="0"/>
      <dgm:spPr/>
    </dgm:pt>
    <dgm:pt modelId="{19EBCA62-4F83-4CE4-AAB7-888B0BA6773D}" type="pres">
      <dgm:prSet presAssocID="{1F2C546B-0A0C-425F-AD4C-452E62C8C65D}" presName="horzOne" presStyleCnt="0"/>
      <dgm:spPr/>
    </dgm:pt>
    <dgm:pt modelId="{1758D30F-4515-432B-8350-27F664528751}" type="pres">
      <dgm:prSet presAssocID="{C9DD696D-5AEC-43A5-B0B9-BB939FE28D39}" presName="vertTwo" presStyleCnt="0"/>
      <dgm:spPr/>
    </dgm:pt>
    <dgm:pt modelId="{72544392-660A-4042-BC79-96377ADBB29F}" type="pres">
      <dgm:prSet presAssocID="{C9DD696D-5AEC-43A5-B0B9-BB939FE28D39}" presName="txTwo" presStyleLbl="node2" presStyleIdx="0" presStyleCnt="2">
        <dgm:presLayoutVars>
          <dgm:chPref val="3"/>
        </dgm:presLayoutVars>
      </dgm:prSet>
      <dgm:spPr/>
    </dgm:pt>
    <dgm:pt modelId="{3B0A069D-5892-4579-AD13-D2E46B0931C2}" type="pres">
      <dgm:prSet presAssocID="{C9DD696D-5AEC-43A5-B0B9-BB939FE28D39}" presName="parTransTwo" presStyleCnt="0"/>
      <dgm:spPr/>
    </dgm:pt>
    <dgm:pt modelId="{FAC55BCF-87C0-4D87-BF66-A436B496B381}" type="pres">
      <dgm:prSet presAssocID="{C9DD696D-5AEC-43A5-B0B9-BB939FE28D39}" presName="horzTwo" presStyleCnt="0"/>
      <dgm:spPr/>
    </dgm:pt>
    <dgm:pt modelId="{E9BF4C72-AF14-47C7-A721-CA1E3B741B8F}" type="pres">
      <dgm:prSet presAssocID="{0DCC3C46-2928-42DB-A87E-216DD7547824}" presName="vertThree" presStyleCnt="0"/>
      <dgm:spPr/>
    </dgm:pt>
    <dgm:pt modelId="{A1E74694-9AFA-4121-9A67-0C024027C37D}" type="pres">
      <dgm:prSet presAssocID="{0DCC3C46-2928-42DB-A87E-216DD7547824}" presName="txThree" presStyleLbl="node3" presStyleIdx="0" presStyleCnt="3">
        <dgm:presLayoutVars>
          <dgm:chPref val="3"/>
        </dgm:presLayoutVars>
      </dgm:prSet>
      <dgm:spPr/>
    </dgm:pt>
    <dgm:pt modelId="{3E9CD651-351D-4554-B478-6BD7B33B3729}" type="pres">
      <dgm:prSet presAssocID="{0DCC3C46-2928-42DB-A87E-216DD7547824}" presName="horzThree" presStyleCnt="0"/>
      <dgm:spPr/>
    </dgm:pt>
    <dgm:pt modelId="{A186C047-820F-489A-9AC1-FCE88FA31D78}" type="pres">
      <dgm:prSet presAssocID="{C22C72ED-8518-42FA-80DD-6EFA4E64326B}" presName="sibSpaceThree" presStyleCnt="0"/>
      <dgm:spPr/>
    </dgm:pt>
    <dgm:pt modelId="{CF8FA834-8B31-42F9-9F3C-87D00E245BD5}" type="pres">
      <dgm:prSet presAssocID="{66E8A887-DC8D-4D11-B999-A23FBD6F29A6}" presName="vertThree" presStyleCnt="0"/>
      <dgm:spPr/>
    </dgm:pt>
    <dgm:pt modelId="{9F1529D7-5D42-42A7-B35F-6F417146D7E8}" type="pres">
      <dgm:prSet presAssocID="{66E8A887-DC8D-4D11-B999-A23FBD6F29A6}" presName="txThree" presStyleLbl="node3" presStyleIdx="1" presStyleCnt="3">
        <dgm:presLayoutVars>
          <dgm:chPref val="3"/>
        </dgm:presLayoutVars>
      </dgm:prSet>
      <dgm:spPr/>
    </dgm:pt>
    <dgm:pt modelId="{B6672F3C-888C-4337-A8CD-537C04CF8679}" type="pres">
      <dgm:prSet presAssocID="{66E8A887-DC8D-4D11-B999-A23FBD6F29A6}" presName="horzThree" presStyleCnt="0"/>
      <dgm:spPr/>
    </dgm:pt>
    <dgm:pt modelId="{EB6B11E1-9399-49E0-89EB-BD0FC8949DA6}" type="pres">
      <dgm:prSet presAssocID="{94CD0E93-67CA-4141-8689-CFCF77EB80AE}" presName="sibSpaceTwo" presStyleCnt="0"/>
      <dgm:spPr/>
    </dgm:pt>
    <dgm:pt modelId="{292B2A66-5317-4B93-AE57-575518EECCAE}" type="pres">
      <dgm:prSet presAssocID="{0FF00A34-15C4-442C-9FBF-874ED31D818E}" presName="vertTwo" presStyleCnt="0"/>
      <dgm:spPr/>
    </dgm:pt>
    <dgm:pt modelId="{9CD26675-78E4-41B0-9E8E-AE0FA53CD8AF}" type="pres">
      <dgm:prSet presAssocID="{0FF00A34-15C4-442C-9FBF-874ED31D818E}" presName="txTwo" presStyleLbl="node2" presStyleIdx="1" presStyleCnt="2">
        <dgm:presLayoutVars>
          <dgm:chPref val="3"/>
        </dgm:presLayoutVars>
      </dgm:prSet>
      <dgm:spPr/>
    </dgm:pt>
    <dgm:pt modelId="{2B376C8E-02F6-4744-BA13-DDDAC55EA017}" type="pres">
      <dgm:prSet presAssocID="{0FF00A34-15C4-442C-9FBF-874ED31D818E}" presName="parTransTwo" presStyleCnt="0"/>
      <dgm:spPr/>
    </dgm:pt>
    <dgm:pt modelId="{21969CC0-BF0A-4739-A304-EA335D7AAE99}" type="pres">
      <dgm:prSet presAssocID="{0FF00A34-15C4-442C-9FBF-874ED31D818E}" presName="horzTwo" presStyleCnt="0"/>
      <dgm:spPr/>
    </dgm:pt>
    <dgm:pt modelId="{383CEDBD-5E48-49D6-A0AD-62AC0951F807}" type="pres">
      <dgm:prSet presAssocID="{6703375B-3FB1-4A63-8C3A-7405E87307A7}" presName="vertThree" presStyleCnt="0"/>
      <dgm:spPr/>
    </dgm:pt>
    <dgm:pt modelId="{6A11EF62-37BD-43D3-A335-10269D4A48EE}" type="pres">
      <dgm:prSet presAssocID="{6703375B-3FB1-4A63-8C3A-7405E87307A7}" presName="txThree" presStyleLbl="node3" presStyleIdx="2" presStyleCnt="3">
        <dgm:presLayoutVars>
          <dgm:chPref val="3"/>
        </dgm:presLayoutVars>
      </dgm:prSet>
      <dgm:spPr/>
    </dgm:pt>
    <dgm:pt modelId="{65B4316D-FCAD-4EE4-883D-7FF170100CA5}" type="pres">
      <dgm:prSet presAssocID="{6703375B-3FB1-4A63-8C3A-7405E87307A7}" presName="horzThree" presStyleCnt="0"/>
      <dgm:spPr/>
    </dgm:pt>
  </dgm:ptLst>
  <dgm:cxnLst>
    <dgm:cxn modelId="{05FB9F13-8E2C-4994-89E4-75166F6B4359}" type="presOf" srcId="{C9DD696D-5AEC-43A5-B0B9-BB939FE28D39}" destId="{72544392-660A-4042-BC79-96377ADBB29F}" srcOrd="0" destOrd="0" presId="urn:microsoft.com/office/officeart/2005/8/layout/hierarchy4"/>
    <dgm:cxn modelId="{69AF4928-F145-458C-B6F7-65A1A363DCE2}" type="presOf" srcId="{0DCC3C46-2928-42DB-A87E-216DD7547824}" destId="{A1E74694-9AFA-4121-9A67-0C024027C37D}" srcOrd="0" destOrd="0" presId="urn:microsoft.com/office/officeart/2005/8/layout/hierarchy4"/>
    <dgm:cxn modelId="{06898C3D-582B-4871-8443-86FCD137AABE}" srcId="{180DB185-CDFE-4590-8AE8-79B2C1601520}" destId="{1F2C546B-0A0C-425F-AD4C-452E62C8C65D}" srcOrd="0" destOrd="0" parTransId="{4FB30542-2447-4450-9289-2D0A03203FE1}" sibTransId="{BF034822-97D1-413D-BC7D-D6075F525463}"/>
    <dgm:cxn modelId="{37F89551-7B51-4A42-B40C-698E07568532}" srcId="{C9DD696D-5AEC-43A5-B0B9-BB939FE28D39}" destId="{66E8A887-DC8D-4D11-B999-A23FBD6F29A6}" srcOrd="1" destOrd="0" parTransId="{11D0E90C-AEA0-4417-A57B-D8630A6D3E96}" sibTransId="{391D9440-F5C8-4165-916A-1C0F5F91DFE6}"/>
    <dgm:cxn modelId="{4E87B081-F470-4593-8B1B-6DF5EF58E33D}" srcId="{1F2C546B-0A0C-425F-AD4C-452E62C8C65D}" destId="{C9DD696D-5AEC-43A5-B0B9-BB939FE28D39}" srcOrd="0" destOrd="0" parTransId="{E6F901E5-B718-4A96-99D5-A4532A8A6EE4}" sibTransId="{94CD0E93-67CA-4141-8689-CFCF77EB80AE}"/>
    <dgm:cxn modelId="{A68D28A6-DBA7-451C-896C-3120E3E207A4}" srcId="{1F2C546B-0A0C-425F-AD4C-452E62C8C65D}" destId="{0FF00A34-15C4-442C-9FBF-874ED31D818E}" srcOrd="1" destOrd="0" parTransId="{99B9C5EF-813C-4F74-86C9-53D41282D5F1}" sibTransId="{41039B8E-14D5-46F5-B372-16CFA94C630F}"/>
    <dgm:cxn modelId="{C3BC22AF-E625-453A-B6B9-00F98732941D}" type="presOf" srcId="{0FF00A34-15C4-442C-9FBF-874ED31D818E}" destId="{9CD26675-78E4-41B0-9E8E-AE0FA53CD8AF}" srcOrd="0" destOrd="0" presId="urn:microsoft.com/office/officeart/2005/8/layout/hierarchy4"/>
    <dgm:cxn modelId="{C3305FB1-6620-49AD-BA3F-C814F80C4ACE}" type="presOf" srcId="{66E8A887-DC8D-4D11-B999-A23FBD6F29A6}" destId="{9F1529D7-5D42-42A7-B35F-6F417146D7E8}" srcOrd="0" destOrd="0" presId="urn:microsoft.com/office/officeart/2005/8/layout/hierarchy4"/>
    <dgm:cxn modelId="{959131B7-A26A-43F3-99C0-598CAB23BACC}" type="presOf" srcId="{6703375B-3FB1-4A63-8C3A-7405E87307A7}" destId="{6A11EF62-37BD-43D3-A335-10269D4A48EE}" srcOrd="0" destOrd="0" presId="urn:microsoft.com/office/officeart/2005/8/layout/hierarchy4"/>
    <dgm:cxn modelId="{E26BBAC1-D196-4EF3-8584-7D350C4DCE1D}" srcId="{C9DD696D-5AEC-43A5-B0B9-BB939FE28D39}" destId="{0DCC3C46-2928-42DB-A87E-216DD7547824}" srcOrd="0" destOrd="0" parTransId="{6988A2F9-0336-4910-9B37-EC141D891E7C}" sibTransId="{C22C72ED-8518-42FA-80DD-6EFA4E64326B}"/>
    <dgm:cxn modelId="{25B422E1-FAAF-4CB1-944A-73BF991B0A1A}" type="presOf" srcId="{180DB185-CDFE-4590-8AE8-79B2C1601520}" destId="{78C71FE6-E096-4CB8-8A6E-FC8250E8B9BE}" srcOrd="0" destOrd="0" presId="urn:microsoft.com/office/officeart/2005/8/layout/hierarchy4"/>
    <dgm:cxn modelId="{3075E7F1-42D1-4C10-9B50-3DC4888DA1BA}" type="presOf" srcId="{1F2C546B-0A0C-425F-AD4C-452E62C8C65D}" destId="{86A4BEB3-6E8C-477D-BCEC-46D7F658E99C}" srcOrd="0" destOrd="0" presId="urn:microsoft.com/office/officeart/2005/8/layout/hierarchy4"/>
    <dgm:cxn modelId="{9C7727FE-658C-4BDF-98F7-D5C6FCD6BE92}" srcId="{0FF00A34-15C4-442C-9FBF-874ED31D818E}" destId="{6703375B-3FB1-4A63-8C3A-7405E87307A7}" srcOrd="0" destOrd="0" parTransId="{13BB5472-00A2-455B-ABFF-1343BA7F58F1}" sibTransId="{389B9D71-45AD-4E4E-934A-9B4500259322}"/>
    <dgm:cxn modelId="{4D2F68FC-1ABB-4272-83DE-29594C34697F}" type="presParOf" srcId="{78C71FE6-E096-4CB8-8A6E-FC8250E8B9BE}" destId="{54E50D8B-2D79-4A27-9D39-F13C550242F8}" srcOrd="0" destOrd="0" presId="urn:microsoft.com/office/officeart/2005/8/layout/hierarchy4"/>
    <dgm:cxn modelId="{7AD1BF04-8AA9-4FF6-AD7C-7B10AD29C636}" type="presParOf" srcId="{54E50D8B-2D79-4A27-9D39-F13C550242F8}" destId="{86A4BEB3-6E8C-477D-BCEC-46D7F658E99C}" srcOrd="0" destOrd="0" presId="urn:microsoft.com/office/officeart/2005/8/layout/hierarchy4"/>
    <dgm:cxn modelId="{2C0E4CC5-A581-4171-8095-B989335FF75F}" type="presParOf" srcId="{54E50D8B-2D79-4A27-9D39-F13C550242F8}" destId="{39365685-4A87-4CD0-B4EB-4B44F8F318B9}" srcOrd="1" destOrd="0" presId="urn:microsoft.com/office/officeart/2005/8/layout/hierarchy4"/>
    <dgm:cxn modelId="{10B9B1D8-269F-449D-8D5B-87237AE67258}" type="presParOf" srcId="{54E50D8B-2D79-4A27-9D39-F13C550242F8}" destId="{19EBCA62-4F83-4CE4-AAB7-888B0BA6773D}" srcOrd="2" destOrd="0" presId="urn:microsoft.com/office/officeart/2005/8/layout/hierarchy4"/>
    <dgm:cxn modelId="{26EC97EF-B482-427A-8D96-B42400DB91FB}" type="presParOf" srcId="{19EBCA62-4F83-4CE4-AAB7-888B0BA6773D}" destId="{1758D30F-4515-432B-8350-27F664528751}" srcOrd="0" destOrd="0" presId="urn:microsoft.com/office/officeart/2005/8/layout/hierarchy4"/>
    <dgm:cxn modelId="{66B67A3A-2F2F-413D-9261-4F0649678ACD}" type="presParOf" srcId="{1758D30F-4515-432B-8350-27F664528751}" destId="{72544392-660A-4042-BC79-96377ADBB29F}" srcOrd="0" destOrd="0" presId="urn:microsoft.com/office/officeart/2005/8/layout/hierarchy4"/>
    <dgm:cxn modelId="{D4DE96E5-3CD4-4692-AC8D-39B6274873CC}" type="presParOf" srcId="{1758D30F-4515-432B-8350-27F664528751}" destId="{3B0A069D-5892-4579-AD13-D2E46B0931C2}" srcOrd="1" destOrd="0" presId="urn:microsoft.com/office/officeart/2005/8/layout/hierarchy4"/>
    <dgm:cxn modelId="{AE30F12B-9C02-494E-946B-90B7DDBA93FB}" type="presParOf" srcId="{1758D30F-4515-432B-8350-27F664528751}" destId="{FAC55BCF-87C0-4D87-BF66-A436B496B381}" srcOrd="2" destOrd="0" presId="urn:microsoft.com/office/officeart/2005/8/layout/hierarchy4"/>
    <dgm:cxn modelId="{AC7708B2-8B73-40BD-BE68-60C0943479D7}" type="presParOf" srcId="{FAC55BCF-87C0-4D87-BF66-A436B496B381}" destId="{E9BF4C72-AF14-47C7-A721-CA1E3B741B8F}" srcOrd="0" destOrd="0" presId="urn:microsoft.com/office/officeart/2005/8/layout/hierarchy4"/>
    <dgm:cxn modelId="{128808FF-9EC1-4171-8514-26858F4CCE45}" type="presParOf" srcId="{E9BF4C72-AF14-47C7-A721-CA1E3B741B8F}" destId="{A1E74694-9AFA-4121-9A67-0C024027C37D}" srcOrd="0" destOrd="0" presId="urn:microsoft.com/office/officeart/2005/8/layout/hierarchy4"/>
    <dgm:cxn modelId="{0C0DCA25-9C95-4031-A156-7989883DF6FD}" type="presParOf" srcId="{E9BF4C72-AF14-47C7-A721-CA1E3B741B8F}" destId="{3E9CD651-351D-4554-B478-6BD7B33B3729}" srcOrd="1" destOrd="0" presId="urn:microsoft.com/office/officeart/2005/8/layout/hierarchy4"/>
    <dgm:cxn modelId="{8F5F453B-028B-41AC-AE0B-B48F8D8B5973}" type="presParOf" srcId="{FAC55BCF-87C0-4D87-BF66-A436B496B381}" destId="{A186C047-820F-489A-9AC1-FCE88FA31D78}" srcOrd="1" destOrd="0" presId="urn:microsoft.com/office/officeart/2005/8/layout/hierarchy4"/>
    <dgm:cxn modelId="{3213995C-3BE3-4DBB-80E0-AA3523F3C977}" type="presParOf" srcId="{FAC55BCF-87C0-4D87-BF66-A436B496B381}" destId="{CF8FA834-8B31-42F9-9F3C-87D00E245BD5}" srcOrd="2" destOrd="0" presId="urn:microsoft.com/office/officeart/2005/8/layout/hierarchy4"/>
    <dgm:cxn modelId="{640651E8-9A08-434B-AB91-609D6E44F591}" type="presParOf" srcId="{CF8FA834-8B31-42F9-9F3C-87D00E245BD5}" destId="{9F1529D7-5D42-42A7-B35F-6F417146D7E8}" srcOrd="0" destOrd="0" presId="urn:microsoft.com/office/officeart/2005/8/layout/hierarchy4"/>
    <dgm:cxn modelId="{04F75344-AC71-4BBE-9406-4550476D07E6}" type="presParOf" srcId="{CF8FA834-8B31-42F9-9F3C-87D00E245BD5}" destId="{B6672F3C-888C-4337-A8CD-537C04CF8679}" srcOrd="1" destOrd="0" presId="urn:microsoft.com/office/officeart/2005/8/layout/hierarchy4"/>
    <dgm:cxn modelId="{8CBD6AF0-FF3D-4C65-AB6E-7C4916983622}" type="presParOf" srcId="{19EBCA62-4F83-4CE4-AAB7-888B0BA6773D}" destId="{EB6B11E1-9399-49E0-89EB-BD0FC8949DA6}" srcOrd="1" destOrd="0" presId="urn:microsoft.com/office/officeart/2005/8/layout/hierarchy4"/>
    <dgm:cxn modelId="{353D2ED6-955D-4A39-8CA2-888F397ED853}" type="presParOf" srcId="{19EBCA62-4F83-4CE4-AAB7-888B0BA6773D}" destId="{292B2A66-5317-4B93-AE57-575518EECCAE}" srcOrd="2" destOrd="0" presId="urn:microsoft.com/office/officeart/2005/8/layout/hierarchy4"/>
    <dgm:cxn modelId="{FA1A7288-0B90-4178-874C-C43B1759169E}" type="presParOf" srcId="{292B2A66-5317-4B93-AE57-575518EECCAE}" destId="{9CD26675-78E4-41B0-9E8E-AE0FA53CD8AF}" srcOrd="0" destOrd="0" presId="urn:microsoft.com/office/officeart/2005/8/layout/hierarchy4"/>
    <dgm:cxn modelId="{5B8B69D0-2F74-4878-8E8A-B9534E053A6C}" type="presParOf" srcId="{292B2A66-5317-4B93-AE57-575518EECCAE}" destId="{2B376C8E-02F6-4744-BA13-DDDAC55EA017}" srcOrd="1" destOrd="0" presId="urn:microsoft.com/office/officeart/2005/8/layout/hierarchy4"/>
    <dgm:cxn modelId="{000F24B6-9C54-4253-94F4-5093D90DE4AD}" type="presParOf" srcId="{292B2A66-5317-4B93-AE57-575518EECCAE}" destId="{21969CC0-BF0A-4739-A304-EA335D7AAE99}" srcOrd="2" destOrd="0" presId="urn:microsoft.com/office/officeart/2005/8/layout/hierarchy4"/>
    <dgm:cxn modelId="{4836806F-8705-4836-9AA0-416505952AAB}" type="presParOf" srcId="{21969CC0-BF0A-4739-A304-EA335D7AAE99}" destId="{383CEDBD-5E48-49D6-A0AD-62AC0951F807}" srcOrd="0" destOrd="0" presId="urn:microsoft.com/office/officeart/2005/8/layout/hierarchy4"/>
    <dgm:cxn modelId="{5D6E5B70-B183-4C4B-841D-2F4F1DAA8B5A}" type="presParOf" srcId="{383CEDBD-5E48-49D6-A0AD-62AC0951F807}" destId="{6A11EF62-37BD-43D3-A335-10269D4A48EE}" srcOrd="0" destOrd="0" presId="urn:microsoft.com/office/officeart/2005/8/layout/hierarchy4"/>
    <dgm:cxn modelId="{AA5344DD-131F-44C7-9D7C-D6C908E5288C}" type="presParOf" srcId="{383CEDBD-5E48-49D6-A0AD-62AC0951F807}" destId="{65B4316D-FCAD-4EE4-883D-7FF170100CA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4BEB3-6E8C-477D-BCEC-46D7F658E99C}">
      <dsp:nvSpPr>
        <dsp:cNvPr id="0" name=""/>
        <dsp:cNvSpPr/>
      </dsp:nvSpPr>
      <dsp:spPr>
        <a:xfrm>
          <a:off x="643" y="1104"/>
          <a:ext cx="5604111" cy="125144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Specialist</a:t>
          </a:r>
        </a:p>
      </dsp:txBody>
      <dsp:txXfrm>
        <a:off x="37297" y="37758"/>
        <a:ext cx="5530803" cy="1178140"/>
      </dsp:txXfrm>
    </dsp:sp>
    <dsp:sp modelId="{72544392-660A-4042-BC79-96377ADBB29F}">
      <dsp:nvSpPr>
        <dsp:cNvPr id="0" name=""/>
        <dsp:cNvSpPr/>
      </dsp:nvSpPr>
      <dsp:spPr>
        <a:xfrm>
          <a:off x="643" y="1351873"/>
          <a:ext cx="3660779" cy="125144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Monitor evaluator</a:t>
          </a:r>
        </a:p>
      </dsp:txBody>
      <dsp:txXfrm>
        <a:off x="37297" y="1388527"/>
        <a:ext cx="3587471" cy="1178140"/>
      </dsp:txXfrm>
    </dsp:sp>
    <dsp:sp modelId="{A1E74694-9AFA-4121-9A67-0C024027C37D}">
      <dsp:nvSpPr>
        <dsp:cNvPr id="0" name=""/>
        <dsp:cNvSpPr/>
      </dsp:nvSpPr>
      <dsp:spPr>
        <a:xfrm>
          <a:off x="643" y="2702642"/>
          <a:ext cx="1792742" cy="125144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Implementor</a:t>
          </a:r>
        </a:p>
      </dsp:txBody>
      <dsp:txXfrm>
        <a:off x="37297" y="2739296"/>
        <a:ext cx="1719434" cy="1178140"/>
      </dsp:txXfrm>
    </dsp:sp>
    <dsp:sp modelId="{9F1529D7-5D42-42A7-B35F-6F417146D7E8}">
      <dsp:nvSpPr>
        <dsp:cNvPr id="0" name=""/>
        <dsp:cNvSpPr/>
      </dsp:nvSpPr>
      <dsp:spPr>
        <a:xfrm>
          <a:off x="1868680" y="2702642"/>
          <a:ext cx="1792742" cy="125144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CO- Ordinators</a:t>
          </a:r>
        </a:p>
      </dsp:txBody>
      <dsp:txXfrm>
        <a:off x="1905334" y="2739296"/>
        <a:ext cx="1719434" cy="1178140"/>
      </dsp:txXfrm>
    </dsp:sp>
    <dsp:sp modelId="{9CD26675-78E4-41B0-9E8E-AE0FA53CD8AF}">
      <dsp:nvSpPr>
        <dsp:cNvPr id="0" name=""/>
        <dsp:cNvSpPr/>
      </dsp:nvSpPr>
      <dsp:spPr>
        <a:xfrm>
          <a:off x="3812012" y="1351873"/>
          <a:ext cx="1792742" cy="125144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Team Worker</a:t>
          </a:r>
        </a:p>
      </dsp:txBody>
      <dsp:txXfrm>
        <a:off x="3848666" y="1388527"/>
        <a:ext cx="1719434" cy="1178140"/>
      </dsp:txXfrm>
    </dsp:sp>
    <dsp:sp modelId="{6A11EF62-37BD-43D3-A335-10269D4A48EE}">
      <dsp:nvSpPr>
        <dsp:cNvPr id="0" name=""/>
        <dsp:cNvSpPr/>
      </dsp:nvSpPr>
      <dsp:spPr>
        <a:xfrm>
          <a:off x="3812012" y="2702642"/>
          <a:ext cx="1792742" cy="125144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Resource Investigator</a:t>
          </a:r>
        </a:p>
      </dsp:txBody>
      <dsp:txXfrm>
        <a:off x="3848666" y="2739296"/>
        <a:ext cx="1719434" cy="117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47C-A332-403A-DF4B-BF8498AE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E5E9-6E00-6BD9-F155-930787CC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ECC8-64AC-EFFD-63ED-B7382BD9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B18A-66E6-82BB-6270-C0F86ACE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1A4-A9A5-2335-E379-EBE3EE9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9FB-0CA6-6288-149F-32EE382E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F553-DE02-E9DB-5BD2-38140B3C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A8F9-832E-2403-EC0D-F0B663E3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6A3B-A0FD-5B3B-8FF4-54F2DFDE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57A1-449E-AF7A-C3F3-095B17F2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B8168-FBFE-C0EF-6B41-B80843261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2E509-4D82-9305-64F4-027F50CF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0FCB-198F-74AA-C3E6-69FD7D9D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BF76-06FA-ABCE-3403-27C627F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5B47-8567-8822-71BD-D4516025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630-3F76-662F-8AC8-A06B4A2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2B77-C43B-BED6-D4AD-46605BA4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55C-A0BE-07A3-88D9-239683BD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0442-E99F-9A4F-2369-D7B6D843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DBE9-1D78-7EEB-3538-96324396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9AA-9CD4-945C-EF42-7F124D6C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489F-6C13-A619-9C67-5C610197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C327-81EC-6F6C-6A65-3E0B45CA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7CF5-3A2F-8FF0-E6FD-E3A3EB0C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FBD2-AD45-E7E0-3313-1672930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BCEC-A1F3-C06C-314B-85778416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D265-8AC5-2759-B3DC-ABAD14A3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8FEB5-F0C5-F5C6-99EB-5FA3AFCD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6DFA-95F9-A767-0523-3AC9A035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F510-871F-0AB9-38D3-EF974B78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1544-7BC8-B1DC-A047-4E55CC64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6224-513A-08DD-1783-75EC9865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C61C-E72B-54AB-5ECB-098591EA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45588-5AB2-DAFD-21C3-46484D9D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E847F-D531-8D04-4380-2D239A5E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9DDE2-8ADD-4061-B827-800AF9049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81F6E-BBEB-CD22-FA8C-E99F881D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70E99-B627-B417-34D6-8CEED982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9D7B9-6FED-749A-7AE9-203FB0FD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2FE3-4EAA-A84A-19C4-9620FD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CDE7E-60FD-22D8-EACA-416A645D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59045-91E8-CC04-1F95-E159B8C9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BB24-C0CE-B17D-067F-A9C80374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072C8-83BF-ECA9-7924-30E5AED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998BE-FE31-9552-3C9E-91A52BF0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ADD6-584D-00C7-F87D-53831D6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8624-A0CC-EB00-C95E-752CEC83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058-E2A1-5379-97C1-BDCD96D0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091EE-DC57-0A80-E20C-803A12411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C178-2210-7D3E-F9D9-C2E8E264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8778-69DF-067C-6302-78469BB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C6731-EB22-ED73-FCC8-A8CD5C6C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EC2-2797-577A-F127-3B9BC377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0660E-5BD4-EA9D-5AB7-94C6D82E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372E-9BD3-4189-9521-A0FFBC1C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95640-D68E-A64D-E2B9-9A10CAB5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C8A34-73A5-C591-AF83-DF1E77F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96C8-32A3-0893-0959-951199A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448B8-91BB-FAC3-DCE7-F65C064D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252-16F0-AD96-69A7-5845F516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6989-018E-3842-A7F1-E583B297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96DB-C19A-4D06-8FE5-FBB85655BE8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D312-5EF8-1644-1803-F960E5456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D549-EDF0-0ACF-44C4-6E6EBF1D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AD9A-8B75-4C7C-A1AF-E391176C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lbin.com/about/belbin-team-roles" TargetMode="External"/><Relationship Id="rId2" Type="http://schemas.openxmlformats.org/officeDocument/2006/relationships/hyperlink" Target="https://en.wikipedia.org/wiki/Systems_development_life_cyc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3C6996-9B30-6B2F-1FAE-7561C1B5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Creation of Trip Planner Bot and Facial Emotion Detection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F4EA687-D9A2-7A83-B389-3207AAF4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By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Samik Hafeez(22062361)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Ahmed Bokhari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Ramanpreet Kaur(22073118)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7354FF2-4254-4DFC-2FDD-DAB718F7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5" y="440815"/>
            <a:ext cx="3065317" cy="32181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2E3CFA4-22EA-810A-448D-A114A133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67" y="440815"/>
            <a:ext cx="3516933" cy="25052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F14594-37FE-51BE-8680-062A99D3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569" y="440815"/>
            <a:ext cx="3516933" cy="23387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A7FBE-6958-274B-959D-E929D95C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Data Creation and Updation.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24A7-507A-A60C-0E3C-1517564A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For Facial Emotion Detection</a:t>
            </a:r>
          </a:p>
          <a:p>
            <a:r>
              <a:rPr lang="en-GB" sz="1800">
                <a:solidFill>
                  <a:schemeClr val="bg1"/>
                </a:solidFill>
              </a:rPr>
              <a:t>We first converted FER-2013 into PNG files format.</a:t>
            </a:r>
          </a:p>
          <a:p>
            <a:pPr marL="0" indent="0">
              <a:buNone/>
            </a:pP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4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0014-1C63-DF1D-0AA5-4D26C280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CBD9B-483A-3172-D996-0C2F4B81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44" y="406400"/>
            <a:ext cx="5992896" cy="33931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600B-6151-AC0B-99FE-0E13E5BE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For Trip Planner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427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0014-1C63-DF1D-0AA5-4D26C280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86D8A-9981-3D88-6A0E-3AE7DAC4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717094"/>
            <a:ext cx="5881674" cy="29709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600B-6151-AC0B-99FE-0E13E5BE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For Trip Planner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8781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0014-1C63-DF1D-0AA5-4D26C280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F682A-69DA-FCFA-2342-BA4A2AD93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75" b="8686"/>
          <a:stretch/>
        </p:blipFill>
        <p:spPr>
          <a:xfrm>
            <a:off x="4937760" y="441960"/>
            <a:ext cx="7010400" cy="31800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600B-6151-AC0B-99FE-0E13E5BE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4202634"/>
            <a:ext cx="5592818" cy="2011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 Emotion Recognition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6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B57-BAEA-1400-49C3-5D09A013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TDD for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AF7E-57E0-C770-DFBB-D30D73ED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For Trip Planner Bot.                                      For Facial Emotion Detection.</a:t>
            </a:r>
          </a:p>
          <a:p>
            <a:endParaRPr lang="en-GB" sz="200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6E8CB-DDEC-24BE-07BB-9E06DE85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9" y="3055893"/>
            <a:ext cx="3984691" cy="2507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6776C-C001-2FBF-8DF4-274E6C60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59" y="2747781"/>
            <a:ext cx="4829032" cy="41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9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E3FA-A909-E04A-545E-A6ACEB70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4800"/>
              <a:t>Risk Assessment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9848" y="237994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37BDD-D2A8-D353-2714-57925188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5989" cy="685800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73F2F6-E734-5414-1252-CF7B2F59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61" y="2580829"/>
            <a:ext cx="4311983" cy="3633696"/>
          </a:xfrm>
        </p:spPr>
        <p:txBody>
          <a:bodyPr>
            <a:normAutofit/>
          </a:bodyPr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8789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E3FA-A909-E04A-545E-A6ACEB70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4800"/>
              <a:t>Risk Assessment 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9848" y="237994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D187A9-F3AA-374A-B782-A08EABD9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1E7EA38-8645-AE6F-17A4-77C1CC06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61" y="2580829"/>
            <a:ext cx="4311983" cy="363369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596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37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974FE-86C8-DF26-730F-36D448F9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4068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Aims, objectives and deliverables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ADB44E-3A1A-03FB-59BB-D3C2CB18B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26750"/>
              </p:ext>
            </p:extLst>
          </p:nvPr>
        </p:nvGraphicFramePr>
        <p:xfrm>
          <a:off x="6096000" y="782320"/>
          <a:ext cx="6014720" cy="502920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277236">
                  <a:extLst>
                    <a:ext uri="{9D8B030D-6E8A-4147-A177-3AD203B41FA5}">
                      <a16:colId xmlns:a16="http://schemas.microsoft.com/office/drawing/2014/main" val="2338186609"/>
                    </a:ext>
                  </a:extLst>
                </a:gridCol>
                <a:gridCol w="2737484">
                  <a:extLst>
                    <a:ext uri="{9D8B030D-6E8A-4147-A177-3AD203B41FA5}">
                      <a16:colId xmlns:a16="http://schemas.microsoft.com/office/drawing/2014/main" val="3189348575"/>
                    </a:ext>
                  </a:extLst>
                </a:gridCol>
              </a:tblGrid>
              <a:tr h="1111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                   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Aims 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Objectives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224097"/>
                  </a:ext>
                </a:extLst>
              </a:tr>
              <a:tr h="818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Trip planning Chatbot.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Creation of a simple chatbot that would help travelers plan their trips effortlessly, securely and efficiently from the comfort of their homes.</a:t>
                      </a:r>
                      <a:endParaRPr lang="en-GB" sz="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099928"/>
                  </a:ext>
                </a:extLst>
              </a:tr>
              <a:tr h="818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Face detection and recognition system.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Building an efficient Face Recognition and Detection system that would help identify people of all races and ethnicities.</a:t>
                      </a:r>
                      <a:endParaRPr lang="en-GB" sz="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5961"/>
                  </a:ext>
                </a:extLst>
              </a:tr>
              <a:tr h="1140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 Privacy assurance.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Implementing security measures to protect the facial recognition system from unauthorized access.</a:t>
                      </a:r>
                      <a:endParaRPr lang="en-GB" sz="700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Implementing security measures to protect customer travelling plans, history, data and maintain privacy.</a:t>
                      </a:r>
                      <a:endParaRPr lang="en-GB" sz="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37796"/>
                  </a:ext>
                </a:extLst>
              </a:tr>
              <a:tr h="1140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Quality Control.</a:t>
                      </a:r>
                      <a:endParaRPr lang="en-GB" sz="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To ensure that the code is robust and works the best way possible.</a:t>
                      </a:r>
                      <a:endParaRPr lang="en-GB" sz="700" kern="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Maintaining and testing the code to ensure that it is free of errors and bugs.</a:t>
                      </a:r>
                      <a:endParaRPr lang="en-GB" sz="7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600" marT="13040" marB="977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2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85433D-0E00-5FB5-ABF2-31EE2440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92105"/>
              </p:ext>
            </p:extLst>
          </p:nvPr>
        </p:nvGraphicFramePr>
        <p:xfrm>
          <a:off x="643467" y="1093298"/>
          <a:ext cx="10905067" cy="46714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95780">
                  <a:extLst>
                    <a:ext uri="{9D8B030D-6E8A-4147-A177-3AD203B41FA5}">
                      <a16:colId xmlns:a16="http://schemas.microsoft.com/office/drawing/2014/main" val="4124920407"/>
                    </a:ext>
                  </a:extLst>
                </a:gridCol>
                <a:gridCol w="2622899">
                  <a:extLst>
                    <a:ext uri="{9D8B030D-6E8A-4147-A177-3AD203B41FA5}">
                      <a16:colId xmlns:a16="http://schemas.microsoft.com/office/drawing/2014/main" val="3520840219"/>
                    </a:ext>
                  </a:extLst>
                </a:gridCol>
                <a:gridCol w="5486388">
                  <a:extLst>
                    <a:ext uri="{9D8B030D-6E8A-4147-A177-3AD203B41FA5}">
                      <a16:colId xmlns:a16="http://schemas.microsoft.com/office/drawing/2014/main" val="4154907977"/>
                    </a:ext>
                  </a:extLst>
                </a:gridCol>
              </a:tblGrid>
              <a:tr h="616531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b="0" cap="all" spc="150">
                          <a:solidFill>
                            <a:schemeClr val="lt1"/>
                          </a:solidFill>
                        </a:rPr>
                        <a:t>TEAMWORK  CONTRIBUTION TABLE</a:t>
                      </a:r>
                    </a:p>
                  </a:txBody>
                  <a:tcPr marL="152439" marR="152439" marT="152439" marB="152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68298"/>
                  </a:ext>
                </a:extLst>
              </a:tr>
              <a:tr h="565718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Team member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Project Stage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Contribution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274293"/>
                  </a:ext>
                </a:extLst>
              </a:tr>
              <a:tr h="785908">
                <a:tc>
                  <a:txBody>
                    <a:bodyPr/>
                    <a:lstStyle/>
                    <a:p>
                      <a:r>
                        <a:rPr lang="en-IN" sz="1400" cap="none" spc="0" err="1">
                          <a:solidFill>
                            <a:schemeClr val="tx1"/>
                          </a:solidFill>
                        </a:rPr>
                        <a:t>Ramanpreet</a:t>
                      </a:r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 Kaur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Determined necessary tools and objectives to complete the project.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71261"/>
                  </a:ext>
                </a:extLst>
              </a:tr>
              <a:tr h="785908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Ahmed Bokhari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Design the questions for trip chatbot and try to design the code for facial recognition.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79921"/>
                  </a:ext>
                </a:extLst>
              </a:tr>
              <a:tr h="565718">
                <a:tc>
                  <a:txBody>
                    <a:bodyPr/>
                    <a:lstStyle/>
                    <a:p>
                      <a:r>
                        <a:rPr lang="en-IN" sz="1400" cap="none" spc="0" err="1">
                          <a:solidFill>
                            <a:schemeClr val="tx1"/>
                          </a:solidFill>
                        </a:rPr>
                        <a:t>Samik</a:t>
                      </a:r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 Hafeez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Create a chatbot and also did a coding part. 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252027"/>
                  </a:ext>
                </a:extLst>
              </a:tr>
              <a:tr h="565718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Ahmed Bokhari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Assured that project outcome was accurate.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537368"/>
                  </a:ext>
                </a:extLst>
              </a:tr>
              <a:tr h="785908">
                <a:tc>
                  <a:txBody>
                    <a:bodyPr/>
                    <a:lstStyle/>
                    <a:p>
                      <a:r>
                        <a:rPr lang="en-IN" sz="1400" cap="none" spc="0" err="1">
                          <a:solidFill>
                            <a:schemeClr val="tx1"/>
                          </a:solidFill>
                        </a:rPr>
                        <a:t>Samik</a:t>
                      </a:r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 Hafeez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Evaluation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Dedicated toward the improvement and corrected the chatbot and coding where needed.</a:t>
                      </a:r>
                    </a:p>
                  </a:txBody>
                  <a:tcPr marL="152439" marR="152439" marT="152439" marB="1524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0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8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EACA-3F14-4D43-2CBC-B96DDB35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4"/>
            <a:ext cx="2910051" cy="1305540"/>
          </a:xfrm>
        </p:spPr>
        <p:txBody>
          <a:bodyPr anchor="t">
            <a:normAutofit/>
          </a:bodyPr>
          <a:lstStyle/>
          <a:p>
            <a:r>
              <a:rPr lang="en-IN" sz="2500">
                <a:solidFill>
                  <a:schemeClr val="bg1"/>
                </a:solidFill>
              </a:rPr>
              <a:t>ROLES DISCUSSION(Belbin’s Team Role)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205274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B30FCB-B471-5CBD-F56F-1B7EA6874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232760"/>
              </p:ext>
            </p:extLst>
          </p:nvPr>
        </p:nvGraphicFramePr>
        <p:xfrm>
          <a:off x="5439957" y="2259334"/>
          <a:ext cx="5605398" cy="395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36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27C6E-2657-4CA8-F83E-6F166531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Table of 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A968-B2D0-46C6-AA42-3002BB15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1700"/>
              <a:t>Introduction</a:t>
            </a:r>
          </a:p>
          <a:p>
            <a:r>
              <a:rPr lang="en-US" sz="1700"/>
              <a:t>Methodology (SDLC use) Problem Solving</a:t>
            </a:r>
          </a:p>
          <a:p>
            <a:r>
              <a:rPr lang="en-US" sz="1700"/>
              <a:t>Functional and Non-Functional requirements</a:t>
            </a:r>
          </a:p>
          <a:p>
            <a:r>
              <a:rPr lang="en-US" sz="1700"/>
              <a:t>Visuals and Design Diagrams</a:t>
            </a:r>
          </a:p>
          <a:p>
            <a:r>
              <a:rPr lang="en-US" sz="1700"/>
              <a:t>Data Creation and Updation</a:t>
            </a:r>
          </a:p>
          <a:p>
            <a:r>
              <a:rPr lang="en-US" sz="1700"/>
              <a:t>Coding</a:t>
            </a:r>
          </a:p>
          <a:p>
            <a:r>
              <a:rPr lang="en-US" sz="1700"/>
              <a:t>Use of TDD</a:t>
            </a:r>
          </a:p>
          <a:p>
            <a:r>
              <a:rPr lang="en-US" sz="1700"/>
              <a:t>Risk Assessment Tables</a:t>
            </a:r>
          </a:p>
          <a:p>
            <a:r>
              <a:rPr lang="en-US" sz="1700"/>
              <a:t>Aims, Objectives and deliverables</a:t>
            </a:r>
          </a:p>
          <a:p>
            <a:r>
              <a:rPr lang="en-US" sz="1700"/>
              <a:t>Teamwork Contribution and Discussion</a:t>
            </a:r>
          </a:p>
          <a:p>
            <a:r>
              <a:rPr lang="en-US" sz="1700"/>
              <a:t>Sprint Plan</a:t>
            </a:r>
          </a:p>
          <a:p>
            <a:r>
              <a:rPr lang="en-US" sz="1700"/>
              <a:t>Use of evaluation metrics</a:t>
            </a:r>
          </a:p>
          <a:p>
            <a:r>
              <a:rPr lang="en-US" sz="1700"/>
              <a:t>Summary </a:t>
            </a:r>
          </a:p>
          <a:p>
            <a:r>
              <a:rPr lang="en-US" sz="1700"/>
              <a:t>References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81441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4728BC-1A2F-C810-FFB4-85333A92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anchor="t">
            <a:normAutofit/>
          </a:bodyPr>
          <a:lstStyle/>
          <a:p>
            <a:r>
              <a:rPr lang="en-US" sz="4000"/>
              <a:t>Sprint Plan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B8E218-D658-CECE-AAE3-7BE7DC94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"/>
            <a:ext cx="7534629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F72786-D5D1-5561-01C1-280CBC92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80828"/>
            <a:ext cx="2916406" cy="363369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812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4728BC-1A2F-C810-FFB4-85333A92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anchor="t">
            <a:normAutofit/>
          </a:bodyPr>
          <a:lstStyle/>
          <a:p>
            <a:r>
              <a:rPr lang="en-US" sz="4000"/>
              <a:t>Sprint Plan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EBA0F-4FA0-50A9-034B-18FA9885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4629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FBC1A8-B1F7-C372-CEEE-29BAE025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80828"/>
            <a:ext cx="2916406" cy="363369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83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C90FB-DC6B-C4E8-0722-95F096D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dirty="0"/>
              <a:t>Use of Evaluation 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9848" y="237994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6D221-2CB1-4902-E420-E06C3FB3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1" y="2901306"/>
            <a:ext cx="5017754" cy="30321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54A2-B07B-1CC1-1B66-923423B0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61" y="2580829"/>
            <a:ext cx="4311983" cy="3633696"/>
          </a:xfrm>
        </p:spPr>
        <p:txBody>
          <a:bodyPr>
            <a:normAutofit/>
          </a:bodyPr>
          <a:lstStyle/>
          <a:p>
            <a:r>
              <a:rPr lang="en-US" sz="2000"/>
              <a:t>For the Trip Planner Bot.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4887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C90FB-DC6B-C4E8-0722-95F096D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dirty="0"/>
              <a:t>Use of Evaluation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9848" y="237994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BF037-D698-A047-B828-8FC117A4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173"/>
            <a:ext cx="6095999" cy="40593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54A2-B07B-1CC1-1B66-923423B0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61" y="2580829"/>
            <a:ext cx="4311983" cy="3633696"/>
          </a:xfrm>
        </p:spPr>
        <p:txBody>
          <a:bodyPr>
            <a:normAutofit/>
          </a:bodyPr>
          <a:lstStyle/>
          <a:p>
            <a:r>
              <a:rPr lang="en-US" sz="2000"/>
              <a:t>For the Facial Emotion Detection.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901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4EF95-25AD-94E9-F2E8-24D7B396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1917-3EBD-389B-4064-0368D3AA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/>
              <a:t>In this presentation the creation of Trip Planner Bot and Facial Emotion Detection was done.</a:t>
            </a:r>
          </a:p>
          <a:p>
            <a:r>
              <a:rPr lang="en-US" sz="2400"/>
              <a:t>The solution was obtained using SDLC for both the apps.</a:t>
            </a:r>
          </a:p>
          <a:p>
            <a:r>
              <a:rPr lang="en-US" sz="2400"/>
              <a:t>Risk assessment table</a:t>
            </a:r>
          </a:p>
          <a:p>
            <a:r>
              <a:rPr lang="en-US" sz="2400"/>
              <a:t>Evaluation Metrics</a:t>
            </a:r>
          </a:p>
          <a:p>
            <a:r>
              <a:rPr lang="en-US" sz="2400"/>
              <a:t>Sprint Plan </a:t>
            </a:r>
          </a:p>
          <a:p>
            <a:r>
              <a:rPr lang="en-US" sz="2400"/>
              <a:t>Role Discussion</a:t>
            </a:r>
          </a:p>
          <a:p>
            <a:r>
              <a:rPr lang="en-US" sz="2400"/>
              <a:t>Team Contribution Table.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045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51A40-3575-0ED2-2851-5D91D242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3EE4-C10E-D379-BFA8-606526E6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GB" sz="2400" b="0" i="0" dirty="0">
                <a:effectLst/>
                <a:latin typeface="Söhne"/>
              </a:rPr>
              <a:t>Wikipedia contributors. (2022, January7). Systems development life cycle. In Wikipedia. </a:t>
            </a:r>
            <a:r>
              <a:rPr lang="en-GB" sz="2400" b="0" i="0" u="none" strike="noStrike" dirty="0">
                <a:effectLst/>
                <a:latin typeface="Söhne"/>
                <a:hlinkClick r:id="rId2"/>
              </a:rPr>
              <a:t>https://en.wikipedia.org/wiki/Systems_development_life_cycle</a:t>
            </a:r>
            <a:endParaRPr lang="en-GB" sz="2400" b="0" i="0" u="none" strike="noStrike" dirty="0">
              <a:effectLst/>
              <a:latin typeface="Söhne"/>
            </a:endParaRPr>
          </a:p>
          <a:p>
            <a:r>
              <a:rPr lang="en-GB" sz="2400" b="0" i="0" dirty="0">
                <a:effectLst/>
                <a:latin typeface="Söhne"/>
              </a:rPr>
              <a:t>Belbin. (2022). About Belbin Team Roles. Available at: </a:t>
            </a:r>
            <a:r>
              <a:rPr lang="en-GB" sz="2400" b="0" i="0" u="none" strike="noStrike" dirty="0">
                <a:effectLst/>
                <a:latin typeface="Söhne"/>
                <a:hlinkClick r:id="rId3"/>
              </a:rPr>
              <a:t>https://www.belbin.com/about/belbin-team-roles</a:t>
            </a:r>
            <a:endParaRPr lang="en-GB" sz="2400" b="0" i="0" u="none" strike="noStrike" dirty="0">
              <a:effectLst/>
              <a:latin typeface="Söhne"/>
            </a:endParaRP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Google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Söhne"/>
              </a:rPr>
              <a:t>Colab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: A free, cloud-based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Söhne"/>
              </a:rPr>
              <a:t>Jupyter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 notebook environment. Available at: </a:t>
            </a:r>
            <a:r>
              <a:rPr lang="en-GB" sz="2400" b="0" i="0" u="none" strike="noStrike" dirty="0">
                <a:effectLst/>
                <a:latin typeface="Söhne"/>
              </a:rPr>
              <a:t>https://colab.research.google.com/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 (Accessed: 15 January 2024)</a:t>
            </a:r>
            <a:endParaRPr lang="en-GB" sz="2400" b="0" i="0" u="none" strike="noStrike" dirty="0">
              <a:effectLst/>
              <a:latin typeface="Söhn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0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31D99-CA51-C752-36B5-78392CD2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90EA-18B2-82F9-79D3-E18EFF76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/>
              <a:t>In this presentation we will discuss how we created Trip Planner bot and Facial Emotion Detection.</a:t>
            </a:r>
          </a:p>
          <a:p>
            <a:endParaRPr lang="en-US" sz="2400"/>
          </a:p>
          <a:p>
            <a:r>
              <a:rPr lang="en-US" sz="2400"/>
              <a:t>We will also explain the code that we used to implement both Trip planner bot and Facial Emotion Detection.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We will mention steps we used to produce the design and the solution.</a:t>
            </a:r>
          </a:p>
        </p:txBody>
      </p:sp>
    </p:spTree>
    <p:extLst>
      <p:ext uri="{BB962C8B-B14F-4D97-AF65-F5344CB8AC3E}">
        <p14:creationId xmlns:p14="http://schemas.microsoft.com/office/powerpoint/2010/main" val="1957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DA4DC-EEE0-BABF-7A5A-AD550A1D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19A9-CC1A-9609-2298-E3ECD6C5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/>
              <a:t>SDLC was used development for the Trip Planner Bot and Facial Emotion Detection.</a:t>
            </a:r>
          </a:p>
          <a:p>
            <a:endParaRPr lang="en-US" sz="2400"/>
          </a:p>
          <a:p>
            <a:r>
              <a:rPr lang="en-US" sz="2400"/>
              <a:t>The Definition of SDLC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“ The process of planning, creating, testing and deployment of the information system.”(Wikipedia).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49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419B6-00AF-E729-928A-48CED7A4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2300" b="1">
                <a:solidFill>
                  <a:schemeClr val="bg1"/>
                </a:solidFill>
                <a:latin typeface="+mn-lt"/>
              </a:rPr>
              <a:t>FUNCTIONAL &amp; NON-FUNCTIONAL REQUIREMENTS</a:t>
            </a:r>
            <a:endParaRPr lang="en-US" sz="23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E7A103-E866-BC30-5B4A-ECB427FE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 </a:t>
            </a:r>
            <a:r>
              <a:rPr lang="en-US" sz="2400" b="1"/>
              <a:t>Functional Requirements</a:t>
            </a:r>
          </a:p>
          <a:p>
            <a:pPr marL="457200" indent="-457200">
              <a:buAutoNum type="arabicPeriod"/>
            </a:pPr>
            <a:r>
              <a:rPr lang="en-US" sz="2400">
                <a:latin typeface="+mj-lt"/>
              </a:rPr>
              <a:t>The use of python and its external libraries.</a:t>
            </a:r>
          </a:p>
          <a:p>
            <a:pPr marL="457200" indent="-457200">
              <a:buAutoNum type="arabicPeriod" startAt="2"/>
            </a:pPr>
            <a:r>
              <a:rPr lang="en-US" sz="2400">
                <a:latin typeface="+mj-lt"/>
              </a:rPr>
              <a:t>User Intent Recognition.</a:t>
            </a:r>
          </a:p>
          <a:p>
            <a:pPr marL="457200" indent="-457200">
              <a:buAutoNum type="arabicPeriod" startAt="2"/>
            </a:pPr>
            <a:r>
              <a:rPr lang="en-US" sz="2400">
                <a:latin typeface="+mj-lt"/>
              </a:rPr>
              <a:t>Dataset Creation.</a:t>
            </a:r>
          </a:p>
          <a:p>
            <a:pPr marL="457200" indent="-457200">
              <a:buAutoNum type="arabicPeriod" startAt="2"/>
            </a:pPr>
            <a:r>
              <a:rPr lang="en-US" sz="2400">
                <a:latin typeface="+mj-lt"/>
              </a:rPr>
              <a:t>Dataset Exploration.</a:t>
            </a:r>
          </a:p>
          <a:p>
            <a:pPr marL="457200" indent="-457200">
              <a:buAutoNum type="arabicPeriod" startAt="2"/>
            </a:pPr>
            <a:r>
              <a:rPr lang="en-US" sz="2400">
                <a:latin typeface="+mj-lt"/>
              </a:rPr>
              <a:t>Face Detection &amp; Recognition.</a:t>
            </a:r>
          </a:p>
          <a:p>
            <a:pPr marL="457200" indent="-457200">
              <a:buAutoNum type="arabicPeriod" startAt="2"/>
            </a:pPr>
            <a:r>
              <a:rPr lang="en-US" sz="2400">
                <a:latin typeface="+mj-lt"/>
              </a:rPr>
              <a:t>Response Generation.</a:t>
            </a:r>
          </a:p>
          <a:p>
            <a:pPr marL="457200" indent="-457200">
              <a:buAutoNum type="arabicPeriod" startAt="2"/>
            </a:pPr>
            <a:r>
              <a:rPr lang="en-US" sz="2400">
                <a:latin typeface="+mj-lt"/>
              </a:rPr>
              <a:t>Perform as expected</a:t>
            </a:r>
            <a:r>
              <a:rPr lang="en-US" sz="2400" b="1">
                <a:latin typeface="+mj-lt"/>
              </a:rPr>
              <a:t>.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5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419B6-00AF-E729-928A-48CED7A4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2300" b="1">
                <a:solidFill>
                  <a:schemeClr val="bg1"/>
                </a:solidFill>
                <a:latin typeface="+mn-lt"/>
              </a:rPr>
              <a:t>FUNCTIONAL &amp; NON-FUNCTIONAL REQUIREMENTS</a:t>
            </a:r>
            <a:endParaRPr lang="en-US" sz="23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E7A103-E866-BC30-5B4A-ECB427FE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 Non-</a:t>
            </a:r>
            <a:r>
              <a:rPr lang="en-US" sz="2400" b="1"/>
              <a:t>Functional Requirements</a:t>
            </a:r>
          </a:p>
          <a:p>
            <a:pPr marL="457200" indent="-457200">
              <a:buAutoNum type="arabicPeriod"/>
            </a:pPr>
            <a:r>
              <a:rPr lang="en-US" sz="2400">
                <a:latin typeface="+mj-lt"/>
              </a:rPr>
              <a:t>The code should follow python programming standards.</a:t>
            </a:r>
          </a:p>
          <a:p>
            <a:pPr marL="514350" indent="-514350">
              <a:buAutoNum type="arabicPeriod"/>
            </a:pPr>
            <a:r>
              <a:rPr lang="en-US" sz="2400">
                <a:latin typeface="+mj-lt"/>
              </a:rPr>
              <a:t>Efficient execution.</a:t>
            </a:r>
          </a:p>
          <a:p>
            <a:pPr marL="514350" indent="-514350">
              <a:buAutoNum type="arabicPeriod"/>
            </a:pPr>
            <a:r>
              <a:rPr lang="en-US" sz="2400">
                <a:latin typeface="+mj-lt"/>
              </a:rPr>
              <a:t>Data Security.</a:t>
            </a:r>
          </a:p>
          <a:p>
            <a:pPr marL="514350" indent="-514350">
              <a:buAutoNum type="arabicPeriod"/>
            </a:pPr>
            <a:r>
              <a:rPr lang="en-US" sz="2400">
                <a:latin typeface="+mj-lt"/>
              </a:rPr>
              <a:t>User Friendly Interface.</a:t>
            </a:r>
          </a:p>
          <a:p>
            <a:pPr marL="514350" indent="-514350">
              <a:buAutoNum type="arabicPeriod"/>
            </a:pPr>
            <a:r>
              <a:rPr lang="en-US" sz="2400">
                <a:latin typeface="+mj-lt"/>
              </a:rPr>
              <a:t>User Flexibility.</a:t>
            </a:r>
          </a:p>
          <a:p>
            <a:pPr marL="0" indent="0"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6473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1439D-6CC4-4D7B-4019-EDD3BB19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 &amp; Design Diagrams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9C80-A572-B5AE-6C82-F6336C39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Trip Planner Bot.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BF57-02F9-C13D-5AE1-1EB335BE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3" y="1047091"/>
            <a:ext cx="5605380" cy="27606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1439D-6CC4-4D7B-4019-EDD3BB19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4800"/>
              <a:t>Visual  &amp; Design Diagrams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9848" y="237994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33F2B-C6EC-BEE0-D618-BB09C66F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47" y="890995"/>
            <a:ext cx="4284407" cy="50703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9C80-A572-B5AE-6C82-F6336C39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61" y="2580829"/>
            <a:ext cx="4311983" cy="3633696"/>
          </a:xfrm>
        </p:spPr>
        <p:txBody>
          <a:bodyPr>
            <a:normAutofit/>
          </a:bodyPr>
          <a:lstStyle/>
          <a:p>
            <a:r>
              <a:rPr lang="en-US" sz="2000"/>
              <a:t>Facial Emotion Recognition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3709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35F886-1102-4486-830A-34F41439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EFD1BC-7AD4-41EC-8E11-4E5E8AC5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E5C8B-3874-4B3C-BAD4-9EFE85FE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DA6224-9378-452F-A53A-DD0BF1972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E869DF-C006-49F7-B9FF-0317F64E9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D200C16-6204-4580-AB37-7E94176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DE7603-6DD0-4DB6-88FC-5402B9D4A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041266-5AD6-F544-992C-C8AB6DF4E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0" r="2" b="2"/>
          <a:stretch/>
        </p:blipFill>
        <p:spPr>
          <a:xfrm>
            <a:off x="603504" y="417317"/>
            <a:ext cx="3549663" cy="315783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FE16BB-83D7-681F-9C61-D064A7B2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3" r="-3" b="4894"/>
          <a:stretch/>
        </p:blipFill>
        <p:spPr>
          <a:xfrm>
            <a:off x="4280448" y="406043"/>
            <a:ext cx="3549663" cy="316287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BEF743-477C-26C1-6503-F190CF423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73" r="-2" b="32350"/>
          <a:stretch/>
        </p:blipFill>
        <p:spPr>
          <a:xfrm>
            <a:off x="7949294" y="406043"/>
            <a:ext cx="3549663" cy="316287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A7FBE-6958-274B-959D-E929D95C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Data Creation and Updation.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24A7-507A-A60C-0E3C-1517564A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For Trip Planner Bot</a:t>
            </a:r>
          </a:p>
          <a:p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7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680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Office Theme</vt:lpstr>
      <vt:lpstr>Creation of Trip Planner Bot and Facial Emotion Detection</vt:lpstr>
      <vt:lpstr>Table of Content</vt:lpstr>
      <vt:lpstr>Introduction</vt:lpstr>
      <vt:lpstr>Methodology</vt:lpstr>
      <vt:lpstr>FUNCTIONAL &amp; NON-FUNCTIONAL REQUIREMENTS</vt:lpstr>
      <vt:lpstr>FUNCTIONAL &amp; NON-FUNCTIONAL REQUIREMENTS</vt:lpstr>
      <vt:lpstr>Visual  &amp; Design Diagrams</vt:lpstr>
      <vt:lpstr>Visual  &amp; Design Diagrams</vt:lpstr>
      <vt:lpstr>Data Creation and Updation.</vt:lpstr>
      <vt:lpstr>Data Creation and Updation.</vt:lpstr>
      <vt:lpstr>Coding</vt:lpstr>
      <vt:lpstr>Coding</vt:lpstr>
      <vt:lpstr>Coding</vt:lpstr>
      <vt:lpstr>Use of TDD for testing</vt:lpstr>
      <vt:lpstr>Risk Assessment Table</vt:lpstr>
      <vt:lpstr>Risk Assessment Table</vt:lpstr>
      <vt:lpstr>Aims, objectives and deliverables</vt:lpstr>
      <vt:lpstr>PowerPoint Presentation</vt:lpstr>
      <vt:lpstr>ROLES DISCUSSION(Belbin’s Team Role)</vt:lpstr>
      <vt:lpstr>Sprint Plan</vt:lpstr>
      <vt:lpstr>Sprint Plan</vt:lpstr>
      <vt:lpstr>Use of Evaluation Metrics</vt:lpstr>
      <vt:lpstr>Use of Evaluation Metrics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Ahmed Bokhari</dc:creator>
  <cp:lastModifiedBy>samik hafeez</cp:lastModifiedBy>
  <cp:revision>3</cp:revision>
  <dcterms:created xsi:type="dcterms:W3CDTF">2024-01-15T00:48:04Z</dcterms:created>
  <dcterms:modified xsi:type="dcterms:W3CDTF">2024-01-15T08:29:47Z</dcterms:modified>
</cp:coreProperties>
</file>