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60" r:id="rId3"/>
    <p:sldId id="261" r:id="rId4"/>
    <p:sldId id="268" r:id="rId5"/>
    <p:sldId id="272" r:id="rId6"/>
    <p:sldId id="274" r:id="rId7"/>
    <p:sldId id="275" r:id="rId8"/>
    <p:sldId id="276" r:id="rId9"/>
    <p:sldId id="277" r:id="rId10"/>
    <p:sldId id="273" r:id="rId11"/>
    <p:sldId id="271" r:id="rId12"/>
    <p:sldId id="278" r:id="rId13"/>
    <p:sldId id="257" r:id="rId14"/>
    <p:sldId id="262" r:id="rId15"/>
    <p:sldId id="263" r:id="rId16"/>
    <p:sldId id="26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83029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276174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715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935158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9951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322466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133543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49313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56989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46942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CE0135-75BA-457E-A5B8-7DBD997687C9}"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07284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CE0135-75BA-457E-A5B8-7DBD997687C9}"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32749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CE0135-75BA-457E-A5B8-7DBD997687C9}"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62839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E0135-75BA-457E-A5B8-7DBD997687C9}"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289685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E0135-75BA-457E-A5B8-7DBD997687C9}"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10503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2E02F-CE29-44F2-8B21-077C9F53C5F9}" type="slidenum">
              <a:rPr lang="en-US" smtClean="0"/>
              <a:t>‹#›</a:t>
            </a:fld>
            <a:endParaRPr lang="en-US"/>
          </a:p>
        </p:txBody>
      </p:sp>
      <p:sp>
        <p:nvSpPr>
          <p:cNvPr id="5" name="Date Placeholder 4"/>
          <p:cNvSpPr>
            <a:spLocks noGrp="1"/>
          </p:cNvSpPr>
          <p:nvPr>
            <p:ph type="dt" sz="half" idx="10"/>
          </p:nvPr>
        </p:nvSpPr>
        <p:spPr/>
        <p:txBody>
          <a:bodyPr/>
          <a:lstStyle/>
          <a:p>
            <a:fld id="{C0CE0135-75BA-457E-A5B8-7DBD997687C9}" type="datetimeFigureOut">
              <a:rPr lang="en-US" smtClean="0"/>
              <a:t>6/28/2022</a:t>
            </a:fld>
            <a:endParaRPr lang="en-US"/>
          </a:p>
        </p:txBody>
      </p:sp>
    </p:spTree>
    <p:extLst>
      <p:ext uri="{BB962C8B-B14F-4D97-AF65-F5344CB8AC3E}">
        <p14:creationId xmlns:p14="http://schemas.microsoft.com/office/powerpoint/2010/main" val="95869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CE0135-75BA-457E-A5B8-7DBD997687C9}" type="datetimeFigureOut">
              <a:rPr lang="en-US" smtClean="0"/>
              <a:t>6/28/2022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B2E02F-CE29-44F2-8B21-077C9F53C5F9}" type="slidenum">
              <a:rPr lang="en-US" smtClean="0"/>
              <a:t>‹#›</a:t>
            </a:fld>
            <a:endParaRPr lang="en-US"/>
          </a:p>
        </p:txBody>
      </p:sp>
    </p:spTree>
    <p:extLst>
      <p:ext uri="{BB962C8B-B14F-4D97-AF65-F5344CB8AC3E}">
        <p14:creationId xmlns:p14="http://schemas.microsoft.com/office/powerpoint/2010/main" val="15653140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Bismillah Calligraphy Images – Browse 3,483 Stock Photos, Vectors, and  Video | Adobe Stock"/>
          <p:cNvSpPr>
            <a:spLocks noChangeAspect="1" noChangeArrowheads="1"/>
          </p:cNvSpPr>
          <p:nvPr/>
        </p:nvSpPr>
        <p:spPr bwMode="auto">
          <a:xfrm>
            <a:off x="1368555" y="27760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2"/>
          <a:srcRect r="817"/>
          <a:stretch/>
        </p:blipFill>
        <p:spPr>
          <a:xfrm>
            <a:off x="1520955" y="1254265"/>
            <a:ext cx="7669404" cy="4373743"/>
          </a:xfrm>
          <a:prstGeom prst="rect">
            <a:avLst/>
          </a:prstGeom>
        </p:spPr>
      </p:pic>
    </p:spTree>
    <p:extLst>
      <p:ext uri="{BB962C8B-B14F-4D97-AF65-F5344CB8AC3E}">
        <p14:creationId xmlns:p14="http://schemas.microsoft.com/office/powerpoint/2010/main" val="42810358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120D-A31C-C9DD-5684-25E8935987DC}"/>
              </a:ext>
            </a:extLst>
          </p:cNvPr>
          <p:cNvSpPr>
            <a:spLocks noGrp="1"/>
          </p:cNvSpPr>
          <p:nvPr>
            <p:ph type="title"/>
          </p:nvPr>
        </p:nvSpPr>
        <p:spPr>
          <a:xfrm>
            <a:off x="537375" y="156238"/>
            <a:ext cx="8596668" cy="1320800"/>
          </a:xfrm>
        </p:spPr>
        <p:txBody>
          <a:bodyPr/>
          <a:lstStyle/>
          <a:p>
            <a:r>
              <a:rPr lang="en-US" b="1" dirty="0">
                <a:solidFill>
                  <a:schemeClr val="accent1">
                    <a:lumMod val="50000"/>
                  </a:schemeClr>
                </a:solidFill>
                <a:latin typeface="Eras Demi ITC" panose="020B0805030504020804" pitchFamily="34" charset="0"/>
              </a:rPr>
              <a:t>EXAMPLE</a:t>
            </a:r>
            <a:endParaRPr lang="en-PK" dirty="0"/>
          </a:p>
        </p:txBody>
      </p:sp>
      <p:graphicFrame>
        <p:nvGraphicFramePr>
          <p:cNvPr id="6" name="Content Placeholder 5">
            <a:extLst>
              <a:ext uri="{FF2B5EF4-FFF2-40B4-BE49-F238E27FC236}">
                <a16:creationId xmlns:a16="http://schemas.microsoft.com/office/drawing/2014/main" id="{28DC6E0D-CE11-2EC2-3E8D-351EFED14B66}"/>
              </a:ext>
            </a:extLst>
          </p:cNvPr>
          <p:cNvGraphicFramePr>
            <a:graphicFrameLocks noGrp="1"/>
          </p:cNvGraphicFramePr>
          <p:nvPr>
            <p:ph idx="1"/>
            <p:extLst>
              <p:ext uri="{D42A27DB-BD31-4B8C-83A1-F6EECF244321}">
                <p14:modId xmlns:p14="http://schemas.microsoft.com/office/powerpoint/2010/main" val="2846634884"/>
              </p:ext>
            </p:extLst>
          </p:nvPr>
        </p:nvGraphicFramePr>
        <p:xfrm>
          <a:off x="737118" y="2929578"/>
          <a:ext cx="8750205" cy="2444856"/>
        </p:xfrm>
        <a:graphic>
          <a:graphicData uri="http://schemas.openxmlformats.org/drawingml/2006/table">
            <a:tbl>
              <a:tblPr/>
              <a:tblGrid>
                <a:gridCol w="1750041">
                  <a:extLst>
                    <a:ext uri="{9D8B030D-6E8A-4147-A177-3AD203B41FA5}">
                      <a16:colId xmlns:a16="http://schemas.microsoft.com/office/drawing/2014/main" val="3067461978"/>
                    </a:ext>
                  </a:extLst>
                </a:gridCol>
                <a:gridCol w="1750041">
                  <a:extLst>
                    <a:ext uri="{9D8B030D-6E8A-4147-A177-3AD203B41FA5}">
                      <a16:colId xmlns:a16="http://schemas.microsoft.com/office/drawing/2014/main" val="937270516"/>
                    </a:ext>
                  </a:extLst>
                </a:gridCol>
                <a:gridCol w="1750041">
                  <a:extLst>
                    <a:ext uri="{9D8B030D-6E8A-4147-A177-3AD203B41FA5}">
                      <a16:colId xmlns:a16="http://schemas.microsoft.com/office/drawing/2014/main" val="526138186"/>
                    </a:ext>
                  </a:extLst>
                </a:gridCol>
                <a:gridCol w="1750041">
                  <a:extLst>
                    <a:ext uri="{9D8B030D-6E8A-4147-A177-3AD203B41FA5}">
                      <a16:colId xmlns:a16="http://schemas.microsoft.com/office/drawing/2014/main" val="3934347084"/>
                    </a:ext>
                  </a:extLst>
                </a:gridCol>
                <a:gridCol w="1750041">
                  <a:extLst>
                    <a:ext uri="{9D8B030D-6E8A-4147-A177-3AD203B41FA5}">
                      <a16:colId xmlns:a16="http://schemas.microsoft.com/office/drawing/2014/main" val="2736117895"/>
                    </a:ext>
                  </a:extLst>
                </a:gridCol>
              </a:tblGrid>
              <a:tr h="391176">
                <a:tc>
                  <a:txBody>
                    <a:bodyPr/>
                    <a:lstStyle/>
                    <a:p>
                      <a:pPr algn="l"/>
                      <a:r>
                        <a:rPr lang="en-US">
                          <a:effectLst/>
                        </a:rPr>
                        <a:t>Conditions</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Rule 1</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Rule 2</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Rule 3</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Rule 4</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432530982"/>
                  </a:ext>
                </a:extLst>
              </a:tr>
              <a:tr h="684560">
                <a:tc>
                  <a:txBody>
                    <a:bodyPr/>
                    <a:lstStyle/>
                    <a:p>
                      <a:r>
                        <a:rPr lang="en-US" b="1">
                          <a:effectLst/>
                        </a:rPr>
                        <a:t>Username (T/F)</a:t>
                      </a:r>
                      <a:endParaRPr lang="en-US">
                        <a:effectLst/>
                      </a:endParaRP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F</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F</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52094751"/>
                  </a:ext>
                </a:extLst>
              </a:tr>
              <a:tr h="684560">
                <a:tc>
                  <a:txBody>
                    <a:bodyPr/>
                    <a:lstStyle/>
                    <a:p>
                      <a:r>
                        <a:rPr lang="en-US" b="1">
                          <a:effectLst/>
                        </a:rPr>
                        <a:t>Password (T/F)</a:t>
                      </a:r>
                      <a:endParaRPr lang="en-US">
                        <a:effectLst/>
                      </a:endParaRP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dirty="0">
                          <a:effectLst/>
                        </a:rPr>
                        <a:t>F</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F</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dirty="0">
                          <a:effectLst/>
                        </a:rPr>
                        <a:t>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71674147"/>
                  </a:ext>
                </a:extLst>
              </a:tr>
              <a:tr h="684560">
                <a:tc>
                  <a:txBody>
                    <a:bodyPr/>
                    <a:lstStyle/>
                    <a:p>
                      <a:r>
                        <a:rPr lang="en-US" b="1">
                          <a:effectLst/>
                        </a:rPr>
                        <a:t>Output (E/H)</a:t>
                      </a:r>
                      <a:endParaRPr lang="en-US">
                        <a:effectLst/>
                      </a:endParaRP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a:effectLst/>
                        </a:rPr>
                        <a:t>E</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a:effectLst/>
                        </a:rPr>
                        <a:t>E</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a:effectLst/>
                        </a:rPr>
                        <a:t>E</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dirty="0">
                          <a:effectLst/>
                        </a:rPr>
                        <a:t>H</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90855823"/>
                  </a:ext>
                </a:extLst>
              </a:tr>
            </a:tbl>
          </a:graphicData>
        </a:graphic>
      </p:graphicFrame>
      <p:pic>
        <p:nvPicPr>
          <p:cNvPr id="5" name="Picture 4">
            <a:extLst>
              <a:ext uri="{FF2B5EF4-FFF2-40B4-BE49-F238E27FC236}">
                <a16:creationId xmlns:a16="http://schemas.microsoft.com/office/drawing/2014/main" id="{B4D401D6-F372-F8A1-2467-50DFB661D9EF}"/>
              </a:ext>
            </a:extLst>
          </p:cNvPr>
          <p:cNvPicPr>
            <a:picLocks noChangeAspect="1"/>
          </p:cNvPicPr>
          <p:nvPr/>
        </p:nvPicPr>
        <p:blipFill>
          <a:blip r:embed="rId2"/>
          <a:stretch>
            <a:fillRect/>
          </a:stretch>
        </p:blipFill>
        <p:spPr>
          <a:xfrm>
            <a:off x="3699514" y="444518"/>
            <a:ext cx="4792972" cy="2196779"/>
          </a:xfrm>
          <a:prstGeom prst="rect">
            <a:avLst/>
          </a:prstGeom>
        </p:spPr>
      </p:pic>
      <p:sp>
        <p:nvSpPr>
          <p:cNvPr id="8" name="TextBox 7">
            <a:extLst>
              <a:ext uri="{FF2B5EF4-FFF2-40B4-BE49-F238E27FC236}">
                <a16:creationId xmlns:a16="http://schemas.microsoft.com/office/drawing/2014/main" id="{209E3529-89BA-EB58-1098-3337754068EA}"/>
              </a:ext>
            </a:extLst>
          </p:cNvPr>
          <p:cNvSpPr txBox="1"/>
          <p:nvPr/>
        </p:nvSpPr>
        <p:spPr>
          <a:xfrm>
            <a:off x="2845837" y="5501433"/>
            <a:ext cx="6102220"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T – Correct username/password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 – Wrong username/password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 – Error message is displayed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H – Home screen is displayed</a:t>
            </a:r>
          </a:p>
        </p:txBody>
      </p:sp>
    </p:spTree>
    <p:extLst>
      <p:ext uri="{BB962C8B-B14F-4D97-AF65-F5344CB8AC3E}">
        <p14:creationId xmlns:p14="http://schemas.microsoft.com/office/powerpoint/2010/main" val="415027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6727"/>
          </a:xfrm>
        </p:spPr>
        <p:txBody>
          <a:bodyPr>
            <a:normAutofit fontScale="90000"/>
          </a:bodyPr>
          <a:lstStyle/>
          <a:p>
            <a:pPr marL="571500" indent="-571500" algn="ctr">
              <a:buFont typeface="Wingdings" panose="05000000000000000000" pitchFamily="2" charset="2"/>
              <a:buChar char="q"/>
            </a:pPr>
            <a:r>
              <a:rPr lang="en-US" b="1" dirty="0">
                <a:solidFill>
                  <a:schemeClr val="accent1">
                    <a:lumMod val="50000"/>
                  </a:schemeClr>
                </a:solidFill>
                <a:latin typeface="Eras Demi ITC" panose="020B0805030504020804" pitchFamily="34" charset="0"/>
              </a:rPr>
              <a:t>EXAMPLE #02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4241745"/>
              </p:ext>
            </p:extLst>
          </p:nvPr>
        </p:nvGraphicFramePr>
        <p:xfrm>
          <a:off x="1209081" y="1582090"/>
          <a:ext cx="8064921" cy="4023224"/>
        </p:xfrm>
        <a:graphic>
          <a:graphicData uri="http://schemas.openxmlformats.org/drawingml/2006/table">
            <a:tbl>
              <a:tblPr firstRow="1" bandRow="1">
                <a:tableStyleId>{5C22544A-7EE6-4342-B048-85BDC9FD1C3A}</a:tableStyleId>
              </a:tblPr>
              <a:tblGrid>
                <a:gridCol w="3698194">
                  <a:extLst>
                    <a:ext uri="{9D8B030D-6E8A-4147-A177-3AD203B41FA5}">
                      <a16:colId xmlns:a16="http://schemas.microsoft.com/office/drawing/2014/main" val="20000"/>
                    </a:ext>
                  </a:extLst>
                </a:gridCol>
                <a:gridCol w="1119674">
                  <a:extLst>
                    <a:ext uri="{9D8B030D-6E8A-4147-A177-3AD203B41FA5}">
                      <a16:colId xmlns:a16="http://schemas.microsoft.com/office/drawing/2014/main" val="20001"/>
                    </a:ext>
                  </a:extLst>
                </a:gridCol>
                <a:gridCol w="1194318">
                  <a:extLst>
                    <a:ext uri="{9D8B030D-6E8A-4147-A177-3AD203B41FA5}">
                      <a16:colId xmlns:a16="http://schemas.microsoft.com/office/drawing/2014/main" val="20002"/>
                    </a:ext>
                  </a:extLst>
                </a:gridCol>
                <a:gridCol w="1060683">
                  <a:extLst>
                    <a:ext uri="{9D8B030D-6E8A-4147-A177-3AD203B41FA5}">
                      <a16:colId xmlns:a16="http://schemas.microsoft.com/office/drawing/2014/main" val="20003"/>
                    </a:ext>
                  </a:extLst>
                </a:gridCol>
                <a:gridCol w="992052">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solidFill>
                            <a:schemeClr val="tx1"/>
                          </a:solidFill>
                        </a:rPr>
                        <a:t>RULE1</a:t>
                      </a:r>
                    </a:p>
                  </a:txBody>
                  <a:tcPr/>
                </a:tc>
                <a:tc>
                  <a:txBody>
                    <a:bodyPr/>
                    <a:lstStyle/>
                    <a:p>
                      <a:r>
                        <a:rPr lang="en-US" dirty="0">
                          <a:solidFill>
                            <a:schemeClr val="tx1"/>
                          </a:solidFill>
                        </a:rPr>
                        <a:t>RULE2</a:t>
                      </a:r>
                    </a:p>
                  </a:txBody>
                  <a:tcPr/>
                </a:tc>
                <a:tc>
                  <a:txBody>
                    <a:bodyPr/>
                    <a:lstStyle/>
                    <a:p>
                      <a:r>
                        <a:rPr lang="en-US" dirty="0">
                          <a:solidFill>
                            <a:schemeClr val="tx1"/>
                          </a:solidFill>
                        </a:rPr>
                        <a:t>RUL3</a:t>
                      </a:r>
                    </a:p>
                  </a:txBody>
                  <a:tcPr/>
                </a:tc>
                <a:tc>
                  <a:txBody>
                    <a:bodyPr/>
                    <a:lstStyle/>
                    <a:p>
                      <a:r>
                        <a:rPr lang="en-US" dirty="0">
                          <a:solidFill>
                            <a:schemeClr val="tx1"/>
                          </a:solidFill>
                        </a:rPr>
                        <a:t>RULE4</a:t>
                      </a:r>
                    </a:p>
                  </a:txBody>
                  <a:tcPr/>
                </a:tc>
                <a:extLst>
                  <a:ext uri="{0D108BD9-81ED-4DB2-BD59-A6C34878D82A}">
                    <a16:rowId xmlns:a16="http://schemas.microsoft.com/office/drawing/2014/main" val="10000"/>
                  </a:ext>
                </a:extLst>
              </a:tr>
              <a:tr h="902238">
                <a:tc>
                  <a:txBody>
                    <a:bodyPr/>
                    <a:lstStyle/>
                    <a:p>
                      <a:r>
                        <a:rPr lang="en-US" dirty="0">
                          <a:solidFill>
                            <a:srgbClr val="C00000"/>
                          </a:solidFill>
                          <a:latin typeface="Eras Demi ITC" panose="020B0805030504020804" pitchFamily="34" charset="0"/>
                        </a:rPr>
                        <a:t>CONDITIONS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22514">
                <a:tc>
                  <a:txBody>
                    <a:bodyPr/>
                    <a:lstStyle/>
                    <a:p>
                      <a:r>
                        <a:rPr lang="en-US" dirty="0"/>
                        <a:t>NEW CUSTOMER (15%)</a:t>
                      </a:r>
                    </a:p>
                  </a:txBody>
                  <a:tcPr/>
                </a:tc>
                <a:tc>
                  <a:txBody>
                    <a:bodyPr/>
                    <a:lstStyle/>
                    <a:p>
                      <a:r>
                        <a:rPr lang="en-US" dirty="0">
                          <a:solidFill>
                            <a:srgbClr val="0070C0"/>
                          </a:solidFill>
                        </a:rPr>
                        <a:t>TRUE</a:t>
                      </a:r>
                    </a:p>
                  </a:txBody>
                  <a:tcPr/>
                </a:tc>
                <a:tc>
                  <a:txBody>
                    <a:bodyPr/>
                    <a:lstStyle/>
                    <a:p>
                      <a:r>
                        <a:rPr lang="en-US" dirty="0"/>
                        <a:t>FALSE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10002"/>
                  </a:ext>
                </a:extLst>
              </a:tr>
              <a:tr h="487576">
                <a:tc>
                  <a:txBody>
                    <a:bodyPr/>
                    <a:lstStyle/>
                    <a:p>
                      <a:r>
                        <a:rPr lang="en-US" dirty="0"/>
                        <a:t>LOYALTY CARD (10%)</a:t>
                      </a:r>
                    </a:p>
                  </a:txBody>
                  <a:tcPr/>
                </a:tc>
                <a:tc>
                  <a:txBody>
                    <a:bodyPr/>
                    <a:lstStyle/>
                    <a:p>
                      <a:r>
                        <a:rPr lang="en-US" dirty="0"/>
                        <a:t>FALSE</a:t>
                      </a:r>
                    </a:p>
                  </a:txBody>
                  <a:tcPr/>
                </a:tc>
                <a:tc>
                  <a:txBody>
                    <a:bodyPr/>
                    <a:lstStyle/>
                    <a:p>
                      <a:r>
                        <a:rPr lang="en-US" dirty="0">
                          <a:solidFill>
                            <a:srgbClr val="0070C0"/>
                          </a:solidFill>
                        </a:rPr>
                        <a:t>TRUE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10003"/>
                  </a:ext>
                </a:extLst>
              </a:tr>
              <a:tr h="667242">
                <a:tc>
                  <a:txBody>
                    <a:bodyPr/>
                    <a:lstStyle/>
                    <a:p>
                      <a:endParaRPr lang="en-US" sz="1100" dirty="0"/>
                    </a:p>
                    <a:p>
                      <a:r>
                        <a:rPr lang="en-US" dirty="0"/>
                        <a:t>COUPON</a:t>
                      </a:r>
                      <a:r>
                        <a:rPr lang="en-US" baseline="0" dirty="0"/>
                        <a:t> (20%)</a:t>
                      </a:r>
                      <a:endParaRPr lang="en-US" dirty="0"/>
                    </a:p>
                  </a:txBody>
                  <a:tcPr/>
                </a:tc>
                <a:tc>
                  <a:txBody>
                    <a:bodyPr/>
                    <a:lstStyle/>
                    <a:p>
                      <a:r>
                        <a:rPr lang="en-US" dirty="0"/>
                        <a:t>FALSE</a:t>
                      </a:r>
                    </a:p>
                  </a:txBody>
                  <a:tcPr/>
                </a:tc>
                <a:tc>
                  <a:txBody>
                    <a:bodyPr/>
                    <a:lstStyle/>
                    <a:p>
                      <a:r>
                        <a:rPr lang="en-US" dirty="0"/>
                        <a:t>FALSE</a:t>
                      </a:r>
                    </a:p>
                  </a:txBody>
                  <a:tcPr/>
                </a:tc>
                <a:tc>
                  <a:txBody>
                    <a:bodyPr/>
                    <a:lstStyle/>
                    <a:p>
                      <a:r>
                        <a:rPr lang="en-US" dirty="0">
                          <a:solidFill>
                            <a:srgbClr val="0070C0"/>
                          </a:solidFill>
                        </a:rPr>
                        <a:t>TRUE</a:t>
                      </a:r>
                    </a:p>
                  </a:txBody>
                  <a:tcPr/>
                </a:tc>
                <a:tc>
                  <a:txBody>
                    <a:bodyPr/>
                    <a:lstStyle/>
                    <a:p>
                      <a:r>
                        <a:rPr lang="en-US" dirty="0"/>
                        <a:t>FALSE</a:t>
                      </a:r>
                    </a:p>
                  </a:txBody>
                  <a:tcPr/>
                </a:tc>
                <a:extLst>
                  <a:ext uri="{0D108BD9-81ED-4DB2-BD59-A6C34878D82A}">
                    <a16:rowId xmlns:a16="http://schemas.microsoft.com/office/drawing/2014/main" val="10004"/>
                  </a:ext>
                </a:extLst>
              </a:tr>
              <a:tr h="701974">
                <a:tc>
                  <a:txBody>
                    <a:bodyPr/>
                    <a:lstStyle/>
                    <a:p>
                      <a:endParaRPr lang="en-US" dirty="0"/>
                    </a:p>
                    <a:p>
                      <a:r>
                        <a:rPr lang="en-US" dirty="0">
                          <a:solidFill>
                            <a:srgbClr val="C00000"/>
                          </a:solidFill>
                          <a:latin typeface="Eras Demi ITC" panose="020B0805030504020804" pitchFamily="34" charset="0"/>
                        </a:rPr>
                        <a:t>ACTION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DISCOUNT</a:t>
                      </a:r>
                    </a:p>
                  </a:txBody>
                  <a:tcPr/>
                </a:tc>
                <a:tc>
                  <a:txBody>
                    <a:bodyPr/>
                    <a:lstStyle/>
                    <a:p>
                      <a:r>
                        <a:rPr lang="en-US" dirty="0"/>
                        <a:t>15%</a:t>
                      </a:r>
                    </a:p>
                  </a:txBody>
                  <a:tcPr/>
                </a:tc>
                <a:tc>
                  <a:txBody>
                    <a:bodyPr/>
                    <a:lstStyle/>
                    <a:p>
                      <a:r>
                        <a:rPr lang="en-US" dirty="0"/>
                        <a:t>10%</a:t>
                      </a:r>
                    </a:p>
                  </a:txBody>
                  <a:tcPr/>
                </a:tc>
                <a:tc>
                  <a:txBody>
                    <a:bodyPr/>
                    <a:lstStyle/>
                    <a:p>
                      <a:r>
                        <a:rPr lang="en-US" dirty="0"/>
                        <a:t>20%</a:t>
                      </a:r>
                    </a:p>
                  </a:txBody>
                  <a:tcPr/>
                </a:tc>
                <a:tc>
                  <a:txBody>
                    <a:bodyPr/>
                    <a:lstStyle/>
                    <a:p>
                      <a:r>
                        <a:rPr lang="en-US" dirty="0"/>
                        <a:t>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321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31B9-028A-8D84-A8F9-DFEBAF9F382D}"/>
              </a:ext>
            </a:extLst>
          </p:cNvPr>
          <p:cNvSpPr>
            <a:spLocks noGrp="1"/>
          </p:cNvSpPr>
          <p:nvPr>
            <p:ph type="title"/>
          </p:nvPr>
        </p:nvSpPr>
        <p:spPr/>
        <p:txBody>
          <a:bodyPr/>
          <a:lstStyle/>
          <a:p>
            <a:r>
              <a:rPr lang="en-US" dirty="0"/>
              <a:t>Purchasing movie tickets online</a:t>
            </a:r>
            <a:endParaRPr lang="en-PK" dirty="0"/>
          </a:p>
        </p:txBody>
      </p:sp>
      <p:pic>
        <p:nvPicPr>
          <p:cNvPr id="5" name="Content Placeholder 4">
            <a:extLst>
              <a:ext uri="{FF2B5EF4-FFF2-40B4-BE49-F238E27FC236}">
                <a16:creationId xmlns:a16="http://schemas.microsoft.com/office/drawing/2014/main" id="{52B5D89E-61FD-D84B-6489-D17268CBA4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510" t="1405"/>
          <a:stretch/>
        </p:blipFill>
        <p:spPr>
          <a:xfrm>
            <a:off x="1063690" y="1666032"/>
            <a:ext cx="6400800" cy="4965550"/>
          </a:xfrm>
        </p:spPr>
      </p:pic>
    </p:spTree>
    <p:extLst>
      <p:ext uri="{BB962C8B-B14F-4D97-AF65-F5344CB8AC3E}">
        <p14:creationId xmlns:p14="http://schemas.microsoft.com/office/powerpoint/2010/main" val="14026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5306"/>
          </a:xfrm>
        </p:spPr>
        <p:txBody>
          <a:bodyPr>
            <a:normAutofit/>
          </a:bodyPr>
          <a:lstStyle/>
          <a:p>
            <a:pPr marL="457200" indent="-4572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EXAMPLE #03</a:t>
            </a:r>
          </a:p>
        </p:txBody>
      </p:sp>
      <p:pic>
        <p:nvPicPr>
          <p:cNvPr id="5" name="Content Placeholder 4">
            <a:extLst>
              <a:ext uri="{FF2B5EF4-FFF2-40B4-BE49-F238E27FC236}">
                <a16:creationId xmlns:a16="http://schemas.microsoft.com/office/drawing/2014/main" id="{594DF199-E60C-65AA-9395-B7E04E618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454" y="1688842"/>
            <a:ext cx="8729679" cy="3938550"/>
          </a:xfrm>
        </p:spPr>
      </p:pic>
    </p:spTree>
    <p:extLst>
      <p:ext uri="{BB962C8B-B14F-4D97-AF65-F5344CB8AC3E}">
        <p14:creationId xmlns:p14="http://schemas.microsoft.com/office/powerpoint/2010/main" val="10299270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EXAMPLE #04</a:t>
            </a:r>
            <a:br>
              <a:rPr lang="en-US" sz="3200" b="1" dirty="0">
                <a:solidFill>
                  <a:schemeClr val="accent1">
                    <a:lumMod val="50000"/>
                  </a:schemeClr>
                </a:solidFill>
                <a:latin typeface="Eras Demi ITC" panose="020B0805030504020804" pitchFamily="34" charset="0"/>
              </a:rPr>
            </a:br>
            <a:r>
              <a:rPr lang="en-US" sz="2400" b="1" dirty="0">
                <a:solidFill>
                  <a:schemeClr val="accent1">
                    <a:lumMod val="50000"/>
                  </a:schemeClr>
                </a:solidFill>
                <a:latin typeface="Eras Demi ITC" panose="020B0805030504020804" pitchFamily="34" charset="0"/>
              </a:rPr>
              <a:t>COLLAPSED DECISION TABLE</a:t>
            </a:r>
          </a:p>
        </p:txBody>
      </p:sp>
      <p:sp>
        <p:nvSpPr>
          <p:cNvPr id="3" name="Content Placeholder 2"/>
          <p:cNvSpPr>
            <a:spLocks noGrp="1"/>
          </p:cNvSpPr>
          <p:nvPr>
            <p:ph idx="1"/>
          </p:nvPr>
        </p:nvSpPr>
        <p:spPr>
          <a:xfrm>
            <a:off x="966583" y="1930400"/>
            <a:ext cx="8596668" cy="3880773"/>
          </a:xfrm>
        </p:spPr>
        <p:txBody>
          <a:bodyPr>
            <a:noAutofit/>
          </a:bodyPr>
          <a:lstStyle/>
          <a:p>
            <a:r>
              <a:rPr lang="en-US" sz="1600" b="1" dirty="0">
                <a:solidFill>
                  <a:schemeClr val="tx1"/>
                </a:solidFill>
                <a:latin typeface="Arial Narrow" panose="020B0606020202030204" pitchFamily="34" charset="0"/>
              </a:rPr>
              <a:t>When we try to validate the system with all possible combinations of data, the table becomes vast. Validating with huge data is a very time-consuming factor and also sometimes become impossible to test. Hence, the tester should follow specific rules to reduce the test data without affecting the test coverage intelligently.</a:t>
            </a:r>
          </a:p>
          <a:p>
            <a:r>
              <a:rPr lang="en-US" sz="1600" b="1" dirty="0">
                <a:solidFill>
                  <a:schemeClr val="tx1"/>
                </a:solidFill>
                <a:latin typeface="Arial Narrow" panose="020B0606020202030204" pitchFamily="34" charset="0"/>
              </a:rPr>
              <a:t>Once a decision table is made with all the combinations of condition and actions, the table is shrunk by deleting the following columns:</a:t>
            </a:r>
          </a:p>
          <a:p>
            <a:r>
              <a:rPr lang="en-US" sz="1600" b="1" dirty="0">
                <a:solidFill>
                  <a:schemeClr val="tx1"/>
                </a:solidFill>
                <a:latin typeface="Arial Narrow" panose="020B0606020202030204" pitchFamily="34" charset="0"/>
              </a:rPr>
              <a:t>Impossible combinations of actions and conditions</a:t>
            </a:r>
          </a:p>
          <a:p>
            <a:r>
              <a:rPr lang="en-US" sz="1600" b="1" dirty="0">
                <a:solidFill>
                  <a:schemeClr val="tx1"/>
                </a:solidFill>
                <a:latin typeface="Arial Narrow" panose="020B0606020202030204" pitchFamily="34" charset="0"/>
              </a:rPr>
              <a:t>Possible, but infeasible combinations</a:t>
            </a:r>
          </a:p>
          <a:p>
            <a:r>
              <a:rPr lang="en-US" sz="1600" b="1" dirty="0">
                <a:solidFill>
                  <a:schemeClr val="tx1"/>
                </a:solidFill>
                <a:latin typeface="Arial Narrow" panose="020B0606020202030204" pitchFamily="34" charset="0"/>
              </a:rPr>
              <a:t>Combinations that do not affect the outcome</a:t>
            </a:r>
          </a:p>
          <a:p>
            <a:r>
              <a:rPr lang="en-US" sz="1600" b="1" dirty="0">
                <a:solidFill>
                  <a:schemeClr val="tx1"/>
                </a:solidFill>
                <a:latin typeface="Arial Narrow" panose="020B0606020202030204" pitchFamily="34" charset="0"/>
              </a:rPr>
              <a:t>The minimum coverage for a decision table is at least one test case per a decision rule.</a:t>
            </a:r>
          </a:p>
          <a:p>
            <a:r>
              <a:rPr lang="en-US" sz="1600" b="1" dirty="0">
                <a:solidFill>
                  <a:schemeClr val="tx1"/>
                </a:solidFill>
                <a:latin typeface="Arial Narrow" panose="020B0606020202030204" pitchFamily="34" charset="0"/>
              </a:rPr>
              <a:t>Coverage % = The number of decision rules tested by at least one test case / The total number of decision rules.</a:t>
            </a:r>
          </a:p>
          <a:p>
            <a:endParaRPr lang="en-US" sz="1600" b="1"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1757271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3183"/>
            <a:ext cx="8596668" cy="5528179"/>
          </a:xfrm>
        </p:spPr>
        <p:txBody>
          <a:bodyPr>
            <a:normAutofit/>
          </a:bodyPr>
          <a:lstStyle/>
          <a:p>
            <a:r>
              <a:rPr lang="en-US" sz="1600" b="1" dirty="0">
                <a:solidFill>
                  <a:schemeClr val="tx1"/>
                </a:solidFill>
                <a:latin typeface="Arial Narrow" panose="020B0606020202030204" pitchFamily="34" charset="0"/>
              </a:rPr>
              <a:t>Consider a ‘Login’ Page Functionality.</a:t>
            </a:r>
          </a:p>
          <a:p>
            <a:r>
              <a:rPr lang="en-US" sz="1600" b="1" dirty="0">
                <a:solidFill>
                  <a:schemeClr val="tx1"/>
                </a:solidFill>
                <a:latin typeface="Arial Narrow" panose="020B0606020202030204" pitchFamily="34" charset="0"/>
              </a:rPr>
              <a:t>Here are the business rules.</a:t>
            </a:r>
          </a:p>
          <a:p>
            <a:r>
              <a:rPr lang="en-US" sz="1600" b="1" dirty="0">
                <a:solidFill>
                  <a:schemeClr val="tx1"/>
                </a:solidFill>
                <a:latin typeface="Arial Narrow" panose="020B0606020202030204" pitchFamily="34" charset="0"/>
              </a:rPr>
              <a:t>On entering correct combination of ID &amp; Password, user should be able to login successfully.</a:t>
            </a:r>
          </a:p>
          <a:p>
            <a:r>
              <a:rPr lang="en-US" sz="1600" b="1" dirty="0">
                <a:solidFill>
                  <a:schemeClr val="tx1"/>
                </a:solidFill>
                <a:latin typeface="Arial Narrow" panose="020B0606020202030204" pitchFamily="34" charset="0"/>
              </a:rPr>
              <a:t>User is not allowed to login when any or both of the ID &amp; Password are incorrect /blank. In such cases, it should show ‘Invalid Credentials’ message.</a:t>
            </a:r>
          </a:p>
          <a:p>
            <a:r>
              <a:rPr lang="en-US" sz="1600" b="1" dirty="0">
                <a:solidFill>
                  <a:schemeClr val="tx1"/>
                </a:solidFill>
                <a:latin typeface="Arial Narrow" panose="020B0606020202030204" pitchFamily="34" charset="0"/>
              </a:rPr>
              <a:t>We created the following combinations of Conditions, Actions and the respective rules in the decision table.</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pic>
        <p:nvPicPr>
          <p:cNvPr id="4" name="Picture 3"/>
          <p:cNvPicPr>
            <a:picLocks noChangeAspect="1"/>
          </p:cNvPicPr>
          <p:nvPr/>
        </p:nvPicPr>
        <p:blipFill rotWithShape="1">
          <a:blip r:embed="rId2">
            <a:duotone>
              <a:schemeClr val="accent1">
                <a:shade val="45000"/>
                <a:satMod val="135000"/>
              </a:schemeClr>
              <a:prstClr val="white"/>
            </a:duotone>
          </a:blip>
          <a:srcRect l="6258" t="8499"/>
          <a:stretch/>
        </p:blipFill>
        <p:spPr>
          <a:xfrm>
            <a:off x="1306286" y="2857658"/>
            <a:ext cx="7967716" cy="2623556"/>
          </a:xfrm>
          <a:prstGeom prst="rect">
            <a:avLst/>
          </a:prstGeom>
        </p:spPr>
      </p:pic>
      <p:sp>
        <p:nvSpPr>
          <p:cNvPr id="5" name="Rectangle 4"/>
          <p:cNvSpPr/>
          <p:nvPr/>
        </p:nvSpPr>
        <p:spPr>
          <a:xfrm>
            <a:off x="895740" y="5579698"/>
            <a:ext cx="9825134" cy="830997"/>
          </a:xfrm>
          <a:prstGeom prst="rect">
            <a:avLst/>
          </a:prstGeom>
        </p:spPr>
        <p:txBody>
          <a:bodyPr wrap="square">
            <a:spAutoFit/>
          </a:bodyPr>
          <a:lstStyle/>
          <a:p>
            <a:pPr marL="285750" indent="-285750" algn="just">
              <a:buClr>
                <a:schemeClr val="accent1">
                  <a:lumMod val="75000"/>
                </a:schemeClr>
              </a:buClr>
              <a:buFont typeface="Wingdings" panose="05000000000000000000" pitchFamily="2" charset="2"/>
              <a:buChar char="Ø"/>
            </a:pPr>
            <a:r>
              <a:rPr lang="en-US" sz="1600" b="1" i="0" dirty="0">
                <a:solidFill>
                  <a:srgbClr val="3C3744"/>
                </a:solidFill>
                <a:effectLst/>
                <a:latin typeface="Arial Narrow" panose="020B0606020202030204" pitchFamily="34" charset="0"/>
                <a:ea typeface="Kozuka Gothic Pr6N EL" panose="020B0200000000000000" pitchFamily="34" charset="-128"/>
              </a:rPr>
              <a:t>2 conditions – User ID, Password</a:t>
            </a:r>
          </a:p>
          <a:p>
            <a:pPr marL="285750" indent="-285750" algn="just">
              <a:buClr>
                <a:schemeClr val="accent1">
                  <a:lumMod val="75000"/>
                </a:schemeClr>
              </a:buClr>
              <a:buFont typeface="Wingdings" panose="05000000000000000000" pitchFamily="2" charset="2"/>
              <a:buChar char="Ø"/>
            </a:pPr>
            <a:r>
              <a:rPr lang="en-US" sz="1600" b="1" i="0" dirty="0">
                <a:solidFill>
                  <a:srgbClr val="3C3744"/>
                </a:solidFill>
                <a:effectLst/>
                <a:latin typeface="Arial Narrow" panose="020B0606020202030204" pitchFamily="34" charset="0"/>
                <a:ea typeface="Kozuka Gothic Pr6N EL" panose="020B0200000000000000" pitchFamily="34" charset="-128"/>
              </a:rPr>
              <a:t>2 Actions – Login Successfully, Error showing ‘Invalid Credentials’ and</a:t>
            </a:r>
          </a:p>
          <a:p>
            <a:pPr marL="285750" indent="-285750" algn="just">
              <a:buClr>
                <a:schemeClr val="accent1">
                  <a:lumMod val="75000"/>
                </a:schemeClr>
              </a:buClr>
              <a:buFont typeface="Wingdings" panose="05000000000000000000" pitchFamily="2" charset="2"/>
              <a:buChar char="Ø"/>
            </a:pPr>
            <a:r>
              <a:rPr lang="en-US" sz="1600" b="1" i="0" dirty="0">
                <a:solidFill>
                  <a:srgbClr val="3C3744"/>
                </a:solidFill>
                <a:effectLst/>
                <a:latin typeface="Arial Narrow" panose="020B0606020202030204" pitchFamily="34" charset="0"/>
                <a:ea typeface="Kozuka Gothic Pr6N EL" panose="020B0200000000000000" pitchFamily="34" charset="-128"/>
              </a:rPr>
              <a:t>3 Options — Blank, Valid, Invalid.</a:t>
            </a:r>
          </a:p>
        </p:txBody>
      </p:sp>
    </p:spTree>
    <p:extLst>
      <p:ext uri="{BB962C8B-B14F-4D97-AF65-F5344CB8AC3E}">
        <p14:creationId xmlns:p14="http://schemas.microsoft.com/office/powerpoint/2010/main" val="33739655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6665" y="1050247"/>
            <a:ext cx="8596668" cy="3880773"/>
          </a:xfrm>
        </p:spPr>
        <p:txBody>
          <a:bodyPr>
            <a:normAutofit/>
          </a:bodyPr>
          <a:lstStyle/>
          <a:p>
            <a:r>
              <a:rPr lang="en-US" sz="1600" b="1" dirty="0">
                <a:solidFill>
                  <a:schemeClr val="tx1"/>
                </a:solidFill>
                <a:latin typeface="Arial Narrow" panose="020B0606020202030204" pitchFamily="34" charset="0"/>
              </a:rPr>
              <a:t>So, let us try to reduce the number of test cases.</a:t>
            </a:r>
          </a:p>
          <a:p>
            <a:r>
              <a:rPr lang="en-US" sz="1600" b="1" dirty="0">
                <a:solidFill>
                  <a:schemeClr val="tx1"/>
                </a:solidFill>
                <a:latin typeface="Arial Narrow" panose="020B0606020202030204" pitchFamily="34" charset="0"/>
              </a:rPr>
              <a:t>Rules 1,2, 3, 4, and 5 cover the same action Item “Invalid Credentials” with options Blank and Invalid. Hence, we can consider any one of these test cases TC01 OR TC02 OR TC03 OR TC04 OR TC05</a:t>
            </a:r>
          </a:p>
          <a:p>
            <a:r>
              <a:rPr lang="en-US" sz="1600" b="1" dirty="0">
                <a:solidFill>
                  <a:schemeClr val="tx1"/>
                </a:solidFill>
                <a:latin typeface="Arial Narrow" panose="020B0606020202030204" pitchFamily="34" charset="0"/>
              </a:rPr>
              <a:t>Rules 6,7, and 8 cover the same action Item “Invalid Credentials” with options Valid and Invalid. Hence, we can consider any of these test cases TC06 OR TC07 OR TC08</a:t>
            </a:r>
          </a:p>
          <a:p>
            <a:r>
              <a:rPr lang="en-US" sz="1600" b="1" dirty="0">
                <a:solidFill>
                  <a:schemeClr val="tx1"/>
                </a:solidFill>
                <a:latin typeface="Arial Narrow" panose="020B0606020202030204" pitchFamily="34" charset="0"/>
              </a:rPr>
              <a:t>Rule 9 covers the action item “Login Successfully” with all valid options. Hence, we should consider the test case TC09.</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2143535" y="3519619"/>
            <a:ext cx="5682927" cy="2654851"/>
          </a:xfrm>
          <a:prstGeom prst="rect">
            <a:avLst/>
          </a:prstGeom>
        </p:spPr>
      </p:pic>
    </p:spTree>
    <p:extLst>
      <p:ext uri="{BB962C8B-B14F-4D97-AF65-F5344CB8AC3E}">
        <p14:creationId xmlns:p14="http://schemas.microsoft.com/office/powerpoint/2010/main" val="25363349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971" r="2748"/>
          <a:stretch/>
        </p:blipFill>
        <p:spPr>
          <a:xfrm>
            <a:off x="1439053" y="2024744"/>
            <a:ext cx="6986490" cy="3545632"/>
          </a:xfrm>
          <a:prstGeom prst="rect">
            <a:avLst/>
          </a:prstGeom>
        </p:spPr>
      </p:pic>
    </p:spTree>
    <p:extLst>
      <p:ext uri="{BB962C8B-B14F-4D97-AF65-F5344CB8AC3E}">
        <p14:creationId xmlns:p14="http://schemas.microsoft.com/office/powerpoint/2010/main" val="34629527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q"/>
            </a:pPr>
            <a:r>
              <a:rPr lang="en-US" b="1" dirty="0">
                <a:solidFill>
                  <a:schemeClr val="accent1">
                    <a:lumMod val="50000"/>
                  </a:schemeClr>
                </a:solidFill>
                <a:latin typeface="Eras Demi ITC" panose="020B0805030504020804" pitchFamily="34" charset="0"/>
              </a:rPr>
              <a:t>TOPIC: DECISION TABLE TESTING</a:t>
            </a:r>
          </a:p>
        </p:txBody>
      </p:sp>
      <p:sp>
        <p:nvSpPr>
          <p:cNvPr id="3" name="Content Placeholder 2"/>
          <p:cNvSpPr>
            <a:spLocks noGrp="1"/>
          </p:cNvSpPr>
          <p:nvPr>
            <p:ph idx="1"/>
          </p:nvPr>
        </p:nvSpPr>
        <p:spPr/>
        <p:txBody>
          <a:bodyPr>
            <a:normAutofit/>
          </a:bodyPr>
          <a:lstStyle/>
          <a:p>
            <a:pPr algn="ctr">
              <a:buFont typeface="Wingdings" panose="05000000000000000000" pitchFamily="2" charset="2"/>
              <a:buChar char="Ø"/>
            </a:pPr>
            <a:r>
              <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rPr>
              <a:t>PRESENTED BY:</a:t>
            </a:r>
          </a:p>
          <a:p>
            <a:pPr marL="0" indent="0" algn="ctr">
              <a:buNone/>
            </a:pPr>
            <a:endPar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endParaRPr>
          </a:p>
          <a:p>
            <a:r>
              <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rPr>
              <a:t>SANNIA AMIN              (02-131192-068)</a:t>
            </a:r>
          </a:p>
          <a:p>
            <a:r>
              <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rPr>
              <a:t>SAMIULLAH KHAN      (02-131192-071)</a:t>
            </a:r>
          </a:p>
        </p:txBody>
      </p:sp>
    </p:spTree>
    <p:extLst>
      <p:ext uri="{BB962C8B-B14F-4D97-AF65-F5344CB8AC3E}">
        <p14:creationId xmlns:p14="http://schemas.microsoft.com/office/powerpoint/2010/main" val="25386127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999" y="443429"/>
            <a:ext cx="8596668" cy="659363"/>
          </a:xfrm>
        </p:spPr>
        <p:txBody>
          <a:bodyPr>
            <a:normAutofit fontScale="90000"/>
          </a:bodyPr>
          <a:lstStyle/>
          <a:p>
            <a:pPr marL="571500" indent="-571500">
              <a:buFont typeface="Wingdings" panose="05000000000000000000" pitchFamily="2" charset="2"/>
              <a:buChar char="q"/>
            </a:pPr>
            <a:r>
              <a:rPr lang="en-US" b="1" dirty="0">
                <a:solidFill>
                  <a:schemeClr val="accent1">
                    <a:lumMod val="50000"/>
                  </a:schemeClr>
                </a:solidFill>
                <a:latin typeface="Eras Demi ITC" panose="020B0805030504020804" pitchFamily="34" charset="0"/>
              </a:rPr>
              <a:t>WHAT IS Decision Table Testing.</a:t>
            </a:r>
            <a:br>
              <a:rPr lang="en-US" b="1" dirty="0">
                <a:solidFill>
                  <a:schemeClr val="accent1">
                    <a:lumMod val="50000"/>
                  </a:schemeClr>
                </a:solidFill>
                <a:latin typeface="Eras Demi ITC" panose="020B0805030504020804" pitchFamily="34" charset="0"/>
              </a:rPr>
            </a:br>
            <a:endParaRPr lang="en-US" b="1" dirty="0">
              <a:solidFill>
                <a:schemeClr val="accent1">
                  <a:lumMod val="50000"/>
                </a:schemeClr>
              </a:solidFill>
              <a:latin typeface="Eras Demi ITC" panose="020B0805030504020804" pitchFamily="34" charset="0"/>
            </a:endParaRPr>
          </a:p>
        </p:txBody>
      </p:sp>
      <p:sp>
        <p:nvSpPr>
          <p:cNvPr id="3" name="Content Placeholder 2"/>
          <p:cNvSpPr>
            <a:spLocks noGrp="1"/>
          </p:cNvSpPr>
          <p:nvPr>
            <p:ph idx="1"/>
          </p:nvPr>
        </p:nvSpPr>
        <p:spPr>
          <a:xfrm>
            <a:off x="568171" y="2769833"/>
            <a:ext cx="8986376" cy="3523455"/>
          </a:xfrm>
        </p:spPr>
        <p:txBody>
          <a:bodyPr>
            <a:normAutofit/>
          </a:bodyPr>
          <a:lstStyle/>
          <a:p>
            <a:r>
              <a:rPr lang="en-US" sz="2000" b="1" dirty="0">
                <a:solidFill>
                  <a:schemeClr val="tx1"/>
                </a:solidFill>
                <a:latin typeface="Arial Narrow" panose="020B0606020202030204" pitchFamily="34" charset="0"/>
              </a:rPr>
              <a:t>Decision Table Testing is a Black Box test design technique (behavioral or behavior-based technique), used where different combinations of test input conditions result in different outcomes. When a system has complex business rules, then the decision table testing technique helps in identifying the correct test cases. As a result, it helps us to validate if the application/system can handle all the possible combinations of input data.</a:t>
            </a:r>
          </a:p>
          <a:p>
            <a:r>
              <a:rPr lang="en-US" sz="1600" b="1" dirty="0">
                <a:solidFill>
                  <a:schemeClr val="tx1"/>
                </a:solidFill>
                <a:latin typeface="Arial Narrow" panose="020B0606020202030204" pitchFamily="34" charset="0"/>
              </a:rPr>
              <a:t> </a:t>
            </a:r>
            <a:r>
              <a:rPr lang="en-US" sz="2000" b="1" dirty="0">
                <a:solidFill>
                  <a:schemeClr val="tx1"/>
                </a:solidFill>
                <a:latin typeface="Arial Narrow" panose="020B0606020202030204" pitchFamily="34" charset="0"/>
              </a:rPr>
              <a:t>The Decision Tables consists of CONDITIONS and ACTIONS which are also termed as INPUTS and OUTPUTS of a system. The representation of Conditions and actions will  be in the form of Table.</a:t>
            </a:r>
            <a:endParaRPr lang="en-US" sz="1600" b="1" dirty="0">
              <a:solidFill>
                <a:schemeClr val="tx1"/>
              </a:solidFill>
              <a:latin typeface="Arial Narrow" panose="020B0606020202030204" pitchFamily="34" charset="0"/>
            </a:endParaRPr>
          </a:p>
        </p:txBody>
      </p:sp>
      <p:sp>
        <p:nvSpPr>
          <p:cNvPr id="4" name="AutoShape 2" descr="Software Testing | Black Box Testing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592286" y="1345237"/>
            <a:ext cx="2640563" cy="1263372"/>
          </a:xfrm>
          <a:prstGeom prst="rect">
            <a:avLst/>
          </a:prstGeom>
        </p:spPr>
      </p:pic>
    </p:spTree>
    <p:extLst>
      <p:ext uri="{BB962C8B-B14F-4D97-AF65-F5344CB8AC3E}">
        <p14:creationId xmlns:p14="http://schemas.microsoft.com/office/powerpoint/2010/main" val="36548550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832" y="3420225"/>
            <a:ext cx="4669107" cy="743339"/>
          </a:xfrm>
        </p:spPr>
        <p:txBody>
          <a:bodyPr>
            <a:normAutofit/>
          </a:bodyPr>
          <a:lstStyle/>
          <a:p>
            <a:pPr marL="571500" indent="-571500">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WHEN WE USE ?</a:t>
            </a:r>
          </a:p>
        </p:txBody>
      </p:sp>
      <p:sp>
        <p:nvSpPr>
          <p:cNvPr id="3" name="Content Placeholder 2"/>
          <p:cNvSpPr>
            <a:spLocks noGrp="1"/>
          </p:cNvSpPr>
          <p:nvPr>
            <p:ph idx="1"/>
          </p:nvPr>
        </p:nvSpPr>
        <p:spPr>
          <a:xfrm>
            <a:off x="500052" y="4163564"/>
            <a:ext cx="8596668" cy="1329060"/>
          </a:xfrm>
        </p:spPr>
        <p:txBody>
          <a:bodyPr>
            <a:noAutofit/>
          </a:bodyPr>
          <a:lstStyle/>
          <a:p>
            <a:r>
              <a:rPr lang="en-US" sz="1600" b="1" dirty="0">
                <a:solidFill>
                  <a:schemeClr val="tx1"/>
                </a:solidFill>
                <a:latin typeface="Arial Narrow" panose="020B0606020202030204" pitchFamily="34" charset="0"/>
              </a:rPr>
              <a:t>Decision tables can be used in all situations where the outcome depends on the combinations of different choices, and that is usually very often. Because it helps to test different combinations of conditions and provide better test coverage for complex business logic.</a:t>
            </a:r>
          </a:p>
          <a:p>
            <a:r>
              <a:rPr lang="en-US" sz="1600" b="1" dirty="0">
                <a:solidFill>
                  <a:schemeClr val="tx1"/>
                </a:solidFill>
                <a:latin typeface="Arial Narrow" panose="020B0606020202030204" pitchFamily="34" charset="0"/>
              </a:rPr>
              <a:t> When testing the behavior of a large set of inputs where system behavior differs with each set of input, decision table testing provides good coverage and the representation is simple, so it is easy to interpret and use.</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sp>
        <p:nvSpPr>
          <p:cNvPr id="4" name="Title 1"/>
          <p:cNvSpPr txBox="1">
            <a:spLocks/>
          </p:cNvSpPr>
          <p:nvPr/>
        </p:nvSpPr>
        <p:spPr>
          <a:xfrm>
            <a:off x="2282198" y="310192"/>
            <a:ext cx="4669107" cy="7433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WHY WE USE ?</a:t>
            </a:r>
          </a:p>
        </p:txBody>
      </p:sp>
      <p:sp>
        <p:nvSpPr>
          <p:cNvPr id="5" name="Content Placeholder 2"/>
          <p:cNvSpPr txBox="1">
            <a:spLocks/>
          </p:cNvSpPr>
          <p:nvPr/>
        </p:nvSpPr>
        <p:spPr>
          <a:xfrm>
            <a:off x="353872" y="1158551"/>
            <a:ext cx="7969033" cy="13290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solidFill>
                  <a:schemeClr val="tx1"/>
                </a:solidFill>
                <a:latin typeface="Arial Narrow" panose="020B0606020202030204" pitchFamily="34" charset="0"/>
              </a:rPr>
              <a:t>Decision tables are very much helpful in test design technique. It helps testers to search the effects of combinations of different inputs and other software states that implement business rules. It provides a regular way of stating complex business rules which benefits the developers as well as the testers.</a:t>
            </a:r>
            <a:r>
              <a:rPr lang="en-US" sz="1600" dirty="0"/>
              <a:t> </a:t>
            </a:r>
            <a:r>
              <a:rPr lang="en-US" sz="1600" b="1" dirty="0">
                <a:solidFill>
                  <a:schemeClr val="tx1"/>
                </a:solidFill>
                <a:latin typeface="Arial Narrow" panose="020B0606020202030204" pitchFamily="34" charset="0"/>
              </a:rPr>
              <a:t>Conversion of complex business rules into simple decisions tables which the business users, testers and developers may use.</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sp>
        <p:nvSpPr>
          <p:cNvPr id="6" name="Content Placeholder 2"/>
          <p:cNvSpPr txBox="1">
            <a:spLocks/>
          </p:cNvSpPr>
          <p:nvPr/>
        </p:nvSpPr>
        <p:spPr>
          <a:xfrm>
            <a:off x="353872" y="2453679"/>
            <a:ext cx="7969033" cy="4965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1400" b="1" i="1" u="sng" dirty="0">
              <a:solidFill>
                <a:schemeClr val="tx1"/>
              </a:solidFill>
              <a:latin typeface="Arial Narrow" panose="020B0606020202030204" pitchFamily="34" charset="0"/>
            </a:endParaRPr>
          </a:p>
          <a:p>
            <a:r>
              <a:rPr lang="en-US" sz="1400" b="1" i="1" u="sng" dirty="0">
                <a:solidFill>
                  <a:schemeClr val="accent2">
                    <a:lumMod val="50000"/>
                  </a:schemeClr>
                </a:solidFill>
                <a:latin typeface="Arial Narrow" panose="020B0606020202030204" pitchFamily="34" charset="0"/>
              </a:rPr>
              <a:t>NOTE : STATIC BUSINESS RULES: BUSINESS RULES THAT CAN BE VERIFIED AT ANY POINT IN TIME</a:t>
            </a:r>
          </a:p>
        </p:txBody>
      </p:sp>
    </p:spTree>
    <p:extLst>
      <p:ext uri="{BB962C8B-B14F-4D97-AF65-F5344CB8AC3E}">
        <p14:creationId xmlns:p14="http://schemas.microsoft.com/office/powerpoint/2010/main" val="36249548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77334" y="609600"/>
            <a:ext cx="8596668" cy="6932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FORMULA (COMBINATION)</a:t>
            </a:r>
          </a:p>
        </p:txBody>
      </p:sp>
      <p:sp>
        <p:nvSpPr>
          <p:cNvPr id="7" name="Rectangle 6"/>
          <p:cNvSpPr/>
          <p:nvPr/>
        </p:nvSpPr>
        <p:spPr>
          <a:xfrm>
            <a:off x="2587250" y="4708224"/>
            <a:ext cx="6500766" cy="646331"/>
          </a:xfrm>
          <a:prstGeom prst="rect">
            <a:avLst/>
          </a:prstGeom>
        </p:spPr>
        <p:txBody>
          <a:bodyPr wrap="square">
            <a:spAutoFit/>
          </a:bodyPr>
          <a:lstStyle/>
          <a:p>
            <a:pPr marL="285750" indent="-285750">
              <a:buClr>
                <a:schemeClr val="accent1">
                  <a:lumMod val="75000"/>
                </a:schemeClr>
              </a:buClr>
              <a:buFont typeface="Wingdings" panose="05000000000000000000" pitchFamily="2" charset="2"/>
              <a:buChar char="Ø"/>
            </a:pPr>
            <a:r>
              <a:rPr lang="en-US" b="1" u="sng" dirty="0">
                <a:solidFill>
                  <a:schemeClr val="accent3">
                    <a:lumMod val="50000"/>
                  </a:schemeClr>
                </a:solidFill>
                <a:latin typeface="Arial Narrow" panose="020B0606020202030204" pitchFamily="34" charset="0"/>
              </a:rPr>
              <a:t>THE MAIN DISADVANTAGE IS THAT WHEN THE NUMBER OF INPUT INCREASES THE TABLE WILL BECOME MORE COMPLEX</a:t>
            </a:r>
          </a:p>
        </p:txBody>
      </p:sp>
      <p:pic>
        <p:nvPicPr>
          <p:cNvPr id="8" name="Picture 7"/>
          <p:cNvPicPr>
            <a:picLocks noChangeAspect="1"/>
          </p:cNvPicPr>
          <p:nvPr/>
        </p:nvPicPr>
        <p:blipFill>
          <a:blip r:embed="rId2"/>
          <a:stretch>
            <a:fillRect/>
          </a:stretch>
        </p:blipFill>
        <p:spPr>
          <a:xfrm>
            <a:off x="677334" y="4534100"/>
            <a:ext cx="1583487" cy="1271580"/>
          </a:xfrm>
          <a:prstGeom prst="rect">
            <a:avLst/>
          </a:prstGeom>
        </p:spPr>
      </p:pic>
      <p:pic>
        <p:nvPicPr>
          <p:cNvPr id="9" name="Picture 8">
            <a:extLst>
              <a:ext uri="{FF2B5EF4-FFF2-40B4-BE49-F238E27FC236}">
                <a16:creationId xmlns:a16="http://schemas.microsoft.com/office/drawing/2014/main" id="{C0D4A214-C57B-25FC-8564-90C48A746215}"/>
              </a:ext>
            </a:extLst>
          </p:cNvPr>
          <p:cNvPicPr>
            <a:picLocks noChangeAspect="1"/>
          </p:cNvPicPr>
          <p:nvPr/>
        </p:nvPicPr>
        <p:blipFill>
          <a:blip r:embed="rId3"/>
          <a:stretch>
            <a:fillRect/>
          </a:stretch>
        </p:blipFill>
        <p:spPr>
          <a:xfrm>
            <a:off x="393688" y="1730650"/>
            <a:ext cx="8880314" cy="2060056"/>
          </a:xfrm>
          <a:prstGeom prst="rect">
            <a:avLst/>
          </a:prstGeom>
        </p:spPr>
      </p:pic>
    </p:spTree>
    <p:extLst>
      <p:ext uri="{BB962C8B-B14F-4D97-AF65-F5344CB8AC3E}">
        <p14:creationId xmlns:p14="http://schemas.microsoft.com/office/powerpoint/2010/main" val="27999674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50A7-53F9-0534-6370-87D74E8BBAA4}"/>
              </a:ext>
            </a:extLst>
          </p:cNvPr>
          <p:cNvSpPr>
            <a:spLocks noGrp="1"/>
          </p:cNvSpPr>
          <p:nvPr>
            <p:ph type="title"/>
          </p:nvPr>
        </p:nvSpPr>
        <p:spPr/>
        <p:txBody>
          <a:bodyPr/>
          <a:lstStyle/>
          <a:p>
            <a:r>
              <a:rPr lang="en-US" b="1" dirty="0">
                <a:solidFill>
                  <a:schemeClr val="accent1">
                    <a:lumMod val="50000"/>
                  </a:schemeClr>
                </a:solidFill>
                <a:latin typeface="Eras Demi ITC" panose="020B0805030504020804" pitchFamily="34" charset="0"/>
              </a:rPr>
              <a:t>EXAMPLE #01</a:t>
            </a:r>
            <a:endParaRPr lang="en-PK" dirty="0"/>
          </a:p>
        </p:txBody>
      </p:sp>
      <p:pic>
        <p:nvPicPr>
          <p:cNvPr id="9" name="Content Placeholder 8">
            <a:extLst>
              <a:ext uri="{FF2B5EF4-FFF2-40B4-BE49-F238E27FC236}">
                <a16:creationId xmlns:a16="http://schemas.microsoft.com/office/drawing/2014/main" id="{15954968-222D-78BF-D03D-2705959D2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592" y="1270000"/>
            <a:ext cx="6581882" cy="5201576"/>
          </a:xfrm>
        </p:spPr>
      </p:pic>
    </p:spTree>
    <p:extLst>
      <p:ext uri="{BB962C8B-B14F-4D97-AF65-F5344CB8AC3E}">
        <p14:creationId xmlns:p14="http://schemas.microsoft.com/office/powerpoint/2010/main" val="229082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189B-BE8E-4681-65F3-FF599E564702}"/>
              </a:ext>
            </a:extLst>
          </p:cNvPr>
          <p:cNvSpPr>
            <a:spLocks noGrp="1"/>
          </p:cNvSpPr>
          <p:nvPr>
            <p:ph type="title"/>
          </p:nvPr>
        </p:nvSpPr>
        <p:spPr/>
        <p:txBody>
          <a:bodyPr/>
          <a:lstStyle/>
          <a:p>
            <a:r>
              <a:rPr lang="en-US" b="1" dirty="0">
                <a:solidFill>
                  <a:schemeClr val="accent1">
                    <a:lumMod val="50000"/>
                  </a:schemeClr>
                </a:solidFill>
                <a:latin typeface="Eras Demi ITC" panose="020B0805030504020804" pitchFamily="34" charset="0"/>
              </a:rPr>
              <a:t>EXAMPLE #01</a:t>
            </a:r>
            <a:endParaRPr lang="en-PK" dirty="0"/>
          </a:p>
        </p:txBody>
      </p:sp>
      <p:pic>
        <p:nvPicPr>
          <p:cNvPr id="9" name="Content Placeholder 8">
            <a:extLst>
              <a:ext uri="{FF2B5EF4-FFF2-40B4-BE49-F238E27FC236}">
                <a16:creationId xmlns:a16="http://schemas.microsoft.com/office/drawing/2014/main" id="{59233D1A-D3F8-917A-4AAC-AA24188B4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584" y="1394975"/>
            <a:ext cx="7054800" cy="5367241"/>
          </a:xfrm>
        </p:spPr>
      </p:pic>
    </p:spTree>
    <p:extLst>
      <p:ext uri="{BB962C8B-B14F-4D97-AF65-F5344CB8AC3E}">
        <p14:creationId xmlns:p14="http://schemas.microsoft.com/office/powerpoint/2010/main" val="207515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A9DF-0691-BF9D-51E3-37117AB0D77A}"/>
              </a:ext>
            </a:extLst>
          </p:cNvPr>
          <p:cNvSpPr>
            <a:spLocks noGrp="1"/>
          </p:cNvSpPr>
          <p:nvPr>
            <p:ph type="title"/>
          </p:nvPr>
        </p:nvSpPr>
        <p:spPr/>
        <p:txBody>
          <a:bodyPr/>
          <a:lstStyle/>
          <a:p>
            <a:r>
              <a:rPr lang="en-US" b="1" dirty="0">
                <a:solidFill>
                  <a:schemeClr val="accent1">
                    <a:lumMod val="50000"/>
                  </a:schemeClr>
                </a:solidFill>
                <a:latin typeface="Eras Demi ITC" panose="020B0805030504020804" pitchFamily="34" charset="0"/>
              </a:rPr>
              <a:t>EXAMPLE #01</a:t>
            </a:r>
            <a:endParaRPr lang="en-PK" dirty="0"/>
          </a:p>
        </p:txBody>
      </p:sp>
      <p:pic>
        <p:nvPicPr>
          <p:cNvPr id="5" name="Content Placeholder 4">
            <a:extLst>
              <a:ext uri="{FF2B5EF4-FFF2-40B4-BE49-F238E27FC236}">
                <a16:creationId xmlns:a16="http://schemas.microsoft.com/office/drawing/2014/main" id="{195945C1-CE9B-5982-F916-66CBB8173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952" y="1338992"/>
            <a:ext cx="6645489" cy="5305554"/>
          </a:xfrm>
        </p:spPr>
      </p:pic>
    </p:spTree>
    <p:extLst>
      <p:ext uri="{BB962C8B-B14F-4D97-AF65-F5344CB8AC3E}">
        <p14:creationId xmlns:p14="http://schemas.microsoft.com/office/powerpoint/2010/main" val="1017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1C3680-F650-ABEB-FB22-4FDE7141B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75" y="973623"/>
            <a:ext cx="7214569" cy="5830802"/>
          </a:xfrm>
        </p:spPr>
      </p:pic>
      <p:sp>
        <p:nvSpPr>
          <p:cNvPr id="8" name="Title 1">
            <a:extLst>
              <a:ext uri="{FF2B5EF4-FFF2-40B4-BE49-F238E27FC236}">
                <a16:creationId xmlns:a16="http://schemas.microsoft.com/office/drawing/2014/main" id="{22ABB002-01D5-ECC0-E2EC-8B7CFA6388D5}"/>
              </a:ext>
            </a:extLst>
          </p:cNvPr>
          <p:cNvSpPr>
            <a:spLocks noGrp="1"/>
          </p:cNvSpPr>
          <p:nvPr>
            <p:ph type="title"/>
          </p:nvPr>
        </p:nvSpPr>
        <p:spPr>
          <a:xfrm>
            <a:off x="761310" y="320351"/>
            <a:ext cx="8596668" cy="1320800"/>
          </a:xfrm>
        </p:spPr>
        <p:txBody>
          <a:bodyPr/>
          <a:lstStyle/>
          <a:p>
            <a:r>
              <a:rPr lang="en-US" b="1" dirty="0">
                <a:solidFill>
                  <a:schemeClr val="accent1">
                    <a:lumMod val="50000"/>
                  </a:schemeClr>
                </a:solidFill>
                <a:latin typeface="Eras Demi ITC" panose="020B0805030504020804" pitchFamily="34" charset="0"/>
              </a:rPr>
              <a:t>EXAMPLE #01</a:t>
            </a:r>
            <a:endParaRPr lang="en-PK" dirty="0"/>
          </a:p>
        </p:txBody>
      </p:sp>
    </p:spTree>
    <p:extLst>
      <p:ext uri="{BB962C8B-B14F-4D97-AF65-F5344CB8AC3E}">
        <p14:creationId xmlns:p14="http://schemas.microsoft.com/office/powerpoint/2010/main" val="2694816968"/>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641</TotalTime>
  <Words>842</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Eras Demi ITC</vt:lpstr>
      <vt:lpstr>Source Sans Pro</vt:lpstr>
      <vt:lpstr>Trebuchet MS</vt:lpstr>
      <vt:lpstr>Wingdings</vt:lpstr>
      <vt:lpstr>Wingdings 3</vt:lpstr>
      <vt:lpstr>Facet</vt:lpstr>
      <vt:lpstr>PowerPoint Presentation</vt:lpstr>
      <vt:lpstr>TOPIC: DECISION TABLE TESTING</vt:lpstr>
      <vt:lpstr>WHAT IS Decision Table Testing. </vt:lpstr>
      <vt:lpstr>WHEN WE USE ?</vt:lpstr>
      <vt:lpstr>FORMULA (COMBINATION)</vt:lpstr>
      <vt:lpstr>EXAMPLE #01</vt:lpstr>
      <vt:lpstr>EXAMPLE #01</vt:lpstr>
      <vt:lpstr>EXAMPLE #01</vt:lpstr>
      <vt:lpstr>EXAMPLE #01</vt:lpstr>
      <vt:lpstr>EXAMPLE</vt:lpstr>
      <vt:lpstr>EXAMPLE #02</vt:lpstr>
      <vt:lpstr>Purchasing movie tickets online</vt:lpstr>
      <vt:lpstr>EXAMPLE #03</vt:lpstr>
      <vt:lpstr>EXAMPLE #04 COLLAPSED DECISION TABLE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Sami Khan</cp:lastModifiedBy>
  <cp:revision>57</cp:revision>
  <dcterms:created xsi:type="dcterms:W3CDTF">2022-06-27T09:59:02Z</dcterms:created>
  <dcterms:modified xsi:type="dcterms:W3CDTF">2022-06-28T02:07:57Z</dcterms:modified>
</cp:coreProperties>
</file>