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handoutMasterIdLst>
    <p:handoutMasterId r:id="rId15"/>
  </p:handoutMasterIdLst>
  <p:sldIdLst>
    <p:sldId id="293" r:id="rId2"/>
    <p:sldId id="259" r:id="rId3"/>
    <p:sldId id="260" r:id="rId4"/>
    <p:sldId id="299" r:id="rId5"/>
    <p:sldId id="301" r:id="rId6"/>
    <p:sldId id="297" r:id="rId7"/>
    <p:sldId id="295" r:id="rId8"/>
    <p:sldId id="261" r:id="rId9"/>
    <p:sldId id="300" r:id="rId10"/>
    <p:sldId id="298" r:id="rId11"/>
    <p:sldId id="271" r:id="rId12"/>
    <p:sldId id="27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95B5A6C-DE9A-4A08-AFC3-87BFA5D768E3}">
          <p14:sldIdLst>
            <p14:sldId id="293"/>
            <p14:sldId id="259"/>
            <p14:sldId id="260"/>
            <p14:sldId id="299"/>
            <p14:sldId id="301"/>
          </p14:sldIdLst>
        </p14:section>
        <p14:section name="Untitled Section" id="{16D53B52-CED4-4C24-9034-764F3AE553C6}">
          <p14:sldIdLst>
            <p14:sldId id="297"/>
            <p14:sldId id="295"/>
            <p14:sldId id="261"/>
            <p14:sldId id="300"/>
            <p14:sldId id="298"/>
            <p14:sldId id="271"/>
            <p14:sldId id="27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76" autoAdjust="0"/>
    <p:restoredTop sz="94660"/>
  </p:normalViewPr>
  <p:slideViewPr>
    <p:cSldViewPr>
      <p:cViewPr varScale="1">
        <p:scale>
          <a:sx n="78" d="100"/>
          <a:sy n="78" d="100"/>
        </p:scale>
        <p:origin x="1570"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FE61A8-25B6-4B20-AC0C-3BC826F5BB2C}" type="datetimeFigureOut">
              <a:rPr lang="en-US" smtClean="0"/>
              <a:t>7/5/2022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64594BE-F6FD-4556-A87D-639ABA289E3D}" type="slidenum">
              <a:rPr lang="en-US" smtClean="0"/>
              <a:t>‹#›</a:t>
            </a:fld>
            <a:endParaRPr lang="en-US"/>
          </a:p>
        </p:txBody>
      </p:sp>
    </p:spTree>
    <p:extLst>
      <p:ext uri="{BB962C8B-B14F-4D97-AF65-F5344CB8AC3E}">
        <p14:creationId xmlns:p14="http://schemas.microsoft.com/office/powerpoint/2010/main" val="24547542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FF5237-F434-4A0C-A298-47EFDF8F9DF3}" type="datetimeFigureOut">
              <a:rPr lang="en-US" smtClean="0"/>
              <a:t>7/5/2022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81B838-667A-4652-A045-3784C8F90705}" type="slidenum">
              <a:rPr lang="en-US" smtClean="0"/>
              <a:t>‹#›</a:t>
            </a:fld>
            <a:endParaRPr lang="en-US"/>
          </a:p>
        </p:txBody>
      </p:sp>
    </p:spTree>
    <p:extLst>
      <p:ext uri="{BB962C8B-B14F-4D97-AF65-F5344CB8AC3E}">
        <p14:creationId xmlns:p14="http://schemas.microsoft.com/office/powerpoint/2010/main" val="399427023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81B838-667A-4652-A045-3784C8F90705}" type="slidenum">
              <a:rPr lang="en-US" smtClean="0"/>
              <a:t>1</a:t>
            </a:fld>
            <a:endParaRPr lang="en-US"/>
          </a:p>
        </p:txBody>
      </p:sp>
    </p:spTree>
    <p:extLst>
      <p:ext uri="{BB962C8B-B14F-4D97-AF65-F5344CB8AC3E}">
        <p14:creationId xmlns:p14="http://schemas.microsoft.com/office/powerpoint/2010/main" val="1940872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81B838-667A-4652-A045-3784C8F90705}" type="slidenum">
              <a:rPr lang="en-US" smtClean="0"/>
              <a:t>2</a:t>
            </a:fld>
            <a:endParaRPr lang="en-US"/>
          </a:p>
        </p:txBody>
      </p:sp>
    </p:spTree>
    <p:extLst>
      <p:ext uri="{BB962C8B-B14F-4D97-AF65-F5344CB8AC3E}">
        <p14:creationId xmlns:p14="http://schemas.microsoft.com/office/powerpoint/2010/main" val="4167905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81B838-667A-4652-A045-3784C8F90705}" type="slidenum">
              <a:rPr lang="en-US" smtClean="0"/>
              <a:t>8</a:t>
            </a:fld>
            <a:endParaRPr lang="en-US"/>
          </a:p>
        </p:txBody>
      </p:sp>
    </p:spTree>
    <p:extLst>
      <p:ext uri="{BB962C8B-B14F-4D97-AF65-F5344CB8AC3E}">
        <p14:creationId xmlns:p14="http://schemas.microsoft.com/office/powerpoint/2010/main" val="1238862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81B838-667A-4652-A045-3784C8F90705}" type="slidenum">
              <a:rPr lang="en-US" smtClean="0"/>
              <a:t>9</a:t>
            </a:fld>
            <a:endParaRPr lang="en-US"/>
          </a:p>
        </p:txBody>
      </p:sp>
    </p:spTree>
    <p:extLst>
      <p:ext uri="{BB962C8B-B14F-4D97-AF65-F5344CB8AC3E}">
        <p14:creationId xmlns:p14="http://schemas.microsoft.com/office/powerpoint/2010/main" val="3702713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81B838-667A-4652-A045-3784C8F90705}" type="slidenum">
              <a:rPr lang="en-US" smtClean="0"/>
              <a:t>12</a:t>
            </a:fld>
            <a:endParaRPr lang="en-US"/>
          </a:p>
        </p:txBody>
      </p:sp>
    </p:spTree>
    <p:extLst>
      <p:ext uri="{BB962C8B-B14F-4D97-AF65-F5344CB8AC3E}">
        <p14:creationId xmlns:p14="http://schemas.microsoft.com/office/powerpoint/2010/main" val="3114838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935551B-A682-4A2B-B132-6F350D8B7E7B}" type="datetime1">
              <a:rPr lang="en-US" smtClean="0"/>
              <a:t>7/5/2022</a:t>
            </a:fld>
            <a:endParaRPr lang="en-US"/>
          </a:p>
        </p:txBody>
      </p:sp>
      <p:sp>
        <p:nvSpPr>
          <p:cNvPr id="5" name="Footer Placeholder 4"/>
          <p:cNvSpPr>
            <a:spLocks noGrp="1"/>
          </p:cNvSpPr>
          <p:nvPr>
            <p:ph type="ftr" sz="quarter" idx="11"/>
          </p:nvPr>
        </p:nvSpPr>
        <p:spPr/>
        <p:txBody>
          <a:bodyPr/>
          <a:lstStyle/>
          <a:p>
            <a:r>
              <a:rPr lang="en-US"/>
              <a:t>Department of Software Engineering </a:t>
            </a:r>
          </a:p>
        </p:txBody>
      </p:sp>
      <p:sp>
        <p:nvSpPr>
          <p:cNvPr id="6" name="Slide Number Placeholder 5"/>
          <p:cNvSpPr>
            <a:spLocks noGrp="1"/>
          </p:cNvSpPr>
          <p:nvPr>
            <p:ph type="sldNum" sz="quarter" idx="12"/>
          </p:nvPr>
        </p:nvSpPr>
        <p:spPr/>
        <p:txBody>
          <a:bodyPr/>
          <a:lstStyle/>
          <a:p>
            <a:fld id="{E02E5872-13F7-4C35-AA91-DC336AC07DA5}" type="slidenum">
              <a:rPr lang="en-US" smtClean="0"/>
              <a:t>‹#›</a:t>
            </a:fld>
            <a:endParaRPr lang="en-US"/>
          </a:p>
        </p:txBody>
      </p:sp>
    </p:spTree>
    <p:extLst>
      <p:ext uri="{BB962C8B-B14F-4D97-AF65-F5344CB8AC3E}">
        <p14:creationId xmlns:p14="http://schemas.microsoft.com/office/powerpoint/2010/main" val="3108898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E284F2-EC50-4547-B1CE-AAFCED1E8D45}" type="datetime1">
              <a:rPr lang="en-US" smtClean="0"/>
              <a:t>7/5/2022</a:t>
            </a:fld>
            <a:endParaRPr lang="en-US"/>
          </a:p>
        </p:txBody>
      </p:sp>
      <p:sp>
        <p:nvSpPr>
          <p:cNvPr id="5" name="Footer Placeholder 4"/>
          <p:cNvSpPr>
            <a:spLocks noGrp="1"/>
          </p:cNvSpPr>
          <p:nvPr>
            <p:ph type="ftr" sz="quarter" idx="11"/>
          </p:nvPr>
        </p:nvSpPr>
        <p:spPr/>
        <p:txBody>
          <a:bodyPr/>
          <a:lstStyle/>
          <a:p>
            <a:r>
              <a:rPr lang="en-US"/>
              <a:t>Department of Software Engineering </a:t>
            </a:r>
          </a:p>
        </p:txBody>
      </p:sp>
      <p:sp>
        <p:nvSpPr>
          <p:cNvPr id="6" name="Slide Number Placeholder 5"/>
          <p:cNvSpPr>
            <a:spLocks noGrp="1"/>
          </p:cNvSpPr>
          <p:nvPr>
            <p:ph type="sldNum" sz="quarter" idx="12"/>
          </p:nvPr>
        </p:nvSpPr>
        <p:spPr/>
        <p:txBody>
          <a:bodyPr/>
          <a:lstStyle/>
          <a:p>
            <a:fld id="{E02E5872-13F7-4C35-AA91-DC336AC07DA5}" type="slidenum">
              <a:rPr lang="en-US" smtClean="0"/>
              <a:t>‹#›</a:t>
            </a:fld>
            <a:endParaRPr lang="en-US"/>
          </a:p>
        </p:txBody>
      </p:sp>
    </p:spTree>
    <p:extLst>
      <p:ext uri="{BB962C8B-B14F-4D97-AF65-F5344CB8AC3E}">
        <p14:creationId xmlns:p14="http://schemas.microsoft.com/office/powerpoint/2010/main" val="319776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6BE69A-1232-4644-9B9A-6687532D07F8}" type="datetime1">
              <a:rPr lang="en-US" smtClean="0"/>
              <a:t>7/5/2022</a:t>
            </a:fld>
            <a:endParaRPr lang="en-US"/>
          </a:p>
        </p:txBody>
      </p:sp>
      <p:sp>
        <p:nvSpPr>
          <p:cNvPr id="5" name="Footer Placeholder 4"/>
          <p:cNvSpPr>
            <a:spLocks noGrp="1"/>
          </p:cNvSpPr>
          <p:nvPr>
            <p:ph type="ftr" sz="quarter" idx="11"/>
          </p:nvPr>
        </p:nvSpPr>
        <p:spPr/>
        <p:txBody>
          <a:bodyPr/>
          <a:lstStyle/>
          <a:p>
            <a:r>
              <a:rPr lang="en-US"/>
              <a:t>Department of Software Engineering </a:t>
            </a:r>
          </a:p>
        </p:txBody>
      </p:sp>
      <p:sp>
        <p:nvSpPr>
          <p:cNvPr id="6" name="Slide Number Placeholder 5"/>
          <p:cNvSpPr>
            <a:spLocks noGrp="1"/>
          </p:cNvSpPr>
          <p:nvPr>
            <p:ph type="sldNum" sz="quarter" idx="12"/>
          </p:nvPr>
        </p:nvSpPr>
        <p:spPr/>
        <p:txBody>
          <a:bodyPr/>
          <a:lstStyle/>
          <a:p>
            <a:fld id="{E02E5872-13F7-4C35-AA91-DC336AC07DA5}" type="slidenum">
              <a:rPr lang="en-US" smtClean="0"/>
              <a:t>‹#›</a:t>
            </a:fld>
            <a:endParaRPr lang="en-US"/>
          </a:p>
        </p:txBody>
      </p:sp>
    </p:spTree>
    <p:extLst>
      <p:ext uri="{BB962C8B-B14F-4D97-AF65-F5344CB8AC3E}">
        <p14:creationId xmlns:p14="http://schemas.microsoft.com/office/powerpoint/2010/main" val="161482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5E151E-78C6-4B3C-AAF1-BFF3327168AD}" type="datetime1">
              <a:rPr lang="en-US" smtClean="0"/>
              <a:t>7/5/2022</a:t>
            </a:fld>
            <a:endParaRPr lang="en-US"/>
          </a:p>
        </p:txBody>
      </p:sp>
      <p:sp>
        <p:nvSpPr>
          <p:cNvPr id="5" name="Footer Placeholder 4"/>
          <p:cNvSpPr>
            <a:spLocks noGrp="1"/>
          </p:cNvSpPr>
          <p:nvPr>
            <p:ph type="ftr" sz="quarter" idx="11"/>
          </p:nvPr>
        </p:nvSpPr>
        <p:spPr/>
        <p:txBody>
          <a:bodyPr/>
          <a:lstStyle/>
          <a:p>
            <a:r>
              <a:rPr lang="en-US"/>
              <a:t>Department of Software Engineering </a:t>
            </a:r>
          </a:p>
        </p:txBody>
      </p:sp>
      <p:sp>
        <p:nvSpPr>
          <p:cNvPr id="6" name="Slide Number Placeholder 5"/>
          <p:cNvSpPr>
            <a:spLocks noGrp="1"/>
          </p:cNvSpPr>
          <p:nvPr>
            <p:ph type="sldNum" sz="quarter" idx="12"/>
          </p:nvPr>
        </p:nvSpPr>
        <p:spPr/>
        <p:txBody>
          <a:bodyPr/>
          <a:lstStyle/>
          <a:p>
            <a:fld id="{E02E5872-13F7-4C35-AA91-DC336AC07DA5}" type="slidenum">
              <a:rPr lang="en-US" smtClean="0"/>
              <a:t>‹#›</a:t>
            </a:fld>
            <a:endParaRPr lang="en-US"/>
          </a:p>
        </p:txBody>
      </p:sp>
    </p:spTree>
    <p:extLst>
      <p:ext uri="{BB962C8B-B14F-4D97-AF65-F5344CB8AC3E}">
        <p14:creationId xmlns:p14="http://schemas.microsoft.com/office/powerpoint/2010/main" val="1594770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B5DF0E-5ECA-4765-8E88-47D9A49E4604}" type="datetime1">
              <a:rPr lang="en-US" smtClean="0"/>
              <a:t>7/5/2022</a:t>
            </a:fld>
            <a:endParaRPr lang="en-US"/>
          </a:p>
        </p:txBody>
      </p:sp>
      <p:sp>
        <p:nvSpPr>
          <p:cNvPr id="5" name="Footer Placeholder 4"/>
          <p:cNvSpPr>
            <a:spLocks noGrp="1"/>
          </p:cNvSpPr>
          <p:nvPr>
            <p:ph type="ftr" sz="quarter" idx="11"/>
          </p:nvPr>
        </p:nvSpPr>
        <p:spPr/>
        <p:txBody>
          <a:bodyPr/>
          <a:lstStyle/>
          <a:p>
            <a:r>
              <a:rPr lang="en-US"/>
              <a:t>Department of Software Engineering </a:t>
            </a:r>
          </a:p>
        </p:txBody>
      </p:sp>
      <p:sp>
        <p:nvSpPr>
          <p:cNvPr id="6" name="Slide Number Placeholder 5"/>
          <p:cNvSpPr>
            <a:spLocks noGrp="1"/>
          </p:cNvSpPr>
          <p:nvPr>
            <p:ph type="sldNum" sz="quarter" idx="12"/>
          </p:nvPr>
        </p:nvSpPr>
        <p:spPr/>
        <p:txBody>
          <a:bodyPr/>
          <a:lstStyle/>
          <a:p>
            <a:fld id="{E02E5872-13F7-4C35-AA91-DC336AC07DA5}" type="slidenum">
              <a:rPr lang="en-US" smtClean="0"/>
              <a:t>‹#›</a:t>
            </a:fld>
            <a:endParaRPr lang="en-US"/>
          </a:p>
        </p:txBody>
      </p:sp>
    </p:spTree>
    <p:extLst>
      <p:ext uri="{BB962C8B-B14F-4D97-AF65-F5344CB8AC3E}">
        <p14:creationId xmlns:p14="http://schemas.microsoft.com/office/powerpoint/2010/main" val="1936377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B472F98-B4D9-4A4F-8879-48EF02E0A274}" type="datetime1">
              <a:rPr lang="en-US" smtClean="0"/>
              <a:t>7/5/2022</a:t>
            </a:fld>
            <a:endParaRPr lang="en-US"/>
          </a:p>
        </p:txBody>
      </p:sp>
      <p:sp>
        <p:nvSpPr>
          <p:cNvPr id="6" name="Footer Placeholder 5"/>
          <p:cNvSpPr>
            <a:spLocks noGrp="1"/>
          </p:cNvSpPr>
          <p:nvPr>
            <p:ph type="ftr" sz="quarter" idx="11"/>
          </p:nvPr>
        </p:nvSpPr>
        <p:spPr/>
        <p:txBody>
          <a:bodyPr/>
          <a:lstStyle/>
          <a:p>
            <a:r>
              <a:rPr lang="en-US"/>
              <a:t>Department of Software Engineering </a:t>
            </a:r>
          </a:p>
        </p:txBody>
      </p:sp>
      <p:sp>
        <p:nvSpPr>
          <p:cNvPr id="7" name="Slide Number Placeholder 6"/>
          <p:cNvSpPr>
            <a:spLocks noGrp="1"/>
          </p:cNvSpPr>
          <p:nvPr>
            <p:ph type="sldNum" sz="quarter" idx="12"/>
          </p:nvPr>
        </p:nvSpPr>
        <p:spPr/>
        <p:txBody>
          <a:bodyPr/>
          <a:lstStyle/>
          <a:p>
            <a:fld id="{E02E5872-13F7-4C35-AA91-DC336AC07DA5}" type="slidenum">
              <a:rPr lang="en-US" smtClean="0"/>
              <a:t>‹#›</a:t>
            </a:fld>
            <a:endParaRPr lang="en-US"/>
          </a:p>
        </p:txBody>
      </p:sp>
    </p:spTree>
    <p:extLst>
      <p:ext uri="{BB962C8B-B14F-4D97-AF65-F5344CB8AC3E}">
        <p14:creationId xmlns:p14="http://schemas.microsoft.com/office/powerpoint/2010/main" val="187923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BE8D41-1B49-4171-869F-D258A5283EEE}" type="datetime1">
              <a:rPr lang="en-US" smtClean="0"/>
              <a:t>7/5/2022</a:t>
            </a:fld>
            <a:endParaRPr lang="en-US"/>
          </a:p>
        </p:txBody>
      </p:sp>
      <p:sp>
        <p:nvSpPr>
          <p:cNvPr id="8" name="Footer Placeholder 7"/>
          <p:cNvSpPr>
            <a:spLocks noGrp="1"/>
          </p:cNvSpPr>
          <p:nvPr>
            <p:ph type="ftr" sz="quarter" idx="11"/>
          </p:nvPr>
        </p:nvSpPr>
        <p:spPr/>
        <p:txBody>
          <a:bodyPr/>
          <a:lstStyle/>
          <a:p>
            <a:r>
              <a:rPr lang="en-US"/>
              <a:t>Department of Software Engineering </a:t>
            </a:r>
          </a:p>
        </p:txBody>
      </p:sp>
      <p:sp>
        <p:nvSpPr>
          <p:cNvPr id="9" name="Slide Number Placeholder 8"/>
          <p:cNvSpPr>
            <a:spLocks noGrp="1"/>
          </p:cNvSpPr>
          <p:nvPr>
            <p:ph type="sldNum" sz="quarter" idx="12"/>
          </p:nvPr>
        </p:nvSpPr>
        <p:spPr/>
        <p:txBody>
          <a:bodyPr/>
          <a:lstStyle/>
          <a:p>
            <a:fld id="{E02E5872-13F7-4C35-AA91-DC336AC07DA5}" type="slidenum">
              <a:rPr lang="en-US" smtClean="0"/>
              <a:t>‹#›</a:t>
            </a:fld>
            <a:endParaRPr lang="en-US"/>
          </a:p>
        </p:txBody>
      </p:sp>
    </p:spTree>
    <p:extLst>
      <p:ext uri="{BB962C8B-B14F-4D97-AF65-F5344CB8AC3E}">
        <p14:creationId xmlns:p14="http://schemas.microsoft.com/office/powerpoint/2010/main" val="804833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9C083D-5700-4F08-B473-D379CF27BA83}" type="datetime1">
              <a:rPr lang="en-US" smtClean="0"/>
              <a:t>7/5/2022</a:t>
            </a:fld>
            <a:endParaRPr lang="en-US"/>
          </a:p>
        </p:txBody>
      </p:sp>
      <p:sp>
        <p:nvSpPr>
          <p:cNvPr id="4" name="Footer Placeholder 3"/>
          <p:cNvSpPr>
            <a:spLocks noGrp="1"/>
          </p:cNvSpPr>
          <p:nvPr>
            <p:ph type="ftr" sz="quarter" idx="11"/>
          </p:nvPr>
        </p:nvSpPr>
        <p:spPr/>
        <p:txBody>
          <a:bodyPr/>
          <a:lstStyle/>
          <a:p>
            <a:r>
              <a:rPr lang="en-US"/>
              <a:t>Department of Software Engineering </a:t>
            </a:r>
          </a:p>
        </p:txBody>
      </p:sp>
      <p:sp>
        <p:nvSpPr>
          <p:cNvPr id="5" name="Slide Number Placeholder 4"/>
          <p:cNvSpPr>
            <a:spLocks noGrp="1"/>
          </p:cNvSpPr>
          <p:nvPr>
            <p:ph type="sldNum" sz="quarter" idx="12"/>
          </p:nvPr>
        </p:nvSpPr>
        <p:spPr/>
        <p:txBody>
          <a:bodyPr/>
          <a:lstStyle/>
          <a:p>
            <a:fld id="{E02E5872-13F7-4C35-AA91-DC336AC07DA5}" type="slidenum">
              <a:rPr lang="en-US" smtClean="0"/>
              <a:t>‹#›</a:t>
            </a:fld>
            <a:endParaRPr lang="en-US"/>
          </a:p>
        </p:txBody>
      </p:sp>
    </p:spTree>
    <p:extLst>
      <p:ext uri="{BB962C8B-B14F-4D97-AF65-F5344CB8AC3E}">
        <p14:creationId xmlns:p14="http://schemas.microsoft.com/office/powerpoint/2010/main" val="3384728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3079F5-7BD2-404C-8C4A-F46BD3614ED7}" type="datetime1">
              <a:rPr lang="en-US" smtClean="0"/>
              <a:t>7/5/2022</a:t>
            </a:fld>
            <a:endParaRPr lang="en-US"/>
          </a:p>
        </p:txBody>
      </p:sp>
      <p:sp>
        <p:nvSpPr>
          <p:cNvPr id="3" name="Footer Placeholder 2"/>
          <p:cNvSpPr>
            <a:spLocks noGrp="1"/>
          </p:cNvSpPr>
          <p:nvPr>
            <p:ph type="ftr" sz="quarter" idx="11"/>
          </p:nvPr>
        </p:nvSpPr>
        <p:spPr/>
        <p:txBody>
          <a:bodyPr/>
          <a:lstStyle/>
          <a:p>
            <a:r>
              <a:rPr lang="en-US"/>
              <a:t>Department of Software Engineering </a:t>
            </a:r>
          </a:p>
        </p:txBody>
      </p:sp>
      <p:sp>
        <p:nvSpPr>
          <p:cNvPr id="4" name="Slide Number Placeholder 3"/>
          <p:cNvSpPr>
            <a:spLocks noGrp="1"/>
          </p:cNvSpPr>
          <p:nvPr>
            <p:ph type="sldNum" sz="quarter" idx="12"/>
          </p:nvPr>
        </p:nvSpPr>
        <p:spPr/>
        <p:txBody>
          <a:bodyPr/>
          <a:lstStyle/>
          <a:p>
            <a:fld id="{E02E5872-13F7-4C35-AA91-DC336AC07DA5}" type="slidenum">
              <a:rPr lang="en-US" smtClean="0"/>
              <a:t>‹#›</a:t>
            </a:fld>
            <a:endParaRPr lang="en-US"/>
          </a:p>
        </p:txBody>
      </p:sp>
    </p:spTree>
    <p:extLst>
      <p:ext uri="{BB962C8B-B14F-4D97-AF65-F5344CB8AC3E}">
        <p14:creationId xmlns:p14="http://schemas.microsoft.com/office/powerpoint/2010/main" val="216793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BEE728-E7D7-40CC-B154-AFE561EA10E2}" type="datetime1">
              <a:rPr lang="en-US" smtClean="0"/>
              <a:t>7/5/2022</a:t>
            </a:fld>
            <a:endParaRPr lang="en-US"/>
          </a:p>
        </p:txBody>
      </p:sp>
      <p:sp>
        <p:nvSpPr>
          <p:cNvPr id="6" name="Footer Placeholder 5"/>
          <p:cNvSpPr>
            <a:spLocks noGrp="1"/>
          </p:cNvSpPr>
          <p:nvPr>
            <p:ph type="ftr" sz="quarter" idx="11"/>
          </p:nvPr>
        </p:nvSpPr>
        <p:spPr/>
        <p:txBody>
          <a:bodyPr/>
          <a:lstStyle/>
          <a:p>
            <a:r>
              <a:rPr lang="en-US"/>
              <a:t>Department of Software Engineering </a:t>
            </a:r>
          </a:p>
        </p:txBody>
      </p:sp>
      <p:sp>
        <p:nvSpPr>
          <p:cNvPr id="7" name="Slide Number Placeholder 6"/>
          <p:cNvSpPr>
            <a:spLocks noGrp="1"/>
          </p:cNvSpPr>
          <p:nvPr>
            <p:ph type="sldNum" sz="quarter" idx="12"/>
          </p:nvPr>
        </p:nvSpPr>
        <p:spPr/>
        <p:txBody>
          <a:bodyPr/>
          <a:lstStyle/>
          <a:p>
            <a:fld id="{E02E5872-13F7-4C35-AA91-DC336AC07DA5}" type="slidenum">
              <a:rPr lang="en-US" smtClean="0"/>
              <a:t>‹#›</a:t>
            </a:fld>
            <a:endParaRPr lang="en-US"/>
          </a:p>
        </p:txBody>
      </p:sp>
    </p:spTree>
    <p:extLst>
      <p:ext uri="{BB962C8B-B14F-4D97-AF65-F5344CB8AC3E}">
        <p14:creationId xmlns:p14="http://schemas.microsoft.com/office/powerpoint/2010/main" val="1658952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CF2135-36EF-4C0E-8B58-288B5570C8A2}" type="datetime1">
              <a:rPr lang="en-US" smtClean="0"/>
              <a:t>7/5/2022</a:t>
            </a:fld>
            <a:endParaRPr lang="en-US"/>
          </a:p>
        </p:txBody>
      </p:sp>
      <p:sp>
        <p:nvSpPr>
          <p:cNvPr id="6" name="Footer Placeholder 5"/>
          <p:cNvSpPr>
            <a:spLocks noGrp="1"/>
          </p:cNvSpPr>
          <p:nvPr>
            <p:ph type="ftr" sz="quarter" idx="11"/>
          </p:nvPr>
        </p:nvSpPr>
        <p:spPr/>
        <p:txBody>
          <a:bodyPr/>
          <a:lstStyle/>
          <a:p>
            <a:r>
              <a:rPr lang="en-US"/>
              <a:t>Department of Software Engineering </a:t>
            </a:r>
          </a:p>
        </p:txBody>
      </p:sp>
      <p:sp>
        <p:nvSpPr>
          <p:cNvPr id="7" name="Slide Number Placeholder 6"/>
          <p:cNvSpPr>
            <a:spLocks noGrp="1"/>
          </p:cNvSpPr>
          <p:nvPr>
            <p:ph type="sldNum" sz="quarter" idx="12"/>
          </p:nvPr>
        </p:nvSpPr>
        <p:spPr/>
        <p:txBody>
          <a:bodyPr/>
          <a:lstStyle/>
          <a:p>
            <a:fld id="{E02E5872-13F7-4C35-AA91-DC336AC07DA5}" type="slidenum">
              <a:rPr lang="en-US" smtClean="0"/>
              <a:t>‹#›</a:t>
            </a:fld>
            <a:endParaRPr lang="en-US"/>
          </a:p>
        </p:txBody>
      </p:sp>
    </p:spTree>
    <p:extLst>
      <p:ext uri="{BB962C8B-B14F-4D97-AF65-F5344CB8AC3E}">
        <p14:creationId xmlns:p14="http://schemas.microsoft.com/office/powerpoint/2010/main" val="2359845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AC45A8-09FD-4C05-A279-374CC15B2331}" type="datetime1">
              <a:rPr lang="en-US" smtClean="0"/>
              <a:t>7/5/2022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Software Engineering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2E5872-13F7-4C35-AA91-DC336AC07DA5}" type="slidenum">
              <a:rPr lang="en-US" smtClean="0"/>
              <a:t>‹#›</a:t>
            </a:fld>
            <a:endParaRPr lang="en-US"/>
          </a:p>
        </p:txBody>
      </p:sp>
    </p:spTree>
    <p:extLst>
      <p:ext uri="{BB962C8B-B14F-4D97-AF65-F5344CB8AC3E}">
        <p14:creationId xmlns:p14="http://schemas.microsoft.com/office/powerpoint/2010/main" val="830964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p:cNvSpPr/>
          <p:nvPr/>
        </p:nvSpPr>
        <p:spPr>
          <a:xfrm rot="16200000">
            <a:off x="1543481" y="-742519"/>
            <a:ext cx="5980837" cy="9220200"/>
          </a:xfrm>
          <a:prstGeom prst="rtTriangl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6" name="Rectangle 5"/>
          <p:cNvSpPr/>
          <p:nvPr/>
        </p:nvSpPr>
        <p:spPr>
          <a:xfrm>
            <a:off x="228600" y="986312"/>
            <a:ext cx="8382000" cy="923330"/>
          </a:xfrm>
          <a:prstGeom prst="rect">
            <a:avLst/>
          </a:prstGeom>
        </p:spPr>
        <p:txBody>
          <a:bodyPr wrap="square">
            <a:spAutoFit/>
          </a:bodyPr>
          <a:lstStyle/>
          <a:p>
            <a:pPr algn="ctr"/>
            <a:r>
              <a:rPr lang="en-US" sz="5400" b="1" dirty="0">
                <a:latin typeface="Baskerville Old Face" panose="02020602080505020303" pitchFamily="18" charset="0"/>
              </a:rPr>
              <a:t>Phishing website detection</a:t>
            </a:r>
            <a:endParaRPr lang="en-US" sz="5400" dirty="0"/>
          </a:p>
        </p:txBody>
      </p:sp>
      <p:sp>
        <p:nvSpPr>
          <p:cNvPr id="8" name="Right Triangle 7"/>
          <p:cNvSpPr/>
          <p:nvPr/>
        </p:nvSpPr>
        <p:spPr>
          <a:xfrm>
            <a:off x="-37686" y="3124200"/>
            <a:ext cx="3809999" cy="3733800"/>
          </a:xfrm>
          <a:prstGeom prst="r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1" name="Right Triangle 10"/>
          <p:cNvSpPr/>
          <p:nvPr/>
        </p:nvSpPr>
        <p:spPr>
          <a:xfrm rot="16200000">
            <a:off x="2549236" y="263236"/>
            <a:ext cx="3962400" cy="9227128"/>
          </a:xfrm>
          <a:prstGeom prst="r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2" name="Rectangle 11"/>
          <p:cNvSpPr/>
          <p:nvPr/>
        </p:nvSpPr>
        <p:spPr>
          <a:xfrm>
            <a:off x="3359729" y="4038600"/>
            <a:ext cx="5784272" cy="1568378"/>
          </a:xfrm>
          <a:prstGeom prst="rect">
            <a:avLst/>
          </a:prstGeom>
        </p:spPr>
        <p:txBody>
          <a:bodyPr wrap="square">
            <a:spAutoFit/>
          </a:bodyPr>
          <a:lstStyle/>
          <a:p>
            <a:pPr>
              <a:lnSpc>
                <a:spcPct val="150000"/>
              </a:lnSpc>
            </a:pPr>
            <a:r>
              <a:rPr lang="en-US" b="1" u="sng" dirty="0">
                <a:latin typeface="Arial Rounded MT Bold" panose="020F0704030504030204" pitchFamily="34" charset="0"/>
                <a:cs typeface="Aharoni" panose="02010803020104030203" pitchFamily="2" charset="-79"/>
              </a:rPr>
              <a:t>Group Members:</a:t>
            </a:r>
          </a:p>
          <a:p>
            <a:pPr marL="285750" indent="-285750">
              <a:lnSpc>
                <a:spcPct val="150000"/>
              </a:lnSpc>
              <a:buFont typeface="Arial" panose="020B0604020202020204" pitchFamily="34" charset="0"/>
              <a:buChar char="•"/>
            </a:pPr>
            <a:r>
              <a:rPr lang="en-US" sz="1600" dirty="0">
                <a:solidFill>
                  <a:schemeClr val="bg1">
                    <a:lumMod val="95000"/>
                  </a:schemeClr>
                </a:solidFill>
                <a:latin typeface="Arial Rounded MT Bold" panose="020F0704030504030204" pitchFamily="34" charset="0"/>
                <a:cs typeface="Aharoni" panose="02010803020104030203" pitchFamily="2" charset="-79"/>
              </a:rPr>
              <a:t>Sami </a:t>
            </a:r>
            <a:r>
              <a:rPr lang="en-US" sz="1600" dirty="0" err="1">
                <a:solidFill>
                  <a:schemeClr val="bg1">
                    <a:lumMod val="95000"/>
                  </a:schemeClr>
                </a:solidFill>
                <a:latin typeface="Arial Rounded MT Bold" panose="020F0704030504030204" pitchFamily="34" charset="0"/>
                <a:cs typeface="Aharoni" panose="02010803020104030203" pitchFamily="2" charset="-79"/>
              </a:rPr>
              <a:t>ullah</a:t>
            </a:r>
            <a:r>
              <a:rPr lang="en-US" sz="1600" dirty="0">
                <a:solidFill>
                  <a:schemeClr val="bg1">
                    <a:lumMod val="95000"/>
                  </a:schemeClr>
                </a:solidFill>
                <a:latin typeface="Arial Rounded MT Bold" panose="020F0704030504030204" pitchFamily="34" charset="0"/>
                <a:cs typeface="Aharoni" panose="02010803020104030203" pitchFamily="2" charset="-79"/>
              </a:rPr>
              <a:t> khan	                       (02-131192-071)</a:t>
            </a:r>
          </a:p>
          <a:p>
            <a:pPr marL="285750" indent="-285750">
              <a:lnSpc>
                <a:spcPct val="150000"/>
              </a:lnSpc>
              <a:buFont typeface="Arial" panose="020B0604020202020204" pitchFamily="34" charset="0"/>
              <a:buChar char="•"/>
            </a:pPr>
            <a:r>
              <a:rPr lang="en-US" sz="1600" dirty="0">
                <a:solidFill>
                  <a:schemeClr val="bg1">
                    <a:lumMod val="95000"/>
                  </a:schemeClr>
                </a:solidFill>
                <a:latin typeface="Arial Rounded MT Bold" panose="020F0704030504030204" pitchFamily="34" charset="0"/>
                <a:cs typeface="Aharoni" panose="02010803020104030203" pitchFamily="2" charset="-79"/>
              </a:rPr>
              <a:t>Saad </a:t>
            </a:r>
            <a:r>
              <a:rPr lang="en-US" sz="1600" dirty="0" err="1">
                <a:solidFill>
                  <a:schemeClr val="bg1">
                    <a:lumMod val="95000"/>
                  </a:schemeClr>
                </a:solidFill>
                <a:latin typeface="Arial Rounded MT Bold" panose="020F0704030504030204" pitchFamily="34" charset="0"/>
                <a:cs typeface="Aharoni" panose="02010803020104030203" pitchFamily="2" charset="-79"/>
              </a:rPr>
              <a:t>kamal</a:t>
            </a:r>
            <a:r>
              <a:rPr lang="en-US" sz="1600" dirty="0">
                <a:solidFill>
                  <a:schemeClr val="bg1">
                    <a:lumMod val="95000"/>
                  </a:schemeClr>
                </a:solidFill>
                <a:latin typeface="Arial Rounded MT Bold" panose="020F0704030504030204" pitchFamily="34" charset="0"/>
                <a:cs typeface="Aharoni" panose="02010803020104030203" pitchFamily="2" charset="-79"/>
              </a:rPr>
              <a:t>                                                 (02-131192-075)</a:t>
            </a:r>
          </a:p>
          <a:p>
            <a:pPr marL="285750" indent="-285750">
              <a:lnSpc>
                <a:spcPct val="150000"/>
              </a:lnSpc>
              <a:buFont typeface="Arial" panose="020B0604020202020204" pitchFamily="34" charset="0"/>
              <a:buChar char="•"/>
            </a:pPr>
            <a:r>
              <a:rPr lang="en-US" sz="1600" dirty="0">
                <a:solidFill>
                  <a:schemeClr val="bg1">
                    <a:lumMod val="95000"/>
                  </a:schemeClr>
                </a:solidFill>
                <a:latin typeface="Arial Rounded MT Bold" panose="020F0704030504030204" pitchFamily="34" charset="0"/>
                <a:cs typeface="Aharoni" panose="02010803020104030203" pitchFamily="2" charset="-79"/>
              </a:rPr>
              <a:t>	                       </a:t>
            </a:r>
          </a:p>
        </p:txBody>
      </p:sp>
      <p:sp>
        <p:nvSpPr>
          <p:cNvPr id="13" name="Rectangle 12"/>
          <p:cNvSpPr/>
          <p:nvPr/>
        </p:nvSpPr>
        <p:spPr>
          <a:xfrm>
            <a:off x="2244435" y="1904725"/>
            <a:ext cx="4572000" cy="646331"/>
          </a:xfrm>
          <a:prstGeom prst="rect">
            <a:avLst/>
          </a:prstGeom>
        </p:spPr>
        <p:txBody>
          <a:bodyPr>
            <a:spAutoFit/>
          </a:bodyPr>
          <a:lstStyle/>
          <a:p>
            <a:pPr algn="ctr"/>
            <a:r>
              <a:rPr lang="en-US" sz="3600" b="1" dirty="0">
                <a:solidFill>
                  <a:schemeClr val="tx2">
                    <a:lumMod val="50000"/>
                  </a:schemeClr>
                </a:solidFill>
                <a:latin typeface="Baskerville Old Face" panose="02020602080505020303" pitchFamily="18" charset="0"/>
              </a:rPr>
              <a:t>Semester Project</a:t>
            </a:r>
          </a:p>
        </p:txBody>
      </p:sp>
      <p:sp>
        <p:nvSpPr>
          <p:cNvPr id="9" name="Rectangle 8"/>
          <p:cNvSpPr/>
          <p:nvPr/>
        </p:nvSpPr>
        <p:spPr>
          <a:xfrm>
            <a:off x="0" y="4478739"/>
            <a:ext cx="3276600" cy="3139321"/>
          </a:xfrm>
          <a:prstGeom prst="rect">
            <a:avLst/>
          </a:prstGeom>
        </p:spPr>
        <p:txBody>
          <a:bodyPr wrap="square">
            <a:spAutoFit/>
          </a:bodyPr>
          <a:lstStyle/>
          <a:p>
            <a:pPr>
              <a:lnSpc>
                <a:spcPct val="150000"/>
              </a:lnSpc>
            </a:pPr>
            <a:r>
              <a:rPr lang="en-US" b="1" u="sng" dirty="0">
                <a:latin typeface="Arial Rounded MT Bold" panose="020F0704030504030204" pitchFamily="34" charset="0"/>
                <a:cs typeface="Aharoni" panose="02010803020104030203" pitchFamily="2" charset="-79"/>
              </a:rPr>
              <a:t>Course :</a:t>
            </a:r>
          </a:p>
          <a:p>
            <a:pPr>
              <a:lnSpc>
                <a:spcPct val="150000"/>
              </a:lnSpc>
            </a:pPr>
            <a:r>
              <a:rPr lang="en-US" sz="1600" dirty="0">
                <a:solidFill>
                  <a:schemeClr val="accent3">
                    <a:lumMod val="50000"/>
                  </a:schemeClr>
                </a:solidFill>
                <a:latin typeface="Arial Rounded MT Bold" panose="020F0704030504030204" pitchFamily="34" charset="0"/>
                <a:cs typeface="Aharoni" panose="02010803020104030203" pitchFamily="2" charset="-79"/>
              </a:rPr>
              <a:t>Data mining</a:t>
            </a:r>
            <a:endParaRPr lang="en-US" b="1" u="sng" dirty="0">
              <a:latin typeface="Arial Rounded MT Bold" panose="020F0704030504030204" pitchFamily="34" charset="0"/>
              <a:cs typeface="Aharoni" panose="02010803020104030203" pitchFamily="2" charset="-79"/>
            </a:endParaRPr>
          </a:p>
          <a:p>
            <a:pPr>
              <a:lnSpc>
                <a:spcPct val="150000"/>
              </a:lnSpc>
            </a:pPr>
            <a:r>
              <a:rPr lang="en-US" b="1" u="sng" dirty="0">
                <a:latin typeface="Arial Rounded MT Bold" panose="020F0704030504030204" pitchFamily="34" charset="0"/>
                <a:cs typeface="Aharoni" panose="02010803020104030203" pitchFamily="2" charset="-79"/>
              </a:rPr>
              <a:t>Course Teacher:</a:t>
            </a:r>
          </a:p>
          <a:p>
            <a:pPr>
              <a:lnSpc>
                <a:spcPct val="150000"/>
              </a:lnSpc>
            </a:pPr>
            <a:r>
              <a:rPr lang="en-US" sz="1600" dirty="0">
                <a:solidFill>
                  <a:schemeClr val="accent3">
                    <a:lumMod val="50000"/>
                  </a:schemeClr>
                </a:solidFill>
                <a:latin typeface="Arial Rounded MT Bold" panose="020F0704030504030204" pitchFamily="34" charset="0"/>
                <a:cs typeface="Aharoni" panose="02010803020104030203" pitchFamily="2" charset="-79"/>
              </a:rPr>
              <a:t>Amina Jameel</a:t>
            </a:r>
          </a:p>
          <a:p>
            <a:pPr>
              <a:lnSpc>
                <a:spcPct val="150000"/>
              </a:lnSpc>
            </a:pPr>
            <a:r>
              <a:rPr lang="en-US" sz="1600" b="1" u="sng" dirty="0">
                <a:latin typeface="Arial Rounded MT Bold" panose="020F0704030504030204" pitchFamily="34" charset="0"/>
                <a:cs typeface="Aharoni" panose="02010803020104030203" pitchFamily="2" charset="-79"/>
              </a:rPr>
              <a:t>Lab Teacher:</a:t>
            </a:r>
          </a:p>
          <a:p>
            <a:pPr>
              <a:lnSpc>
                <a:spcPct val="150000"/>
              </a:lnSpc>
            </a:pPr>
            <a:r>
              <a:rPr lang="en-US" sz="1600" dirty="0" err="1">
                <a:solidFill>
                  <a:schemeClr val="accent3">
                    <a:lumMod val="50000"/>
                  </a:schemeClr>
                </a:solidFill>
                <a:latin typeface="Arial Rounded MT Bold" panose="020F0704030504030204" pitchFamily="34" charset="0"/>
                <a:cs typeface="Aharoni" panose="02010803020104030203" pitchFamily="2" charset="-79"/>
              </a:rPr>
              <a:t>Engr.Ramsha</a:t>
            </a:r>
            <a:r>
              <a:rPr lang="en-US" sz="1600" dirty="0">
                <a:solidFill>
                  <a:schemeClr val="accent3">
                    <a:lumMod val="50000"/>
                  </a:schemeClr>
                </a:solidFill>
                <a:latin typeface="Arial Rounded MT Bold" panose="020F0704030504030204" pitchFamily="34" charset="0"/>
                <a:cs typeface="Aharoni" panose="02010803020104030203" pitchFamily="2" charset="-79"/>
              </a:rPr>
              <a:t> </a:t>
            </a:r>
            <a:r>
              <a:rPr lang="en-US" sz="1600" dirty="0" err="1">
                <a:solidFill>
                  <a:schemeClr val="accent3">
                    <a:lumMod val="50000"/>
                  </a:schemeClr>
                </a:solidFill>
                <a:latin typeface="Arial Rounded MT Bold" panose="020F0704030504030204" pitchFamily="34" charset="0"/>
                <a:cs typeface="Aharoni" panose="02010803020104030203" pitchFamily="2" charset="-79"/>
              </a:rPr>
              <a:t>Mashood</a:t>
            </a:r>
            <a:r>
              <a:rPr lang="en-US" sz="1600" dirty="0">
                <a:solidFill>
                  <a:schemeClr val="accent3">
                    <a:lumMod val="50000"/>
                  </a:schemeClr>
                </a:solidFill>
                <a:latin typeface="Arial Rounded MT Bold" panose="020F0704030504030204" pitchFamily="34" charset="0"/>
                <a:cs typeface="Aharoni" panose="02010803020104030203" pitchFamily="2" charset="-79"/>
              </a:rPr>
              <a:t> </a:t>
            </a:r>
          </a:p>
          <a:p>
            <a:pPr>
              <a:lnSpc>
                <a:spcPct val="150000"/>
              </a:lnSpc>
            </a:pPr>
            <a:endParaRPr lang="en-US" sz="1600" b="1" u="sng" dirty="0">
              <a:solidFill>
                <a:schemeClr val="accent2">
                  <a:lumMod val="40000"/>
                  <a:lumOff val="60000"/>
                </a:schemeClr>
              </a:solidFill>
              <a:latin typeface="Arial Rounded MT Bold" panose="020F0704030504030204" pitchFamily="34" charset="0"/>
              <a:cs typeface="Aharoni" panose="02010803020104030203" pitchFamily="2" charset="-79"/>
            </a:endParaRPr>
          </a:p>
          <a:p>
            <a:pPr>
              <a:lnSpc>
                <a:spcPct val="150000"/>
              </a:lnSpc>
            </a:pPr>
            <a:endParaRPr lang="en-US" sz="1600" dirty="0">
              <a:solidFill>
                <a:schemeClr val="bg1">
                  <a:lumMod val="95000"/>
                </a:schemeClr>
              </a:solidFill>
              <a:latin typeface="Arial Rounded MT Bold" panose="020F0704030504030204" pitchFamily="34" charset="0"/>
              <a:cs typeface="Aharoni" panose="02010803020104030203" pitchFamily="2" charset="-79"/>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408" y="109385"/>
            <a:ext cx="715992" cy="855698"/>
          </a:xfrm>
          <a:prstGeom prst="rect">
            <a:avLst/>
          </a:prstGeom>
        </p:spPr>
      </p:pic>
    </p:spTree>
    <p:extLst>
      <p:ext uri="{BB962C8B-B14F-4D97-AF65-F5344CB8AC3E}">
        <p14:creationId xmlns:p14="http://schemas.microsoft.com/office/powerpoint/2010/main" val="2296197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0" y="0"/>
            <a:ext cx="9144000" cy="1676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Isosceles Triangle 4"/>
          <p:cNvSpPr/>
          <p:nvPr/>
        </p:nvSpPr>
        <p:spPr>
          <a:xfrm rot="10800000">
            <a:off x="-1" y="20779"/>
            <a:ext cx="3124200" cy="1676403"/>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 name="Right Triangle 5"/>
          <p:cNvSpPr/>
          <p:nvPr/>
        </p:nvSpPr>
        <p:spPr>
          <a:xfrm>
            <a:off x="0" y="20778"/>
            <a:ext cx="1562099" cy="1676405"/>
          </a:xfrm>
          <a:prstGeom prst="r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Rectangle 8"/>
          <p:cNvSpPr/>
          <p:nvPr/>
        </p:nvSpPr>
        <p:spPr>
          <a:xfrm>
            <a:off x="3817411" y="858980"/>
            <a:ext cx="1394934" cy="646331"/>
          </a:xfrm>
          <a:prstGeom prst="rect">
            <a:avLst/>
          </a:prstGeom>
        </p:spPr>
        <p:txBody>
          <a:bodyPr wrap="none">
            <a:spAutoFit/>
            <a:scene3d>
              <a:camera prst="orthographicFront"/>
              <a:lightRig rig="soft" dir="t">
                <a:rot lat="0" lon="0" rev="10800000"/>
              </a:lightRig>
            </a:scene3d>
            <a:sp3d>
              <a:bevelT w="27940" h="12700"/>
              <a:contourClr>
                <a:srgbClr val="DDDDDD"/>
              </a:contourClr>
            </a:sp3d>
          </a:bodyPr>
          <a:lstStyle/>
          <a:p>
            <a:r>
              <a:rPr lang="en-US" sz="3600" b="1" u="sng" spc="150" dirty="0">
                <a:ln w="11430"/>
                <a:solidFill>
                  <a:srgbClr val="F8F8F8"/>
                </a:solidFill>
                <a:effectLst>
                  <a:outerShdw blurRad="25400" algn="tl" rotWithShape="0">
                    <a:srgbClr val="000000">
                      <a:alpha val="43000"/>
                    </a:srgbClr>
                  </a:outerShdw>
                </a:effectLst>
                <a:latin typeface="Berlin Sans FB Demi" pitchFamily="34" charset="0"/>
                <a:ea typeface="Verdana" panose="020B0604030504040204" pitchFamily="34" charset="0"/>
                <a:cs typeface="Verdana" panose="020B0604030504040204" pitchFamily="34" charset="0"/>
              </a:rPr>
              <a:t>PROS</a:t>
            </a:r>
          </a:p>
        </p:txBody>
      </p:sp>
      <p:sp>
        <p:nvSpPr>
          <p:cNvPr id="10" name="Rectangle 9"/>
          <p:cNvSpPr/>
          <p:nvPr/>
        </p:nvSpPr>
        <p:spPr>
          <a:xfrm>
            <a:off x="781048" y="1981200"/>
            <a:ext cx="7753351" cy="2677656"/>
          </a:xfrm>
          <a:prstGeom prst="rect">
            <a:avLst/>
          </a:prstGeom>
        </p:spPr>
        <p:txBody>
          <a:bodyPr wrap="square">
            <a:spAutoFit/>
          </a:bodyPr>
          <a:lstStyle/>
          <a:p>
            <a:pPr algn="l">
              <a:buFont typeface="Arial" panose="020B0604020202020204" pitchFamily="34" charset="0"/>
              <a:buChar char="•"/>
            </a:pPr>
            <a:r>
              <a:rPr lang="en-US" sz="2800" b="1" i="0" dirty="0">
                <a:effectLst/>
                <a:latin typeface="arial" panose="020B0604020202020204" pitchFamily="34" charset="0"/>
              </a:rPr>
              <a:t>Measure the degrees of corporate and employee vulnerability.</a:t>
            </a:r>
          </a:p>
          <a:p>
            <a:pPr algn="l">
              <a:buFont typeface="Arial" panose="020B0604020202020204" pitchFamily="34" charset="0"/>
              <a:buChar char="•"/>
            </a:pPr>
            <a:r>
              <a:rPr lang="en-US" sz="2800" b="1" i="0" dirty="0">
                <a:effectLst/>
                <a:latin typeface="arial" panose="020B0604020202020204" pitchFamily="34" charset="0"/>
              </a:rPr>
              <a:t>Eliminate the cyber threat risk level.</a:t>
            </a:r>
          </a:p>
          <a:p>
            <a:pPr algn="l">
              <a:buFont typeface="Arial" panose="020B0604020202020204" pitchFamily="34" charset="0"/>
              <a:buChar char="•"/>
            </a:pPr>
            <a:r>
              <a:rPr lang="en-US" sz="2800" b="1" i="0" dirty="0">
                <a:effectLst/>
                <a:latin typeface="arial" panose="020B0604020202020204" pitchFamily="34" charset="0"/>
              </a:rPr>
              <a:t>Increase user alertness to phishing risks.</a:t>
            </a:r>
          </a:p>
          <a:p>
            <a:pPr algn="l">
              <a:buFont typeface="Arial" panose="020B0604020202020204" pitchFamily="34" charset="0"/>
              <a:buChar char="•"/>
            </a:pPr>
            <a:r>
              <a:rPr lang="en-US" sz="2800" b="1" i="0" dirty="0">
                <a:effectLst/>
                <a:latin typeface="arial" panose="020B0604020202020204" pitchFamily="34" charset="0"/>
              </a:rPr>
              <a:t>Instill a cyber security culture and create cyber security heroes</a:t>
            </a:r>
            <a:r>
              <a:rPr lang="en-US" b="1" i="0" dirty="0">
                <a:effectLst/>
                <a:latin typeface="arial" panose="020B0604020202020204" pitchFamily="34" charset="0"/>
              </a:rPr>
              <a:t>.</a:t>
            </a:r>
          </a:p>
        </p:txBody>
      </p:sp>
      <p:sp>
        <p:nvSpPr>
          <p:cNvPr id="3" name="Date Placeholder 2"/>
          <p:cNvSpPr>
            <a:spLocks noGrp="1"/>
          </p:cNvSpPr>
          <p:nvPr>
            <p:ph type="dt" sz="half" idx="10"/>
          </p:nvPr>
        </p:nvSpPr>
        <p:spPr/>
        <p:txBody>
          <a:bodyPr/>
          <a:lstStyle/>
          <a:p>
            <a:fld id="{95953995-67BA-4CE8-8E42-F8B2D82BFF6B}" type="datetime1">
              <a:rPr lang="en-US" smtClean="0"/>
              <a:t>7/5/2022</a:t>
            </a:fld>
            <a:endParaRPr lang="en-US"/>
          </a:p>
        </p:txBody>
      </p:sp>
      <p:sp>
        <p:nvSpPr>
          <p:cNvPr id="7" name="Slide Number Placeholder 6"/>
          <p:cNvSpPr>
            <a:spLocks noGrp="1"/>
          </p:cNvSpPr>
          <p:nvPr>
            <p:ph type="sldNum" sz="quarter" idx="12"/>
          </p:nvPr>
        </p:nvSpPr>
        <p:spPr/>
        <p:txBody>
          <a:bodyPr/>
          <a:lstStyle/>
          <a:p>
            <a:fld id="{E02E5872-13F7-4C35-AA91-DC336AC07DA5}" type="slidenum">
              <a:rPr lang="en-US" smtClean="0"/>
              <a:t>10</a:t>
            </a:fld>
            <a:endParaRPr lang="en-US"/>
          </a:p>
        </p:txBody>
      </p:sp>
      <p:sp>
        <p:nvSpPr>
          <p:cNvPr id="8" name="Footer Placeholder 7"/>
          <p:cNvSpPr>
            <a:spLocks noGrp="1"/>
          </p:cNvSpPr>
          <p:nvPr>
            <p:ph type="ftr" sz="quarter" idx="11"/>
          </p:nvPr>
        </p:nvSpPr>
        <p:spPr/>
        <p:txBody>
          <a:bodyPr/>
          <a:lstStyle/>
          <a:p>
            <a:r>
              <a:rPr lang="en-US"/>
              <a:t>Department of Software Engineering </a:t>
            </a:r>
          </a:p>
        </p:txBody>
      </p:sp>
    </p:spTree>
    <p:extLst>
      <p:ext uri="{BB962C8B-B14F-4D97-AF65-F5344CB8AC3E}">
        <p14:creationId xmlns:p14="http://schemas.microsoft.com/office/powerpoint/2010/main" val="3662886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0" y="0"/>
            <a:ext cx="9144000" cy="1676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Isosceles Triangle 4"/>
          <p:cNvSpPr/>
          <p:nvPr/>
        </p:nvSpPr>
        <p:spPr>
          <a:xfrm rot="10800000">
            <a:off x="-1" y="20779"/>
            <a:ext cx="3124200" cy="1676403"/>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 name="Right Triangle 5"/>
          <p:cNvSpPr/>
          <p:nvPr/>
        </p:nvSpPr>
        <p:spPr>
          <a:xfrm>
            <a:off x="0" y="20778"/>
            <a:ext cx="1562099" cy="1676405"/>
          </a:xfrm>
          <a:prstGeom prst="r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Rectangle 8"/>
          <p:cNvSpPr/>
          <p:nvPr/>
        </p:nvSpPr>
        <p:spPr>
          <a:xfrm>
            <a:off x="2667000" y="891792"/>
            <a:ext cx="3783408" cy="646331"/>
          </a:xfrm>
          <a:prstGeom prst="rect">
            <a:avLst/>
          </a:prstGeom>
        </p:spPr>
        <p:txBody>
          <a:bodyPr wrap="none">
            <a:spAutoFit/>
            <a:scene3d>
              <a:camera prst="orthographicFront"/>
              <a:lightRig rig="soft" dir="t">
                <a:rot lat="0" lon="0" rev="10800000"/>
              </a:lightRig>
            </a:scene3d>
            <a:sp3d>
              <a:bevelT w="27940" h="12700"/>
              <a:contourClr>
                <a:srgbClr val="DDDDDD"/>
              </a:contourClr>
            </a:sp3d>
          </a:bodyPr>
          <a:lstStyle/>
          <a:p>
            <a:pPr>
              <a:defRPr/>
            </a:pPr>
            <a:r>
              <a:rPr lang="en-US" sz="3600" b="1" u="sng" spc="150" dirty="0">
                <a:ln w="11430"/>
                <a:solidFill>
                  <a:srgbClr val="F8F8F8"/>
                </a:solidFill>
                <a:effectLst>
                  <a:outerShdw blurRad="25400" algn="tl" rotWithShape="0">
                    <a:srgbClr val="000000">
                      <a:alpha val="43000"/>
                    </a:srgbClr>
                  </a:outerShdw>
                </a:effectLst>
                <a:latin typeface="Berlin Sans FB Demi" panose="020E0802020502020306" pitchFamily="34" charset="0"/>
                <a:ea typeface="Verdana" panose="020B0604030504040204" pitchFamily="34" charset="0"/>
                <a:cs typeface="Verdana" panose="020B0604030504040204" pitchFamily="34" charset="0"/>
              </a:rPr>
              <a:t>ENHANCEMENT</a:t>
            </a:r>
            <a:endParaRPr lang="en-US" b="1" u="sng" spc="150" dirty="0">
              <a:ln w="11430"/>
              <a:solidFill>
                <a:srgbClr val="F8F8F8"/>
              </a:solidFill>
              <a:effectLst>
                <a:outerShdw blurRad="25400" algn="tl" rotWithShape="0">
                  <a:srgbClr val="000000">
                    <a:alpha val="43000"/>
                  </a:srgbClr>
                </a:outerShdw>
              </a:effectLst>
              <a:latin typeface="Berlin Sans FB Demi" panose="020E0802020502020306" pitchFamily="34" charset="0"/>
              <a:ea typeface="Verdana" panose="020B0604030504040204" pitchFamily="34" charset="0"/>
              <a:cs typeface="Verdana" panose="020B0604030504040204" pitchFamily="34" charset="0"/>
            </a:endParaRPr>
          </a:p>
        </p:txBody>
      </p:sp>
      <p:sp>
        <p:nvSpPr>
          <p:cNvPr id="3" name="Rectangle 2"/>
          <p:cNvSpPr/>
          <p:nvPr/>
        </p:nvSpPr>
        <p:spPr>
          <a:xfrm>
            <a:off x="436880" y="1930260"/>
            <a:ext cx="8249920" cy="2308324"/>
          </a:xfrm>
          <a:prstGeom prst="rect">
            <a:avLst/>
          </a:prstGeom>
        </p:spPr>
        <p:txBody>
          <a:bodyPr wrap="square">
            <a:spAutoFit/>
          </a:bodyPr>
          <a:lstStyle/>
          <a:p>
            <a:pPr algn="ctr"/>
            <a:r>
              <a:rPr lang="en-US" sz="2400" b="0" i="0" dirty="0">
                <a:solidFill>
                  <a:srgbClr val="000000"/>
                </a:solidFill>
                <a:effectLst/>
                <a:latin typeface="STIXGeneral-Regular"/>
              </a:rPr>
              <a:t>proposed an </a:t>
            </a:r>
            <a:r>
              <a:rPr lang="en-US" sz="2400" b="0" i="0" dirty="0" err="1">
                <a:solidFill>
                  <a:srgbClr val="000000"/>
                </a:solidFill>
                <a:effectLst/>
                <a:latin typeface="STIXGeneral-Regular"/>
              </a:rPr>
              <a:t>antiphishing</a:t>
            </a:r>
            <a:r>
              <a:rPr lang="en-US" sz="2400" b="0" i="0" dirty="0">
                <a:solidFill>
                  <a:srgbClr val="000000"/>
                </a:solidFill>
                <a:effectLst/>
                <a:latin typeface="STIXGeneral-Regular"/>
              </a:rPr>
              <a:t> approach based on discriminative </a:t>
            </a:r>
            <a:r>
              <a:rPr lang="en-US" sz="2400" b="0" i="0" dirty="0" err="1">
                <a:solidFill>
                  <a:srgbClr val="000000"/>
                </a:solidFill>
                <a:effectLst/>
                <a:latin typeface="STIXGeneral-Regular"/>
              </a:rPr>
              <a:t>keypoint</a:t>
            </a:r>
            <a:r>
              <a:rPr lang="en-US" sz="2400" b="0" i="0" dirty="0">
                <a:solidFill>
                  <a:srgbClr val="000000"/>
                </a:solidFill>
                <a:effectLst/>
                <a:latin typeface="STIXGeneral-Regular"/>
              </a:rPr>
              <a:t> features. This approach considers detection of phishing webpage. This approach </a:t>
            </a:r>
            <a:r>
              <a:rPr lang="en-US" sz="2400" dirty="0">
                <a:solidFill>
                  <a:srgbClr val="000000"/>
                </a:solidFill>
                <a:latin typeface="STIXGeneral-Regular"/>
              </a:rPr>
              <a:t>will enhance to cyber world. Where multiple attackers tries to hack the system by the user visiting their websites. So if we may know earlier stage that the website is phishing so user will not access the site.</a:t>
            </a:r>
            <a:endParaRPr lang="en-US" sz="2400" dirty="0">
              <a:latin typeface="Times New Roman" pitchFamily="18" charset="0"/>
              <a:cs typeface="Times New Roman" pitchFamily="18" charset="0"/>
            </a:endParaRPr>
          </a:p>
        </p:txBody>
      </p:sp>
      <p:sp>
        <p:nvSpPr>
          <p:cNvPr id="7" name="Date Placeholder 6"/>
          <p:cNvSpPr>
            <a:spLocks noGrp="1"/>
          </p:cNvSpPr>
          <p:nvPr>
            <p:ph type="dt" sz="half" idx="10"/>
          </p:nvPr>
        </p:nvSpPr>
        <p:spPr/>
        <p:txBody>
          <a:bodyPr/>
          <a:lstStyle/>
          <a:p>
            <a:fld id="{3F00F2EA-A7FD-47E6-81F2-773D9388B4C3}" type="datetime1">
              <a:rPr lang="en-US" smtClean="0"/>
              <a:t>7/5/2022</a:t>
            </a:fld>
            <a:endParaRPr lang="en-US"/>
          </a:p>
        </p:txBody>
      </p:sp>
      <p:sp>
        <p:nvSpPr>
          <p:cNvPr id="10" name="Slide Number Placeholder 9"/>
          <p:cNvSpPr>
            <a:spLocks noGrp="1"/>
          </p:cNvSpPr>
          <p:nvPr>
            <p:ph type="sldNum" sz="quarter" idx="12"/>
          </p:nvPr>
        </p:nvSpPr>
        <p:spPr/>
        <p:txBody>
          <a:bodyPr/>
          <a:lstStyle/>
          <a:p>
            <a:fld id="{E02E5872-13F7-4C35-AA91-DC336AC07DA5}" type="slidenum">
              <a:rPr lang="en-US" smtClean="0"/>
              <a:t>11</a:t>
            </a:fld>
            <a:endParaRPr lang="en-US"/>
          </a:p>
        </p:txBody>
      </p:sp>
      <p:sp>
        <p:nvSpPr>
          <p:cNvPr id="11" name="Footer Placeholder 10"/>
          <p:cNvSpPr>
            <a:spLocks noGrp="1"/>
          </p:cNvSpPr>
          <p:nvPr>
            <p:ph type="ftr" sz="quarter" idx="11"/>
          </p:nvPr>
        </p:nvSpPr>
        <p:spPr/>
        <p:txBody>
          <a:bodyPr/>
          <a:lstStyle/>
          <a:p>
            <a:r>
              <a:rPr lang="en-US"/>
              <a:t>Department of Software Engineering </a:t>
            </a:r>
          </a:p>
        </p:txBody>
      </p:sp>
    </p:spTree>
    <p:extLst>
      <p:ext uri="{BB962C8B-B14F-4D97-AF65-F5344CB8AC3E}">
        <p14:creationId xmlns:p14="http://schemas.microsoft.com/office/powerpoint/2010/main" val="2750073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0" y="0"/>
            <a:ext cx="9144000" cy="1676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Isosceles Triangle 4"/>
          <p:cNvSpPr/>
          <p:nvPr/>
        </p:nvSpPr>
        <p:spPr>
          <a:xfrm rot="10800000">
            <a:off x="-1" y="20779"/>
            <a:ext cx="3124200" cy="1676403"/>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 name="Right Triangle 5"/>
          <p:cNvSpPr/>
          <p:nvPr/>
        </p:nvSpPr>
        <p:spPr>
          <a:xfrm>
            <a:off x="0" y="20778"/>
            <a:ext cx="1562099" cy="1676405"/>
          </a:xfrm>
          <a:prstGeom prst="r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 name="TextBox 2"/>
          <p:cNvSpPr txBox="1"/>
          <p:nvPr/>
        </p:nvSpPr>
        <p:spPr>
          <a:xfrm>
            <a:off x="1248013" y="2590800"/>
            <a:ext cx="6647974" cy="2215991"/>
          </a:xfrm>
          <a:prstGeom prst="rect">
            <a:avLst/>
          </a:prstGeom>
          <a:noFill/>
        </p:spPr>
        <p:txBody>
          <a:bodyPr wrap="none" rtlCol="0">
            <a:spAutoFit/>
          </a:bodyPr>
          <a:lstStyle/>
          <a:p>
            <a:r>
              <a:rPr lang="en-US" sz="13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Edwardian Script ITC" pitchFamily="66" charset="0"/>
              </a:rPr>
              <a:t>Thank You</a:t>
            </a:r>
          </a:p>
        </p:txBody>
      </p:sp>
    </p:spTree>
    <p:extLst>
      <p:ext uri="{BB962C8B-B14F-4D97-AF65-F5344CB8AC3E}">
        <p14:creationId xmlns:p14="http://schemas.microsoft.com/office/powerpoint/2010/main" val="751467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0" y="0"/>
            <a:ext cx="9144000" cy="1676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Isosceles Triangle 4"/>
          <p:cNvSpPr/>
          <p:nvPr/>
        </p:nvSpPr>
        <p:spPr>
          <a:xfrm rot="10800000">
            <a:off x="-1" y="20779"/>
            <a:ext cx="3124200" cy="1676403"/>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 name="Right Triangle 5"/>
          <p:cNvSpPr/>
          <p:nvPr/>
        </p:nvSpPr>
        <p:spPr>
          <a:xfrm>
            <a:off x="0" y="20778"/>
            <a:ext cx="1562099" cy="1676405"/>
          </a:xfrm>
          <a:prstGeom prst="r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Rectangle 8"/>
          <p:cNvSpPr/>
          <p:nvPr/>
        </p:nvSpPr>
        <p:spPr>
          <a:xfrm>
            <a:off x="781048" y="1905000"/>
            <a:ext cx="7981952" cy="3373359"/>
          </a:xfrm>
          <a:prstGeom prst="rect">
            <a:avLst/>
          </a:prstGeom>
        </p:spPr>
        <p:txBody>
          <a:bodyPr wrap="square">
            <a:spAutoFit/>
          </a:bodyPr>
          <a:lstStyle/>
          <a:p>
            <a:pPr marL="285750" indent="-285750">
              <a:lnSpc>
                <a:spcPct val="150000"/>
              </a:lnSpc>
              <a:buFont typeface="Arial" panose="020B0604020202020204" pitchFamily="34" charset="0"/>
              <a:buChar char="•"/>
            </a:pPr>
            <a:r>
              <a:rPr lang="en-US" b="0" i="0" dirty="0">
                <a:solidFill>
                  <a:srgbClr val="000000"/>
                </a:solidFill>
                <a:effectLst/>
                <a:latin typeface="STIXGeneral-Regular"/>
              </a:rPr>
              <a:t>Phishing is one of the major problems faced by cyber-world and leads to financial losses for both industries and individuals. Detection of phishing attack with high accuracy has always been a challenging issue. At present, visual similarities based techniques are very useful for detecting phishing websites efficiently. Phishing website looks very similar in appearance to its corresponding legitimate website to deceive users into believing that they are browsing the correct website. </a:t>
            </a:r>
            <a:endParaRPr lang="en-US" dirty="0">
              <a:latin typeface="Calibri" pitchFamily="34" charset="0"/>
              <a:cs typeface="Calibri" pitchFamily="34" charset="0"/>
            </a:endParaRPr>
          </a:p>
          <a:p>
            <a:pPr marL="285750" indent="-285750">
              <a:lnSpc>
                <a:spcPct val="150000"/>
              </a:lnSpc>
              <a:buFont typeface="Arial" panose="020B0604020202020204" pitchFamily="34" charset="0"/>
              <a:buChar char="•"/>
            </a:pPr>
            <a:endParaRPr lang="en-US" dirty="0">
              <a:latin typeface="Calibri" pitchFamily="34" charset="0"/>
              <a:cs typeface="Calibri" pitchFamily="34" charset="0"/>
            </a:endParaRPr>
          </a:p>
        </p:txBody>
      </p:sp>
      <p:sp>
        <p:nvSpPr>
          <p:cNvPr id="10" name="Rectangle 9"/>
          <p:cNvSpPr/>
          <p:nvPr/>
        </p:nvSpPr>
        <p:spPr>
          <a:xfrm>
            <a:off x="2916742" y="838200"/>
            <a:ext cx="3310522" cy="646331"/>
          </a:xfrm>
          <a:prstGeom prst="rect">
            <a:avLst/>
          </a:prstGeom>
        </p:spPr>
        <p:txBody>
          <a:bodyPr wrap="none">
            <a:spAutoFit/>
            <a:scene3d>
              <a:camera prst="orthographicFront"/>
              <a:lightRig rig="soft" dir="t">
                <a:rot lat="0" lon="0" rev="10800000"/>
              </a:lightRig>
            </a:scene3d>
            <a:sp3d>
              <a:bevelT w="27940" h="12700"/>
              <a:contourClr>
                <a:srgbClr val="DDDDDD"/>
              </a:contourClr>
            </a:sp3d>
          </a:bodyPr>
          <a:lstStyle/>
          <a:p>
            <a:pPr algn="ctr"/>
            <a:r>
              <a:rPr lang="en-US" sz="3600" b="1" u="sng" spc="150" dirty="0">
                <a:ln w="11430"/>
                <a:solidFill>
                  <a:srgbClr val="F8F8F8"/>
                </a:solidFill>
                <a:effectLst>
                  <a:outerShdw blurRad="25400" algn="tl" rotWithShape="0">
                    <a:srgbClr val="000000">
                      <a:alpha val="43000"/>
                    </a:srgbClr>
                  </a:outerShdw>
                </a:effectLst>
                <a:latin typeface="Berlin Sans FB Demi" pitchFamily="34" charset="0"/>
                <a:ea typeface="Verdana" panose="020B0604030504040204" pitchFamily="34" charset="0"/>
                <a:cs typeface="Verdana" panose="020B0604030504040204" pitchFamily="34" charset="0"/>
              </a:rPr>
              <a:t>MOTIVATION:</a:t>
            </a:r>
          </a:p>
        </p:txBody>
      </p:sp>
      <p:sp>
        <p:nvSpPr>
          <p:cNvPr id="3" name="Date Placeholder 2"/>
          <p:cNvSpPr>
            <a:spLocks noGrp="1"/>
          </p:cNvSpPr>
          <p:nvPr>
            <p:ph type="dt" sz="half" idx="10"/>
          </p:nvPr>
        </p:nvSpPr>
        <p:spPr/>
        <p:txBody>
          <a:bodyPr/>
          <a:lstStyle/>
          <a:p>
            <a:fld id="{BDCAE0EA-4C5F-4AEC-BA29-049E63B5B4C6}" type="datetime1">
              <a:rPr lang="en-US" smtClean="0"/>
              <a:t>7/5/2022</a:t>
            </a:fld>
            <a:endParaRPr lang="en-US"/>
          </a:p>
        </p:txBody>
      </p:sp>
      <p:sp>
        <p:nvSpPr>
          <p:cNvPr id="7" name="Slide Number Placeholder 6"/>
          <p:cNvSpPr>
            <a:spLocks noGrp="1"/>
          </p:cNvSpPr>
          <p:nvPr>
            <p:ph type="sldNum" sz="quarter" idx="12"/>
          </p:nvPr>
        </p:nvSpPr>
        <p:spPr/>
        <p:txBody>
          <a:bodyPr/>
          <a:lstStyle/>
          <a:p>
            <a:fld id="{E02E5872-13F7-4C35-AA91-DC336AC07DA5}" type="slidenum">
              <a:rPr lang="en-US" smtClean="0"/>
              <a:t>2</a:t>
            </a:fld>
            <a:endParaRPr lang="en-US"/>
          </a:p>
        </p:txBody>
      </p:sp>
      <p:sp>
        <p:nvSpPr>
          <p:cNvPr id="8" name="Footer Placeholder 7"/>
          <p:cNvSpPr>
            <a:spLocks noGrp="1"/>
          </p:cNvSpPr>
          <p:nvPr>
            <p:ph type="ftr" sz="quarter" idx="11"/>
          </p:nvPr>
        </p:nvSpPr>
        <p:spPr/>
        <p:txBody>
          <a:bodyPr/>
          <a:lstStyle/>
          <a:p>
            <a:r>
              <a:rPr lang="en-US"/>
              <a:t>Department of Software Engineering </a:t>
            </a:r>
          </a:p>
        </p:txBody>
      </p:sp>
    </p:spTree>
    <p:extLst>
      <p:ext uri="{BB962C8B-B14F-4D97-AF65-F5344CB8AC3E}">
        <p14:creationId xmlns:p14="http://schemas.microsoft.com/office/powerpoint/2010/main" val="1024108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0" y="0"/>
            <a:ext cx="9144000" cy="1676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Isosceles Triangle 4"/>
          <p:cNvSpPr/>
          <p:nvPr/>
        </p:nvSpPr>
        <p:spPr>
          <a:xfrm rot="10800000">
            <a:off x="-1" y="20779"/>
            <a:ext cx="3124200" cy="1676403"/>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 name="Right Triangle 5"/>
          <p:cNvSpPr/>
          <p:nvPr/>
        </p:nvSpPr>
        <p:spPr>
          <a:xfrm>
            <a:off x="0" y="20778"/>
            <a:ext cx="1562099" cy="1676405"/>
          </a:xfrm>
          <a:prstGeom prst="r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Rectangle 8"/>
          <p:cNvSpPr/>
          <p:nvPr/>
        </p:nvSpPr>
        <p:spPr>
          <a:xfrm>
            <a:off x="2853106" y="838200"/>
            <a:ext cx="3916457" cy="646331"/>
          </a:xfrm>
          <a:prstGeom prst="rect">
            <a:avLst/>
          </a:prstGeom>
        </p:spPr>
        <p:txBody>
          <a:bodyPr wrap="none">
            <a:spAutoFit/>
            <a:scene3d>
              <a:camera prst="orthographicFront"/>
              <a:lightRig rig="soft" dir="t">
                <a:rot lat="0" lon="0" rev="10800000"/>
              </a:lightRig>
            </a:scene3d>
            <a:sp3d>
              <a:bevelT w="27940" h="12700"/>
              <a:contourClr>
                <a:srgbClr val="DDDDDD"/>
              </a:contourClr>
            </a:sp3d>
          </a:bodyPr>
          <a:lstStyle/>
          <a:p>
            <a:r>
              <a:rPr lang="en-US" sz="3600" b="1" u="sng" spc="150" dirty="0">
                <a:ln w="11430"/>
                <a:solidFill>
                  <a:srgbClr val="F8F8F8"/>
                </a:solidFill>
                <a:effectLst>
                  <a:outerShdw blurRad="25400" algn="tl" rotWithShape="0">
                    <a:srgbClr val="000000">
                      <a:alpha val="43000"/>
                    </a:srgbClr>
                  </a:outerShdw>
                </a:effectLst>
                <a:latin typeface="Berlin Sans FB Demi" pitchFamily="34" charset="0"/>
                <a:ea typeface="Verdana" panose="020B0604030504040204" pitchFamily="34" charset="0"/>
                <a:cs typeface="Verdana" panose="020B0604030504040204" pitchFamily="34" charset="0"/>
              </a:rPr>
              <a:t>INTRODUCTION</a:t>
            </a:r>
          </a:p>
        </p:txBody>
      </p:sp>
      <p:sp>
        <p:nvSpPr>
          <p:cNvPr id="10" name="Rectangle 9"/>
          <p:cNvSpPr/>
          <p:nvPr/>
        </p:nvSpPr>
        <p:spPr>
          <a:xfrm>
            <a:off x="781048" y="1981200"/>
            <a:ext cx="7753351" cy="4618380"/>
          </a:xfrm>
          <a:prstGeom prst="rect">
            <a:avLst/>
          </a:prstGeom>
        </p:spPr>
        <p:txBody>
          <a:bodyPr wrap="square">
            <a:spAutoFit/>
          </a:bodyPr>
          <a:lstStyle/>
          <a:p>
            <a:pPr marL="285750" indent="-285750">
              <a:lnSpc>
                <a:spcPct val="150000"/>
              </a:lnSpc>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A phishing technique was described in detail in a paper and presentation delivered to the 1987 International HP Users Group. Ever since the concept of phishing has been introduced it’s growing so fast. The problem is we do not have enough resources to detect any phishing website in real time. Phishing attempts have grown 65% in the last year and it’s still growing so fast because the average cost of a phishing attack for mid-size companies $1.6 million. The technique for detection for phishing website has been proposed and project has been implemented in this called ‘PHISHING DETECTION THROUGH MACHINE LEARNING’. In this project I have emphasized on the method of detection through the URL also called ‘DECEPTIVE PHISHING’, because it is the most common way people visit the websites and links</a:t>
            </a:r>
            <a:endParaRPr lang="en-US" dirty="0">
              <a:latin typeface="Calibri" pitchFamily="34" charset="0"/>
              <a:cs typeface="Calibri" pitchFamily="34" charset="0"/>
            </a:endParaRPr>
          </a:p>
        </p:txBody>
      </p:sp>
      <p:sp>
        <p:nvSpPr>
          <p:cNvPr id="3" name="Date Placeholder 2"/>
          <p:cNvSpPr>
            <a:spLocks noGrp="1"/>
          </p:cNvSpPr>
          <p:nvPr>
            <p:ph type="dt" sz="half" idx="10"/>
          </p:nvPr>
        </p:nvSpPr>
        <p:spPr/>
        <p:txBody>
          <a:bodyPr/>
          <a:lstStyle/>
          <a:p>
            <a:fld id="{FF5C0648-919D-439E-A86D-661ABFDE2926}" type="datetime1">
              <a:rPr lang="en-US" smtClean="0"/>
              <a:t>7/5/2022</a:t>
            </a:fld>
            <a:endParaRPr lang="en-US"/>
          </a:p>
        </p:txBody>
      </p:sp>
      <p:sp>
        <p:nvSpPr>
          <p:cNvPr id="7" name="Slide Number Placeholder 6"/>
          <p:cNvSpPr>
            <a:spLocks noGrp="1"/>
          </p:cNvSpPr>
          <p:nvPr>
            <p:ph type="sldNum" sz="quarter" idx="12"/>
          </p:nvPr>
        </p:nvSpPr>
        <p:spPr/>
        <p:txBody>
          <a:bodyPr/>
          <a:lstStyle/>
          <a:p>
            <a:fld id="{E02E5872-13F7-4C35-AA91-DC336AC07DA5}" type="slidenum">
              <a:rPr lang="en-US" smtClean="0"/>
              <a:t>3</a:t>
            </a:fld>
            <a:endParaRPr lang="en-US"/>
          </a:p>
        </p:txBody>
      </p:sp>
      <p:sp>
        <p:nvSpPr>
          <p:cNvPr id="8" name="Footer Placeholder 7"/>
          <p:cNvSpPr>
            <a:spLocks noGrp="1"/>
          </p:cNvSpPr>
          <p:nvPr>
            <p:ph type="ftr" sz="quarter" idx="11"/>
          </p:nvPr>
        </p:nvSpPr>
        <p:spPr/>
        <p:txBody>
          <a:bodyPr/>
          <a:lstStyle/>
          <a:p>
            <a:r>
              <a:rPr lang="en-US"/>
              <a:t>Department of Software Engineering </a:t>
            </a:r>
          </a:p>
        </p:txBody>
      </p:sp>
    </p:spTree>
    <p:extLst>
      <p:ext uri="{BB962C8B-B14F-4D97-AF65-F5344CB8AC3E}">
        <p14:creationId xmlns:p14="http://schemas.microsoft.com/office/powerpoint/2010/main" val="97158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0" y="0"/>
            <a:ext cx="9144000" cy="1676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5" name="Isosceles Triangle 4"/>
          <p:cNvSpPr/>
          <p:nvPr/>
        </p:nvSpPr>
        <p:spPr>
          <a:xfrm rot="10800000">
            <a:off x="-1" y="20779"/>
            <a:ext cx="3124200" cy="1676403"/>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 name="Right Triangle 5"/>
          <p:cNvSpPr/>
          <p:nvPr/>
        </p:nvSpPr>
        <p:spPr>
          <a:xfrm>
            <a:off x="0" y="20778"/>
            <a:ext cx="1562099" cy="1676405"/>
          </a:xfrm>
          <a:prstGeom prst="r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1708351878"/>
              </p:ext>
            </p:extLst>
          </p:nvPr>
        </p:nvGraphicFramePr>
        <p:xfrm>
          <a:off x="470718" y="2133525"/>
          <a:ext cx="7924800" cy="4354712"/>
        </p:xfrm>
        <a:graphic>
          <a:graphicData uri="http://schemas.openxmlformats.org/drawingml/2006/table">
            <a:tbl>
              <a:tblPr firstRow="1" bandRow="1">
                <a:tableStyleId>{21E4AEA4-8DFA-4A89-87EB-49C32662AFE0}</a:tableStyleId>
              </a:tblPr>
              <a:tblGrid>
                <a:gridCol w="1213484">
                  <a:extLst>
                    <a:ext uri="{9D8B030D-6E8A-4147-A177-3AD203B41FA5}">
                      <a16:colId xmlns:a16="http://schemas.microsoft.com/office/drawing/2014/main" val="20000"/>
                    </a:ext>
                  </a:extLst>
                </a:gridCol>
                <a:gridCol w="2154556">
                  <a:extLst>
                    <a:ext uri="{9D8B030D-6E8A-4147-A177-3AD203B41FA5}">
                      <a16:colId xmlns:a16="http://schemas.microsoft.com/office/drawing/2014/main" val="20001"/>
                    </a:ext>
                  </a:extLst>
                </a:gridCol>
                <a:gridCol w="4556760">
                  <a:extLst>
                    <a:ext uri="{9D8B030D-6E8A-4147-A177-3AD203B41FA5}">
                      <a16:colId xmlns:a16="http://schemas.microsoft.com/office/drawing/2014/main" val="20002"/>
                    </a:ext>
                  </a:extLst>
                </a:gridCol>
              </a:tblGrid>
              <a:tr h="253477">
                <a:tc>
                  <a:txBody>
                    <a:bodyPr/>
                    <a:lstStyle/>
                    <a:p>
                      <a:r>
                        <a:rPr lang="en-US" sz="1600" dirty="0">
                          <a:solidFill>
                            <a:schemeClr val="accent2">
                              <a:lumMod val="20000"/>
                              <a:lumOff val="80000"/>
                            </a:schemeClr>
                          </a:solidFill>
                        </a:rPr>
                        <a:t>REG.</a:t>
                      </a:r>
                      <a:r>
                        <a:rPr lang="en-US" sz="1600" baseline="0" dirty="0">
                          <a:solidFill>
                            <a:schemeClr val="accent2">
                              <a:lumMod val="20000"/>
                              <a:lumOff val="80000"/>
                            </a:schemeClr>
                          </a:solidFill>
                        </a:rPr>
                        <a:t> No</a:t>
                      </a:r>
                      <a:endParaRPr lang="en-US" sz="1600" dirty="0">
                        <a:solidFill>
                          <a:schemeClr val="accent2">
                            <a:lumMod val="20000"/>
                            <a:lumOff val="80000"/>
                          </a:schemeClr>
                        </a:solidFill>
                      </a:endParaRPr>
                    </a:p>
                  </a:txBody>
                  <a:tcPr/>
                </a:tc>
                <a:tc>
                  <a:txBody>
                    <a:bodyPr/>
                    <a:lstStyle/>
                    <a:p>
                      <a:r>
                        <a:rPr lang="en-US" sz="1600" dirty="0">
                          <a:solidFill>
                            <a:schemeClr val="accent2">
                              <a:lumMod val="20000"/>
                              <a:lumOff val="80000"/>
                            </a:schemeClr>
                          </a:solidFill>
                        </a:rPr>
                        <a:t>MEMBER</a:t>
                      </a:r>
                      <a:r>
                        <a:rPr lang="en-US" sz="1600" baseline="0" dirty="0">
                          <a:solidFill>
                            <a:schemeClr val="accent2">
                              <a:lumMod val="20000"/>
                              <a:lumOff val="80000"/>
                            </a:schemeClr>
                          </a:solidFill>
                        </a:rPr>
                        <a:t>S NAME</a:t>
                      </a:r>
                      <a:endParaRPr lang="en-US" sz="1600" dirty="0">
                        <a:solidFill>
                          <a:schemeClr val="accent2">
                            <a:lumMod val="20000"/>
                            <a:lumOff val="80000"/>
                          </a:schemeClr>
                        </a:solidFill>
                      </a:endParaRPr>
                    </a:p>
                  </a:txBody>
                  <a:tcPr/>
                </a:tc>
                <a:tc>
                  <a:txBody>
                    <a:bodyPr/>
                    <a:lstStyle/>
                    <a:p>
                      <a:r>
                        <a:rPr lang="en-US" sz="1600" dirty="0">
                          <a:solidFill>
                            <a:schemeClr val="accent2">
                              <a:lumMod val="20000"/>
                              <a:lumOff val="80000"/>
                            </a:schemeClr>
                          </a:solidFill>
                        </a:rPr>
                        <a:t>TASKS</a:t>
                      </a:r>
                    </a:p>
                  </a:txBody>
                  <a:tcPr/>
                </a:tc>
                <a:extLst>
                  <a:ext uri="{0D108BD9-81ED-4DB2-BD59-A6C34878D82A}">
                    <a16:rowId xmlns:a16="http://schemas.microsoft.com/office/drawing/2014/main" val="10000"/>
                  </a:ext>
                </a:extLst>
              </a:tr>
              <a:tr h="1877754">
                <a:tc>
                  <a:txBody>
                    <a:bodyPr/>
                    <a:lstStyle/>
                    <a:p>
                      <a:r>
                        <a:rPr lang="en-US" sz="1600" dirty="0"/>
                        <a:t>65180</a:t>
                      </a:r>
                    </a:p>
                  </a:txBody>
                  <a:tcPr/>
                </a:tc>
                <a:tc>
                  <a:txBody>
                    <a:bodyPr/>
                    <a:lstStyle/>
                    <a:p>
                      <a:r>
                        <a:rPr lang="en-US" sz="1600" dirty="0"/>
                        <a:t>Sami </a:t>
                      </a:r>
                      <a:r>
                        <a:rPr lang="en-US" sz="1600" dirty="0" err="1"/>
                        <a:t>ullah</a:t>
                      </a:r>
                      <a:r>
                        <a:rPr lang="en-US" sz="1600" dirty="0"/>
                        <a:t> khan</a:t>
                      </a:r>
                    </a:p>
                  </a:txBody>
                  <a:tcPr/>
                </a:tc>
                <a:tc>
                  <a:txBody>
                    <a:bodyPr/>
                    <a:lstStyle/>
                    <a:p>
                      <a:r>
                        <a:rPr lang="en-US" sz="1600" dirty="0"/>
                        <a:t>Algorithm implementation and back end development and data collection</a:t>
                      </a:r>
                    </a:p>
                  </a:txBody>
                  <a:tcPr/>
                </a:tc>
                <a:extLst>
                  <a:ext uri="{0D108BD9-81ED-4DB2-BD59-A6C34878D82A}">
                    <a16:rowId xmlns:a16="http://schemas.microsoft.com/office/drawing/2014/main" val="10001"/>
                  </a:ext>
                </a:extLst>
              </a:tr>
              <a:tr h="386597">
                <a:tc>
                  <a:txBody>
                    <a:bodyPr/>
                    <a:lstStyle/>
                    <a:p>
                      <a:r>
                        <a:rPr lang="en-US" sz="1600" dirty="0"/>
                        <a:t>65183</a:t>
                      </a:r>
                    </a:p>
                  </a:txBody>
                  <a:tcPr/>
                </a:tc>
                <a:tc>
                  <a:txBody>
                    <a:bodyPr/>
                    <a:lstStyle/>
                    <a:p>
                      <a:r>
                        <a:rPr lang="en-US" sz="1600" dirty="0"/>
                        <a:t>Saad </a:t>
                      </a:r>
                      <a:r>
                        <a:rPr lang="en-US" sz="1600" dirty="0" err="1"/>
                        <a:t>kamal</a:t>
                      </a:r>
                      <a:endParaRPr lang="en-US" sz="1600" dirty="0"/>
                    </a:p>
                  </a:txBody>
                  <a:tcPr/>
                </a:tc>
                <a:tc>
                  <a:txBody>
                    <a:bodyPr/>
                    <a:lstStyle/>
                    <a:p>
                      <a:r>
                        <a:rPr lang="en-US" sz="1600" dirty="0"/>
                        <a:t>Front end and compatibility of backend and front end.</a:t>
                      </a:r>
                    </a:p>
                  </a:txBody>
                  <a:tcPr/>
                </a:tc>
                <a:extLst>
                  <a:ext uri="{0D108BD9-81ED-4DB2-BD59-A6C34878D82A}">
                    <a16:rowId xmlns:a16="http://schemas.microsoft.com/office/drawing/2014/main" val="10002"/>
                  </a:ext>
                </a:extLst>
              </a:tr>
              <a:tr h="1562558">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0003"/>
                  </a:ext>
                </a:extLst>
              </a:tr>
            </a:tbl>
          </a:graphicData>
        </a:graphic>
      </p:graphicFrame>
      <p:sp>
        <p:nvSpPr>
          <p:cNvPr id="7" name="Rectangle 6"/>
          <p:cNvSpPr/>
          <p:nvPr/>
        </p:nvSpPr>
        <p:spPr>
          <a:xfrm>
            <a:off x="2807677" y="832337"/>
            <a:ext cx="4698722" cy="646331"/>
          </a:xfrm>
          <a:prstGeom prst="rect">
            <a:avLst/>
          </a:prstGeom>
        </p:spPr>
        <p:txBody>
          <a:bodyPr wrap="none">
            <a:spAutoFit/>
            <a:scene3d>
              <a:camera prst="orthographicFront"/>
              <a:lightRig rig="soft" dir="t">
                <a:rot lat="0" lon="0" rev="10800000"/>
              </a:lightRig>
            </a:scene3d>
            <a:sp3d>
              <a:bevelT w="27940" h="12700"/>
              <a:contourClr>
                <a:srgbClr val="DDDDDD"/>
              </a:contourClr>
            </a:sp3d>
          </a:bodyPr>
          <a:lstStyle/>
          <a:p>
            <a:r>
              <a:rPr lang="en-US" altLang="en-US" sz="3600" b="1" u="sng" spc="150" dirty="0">
                <a:ln w="11430"/>
                <a:solidFill>
                  <a:srgbClr val="F8F8F8"/>
                </a:solidFill>
                <a:effectLst>
                  <a:outerShdw blurRad="25400" algn="tl" rotWithShape="0">
                    <a:srgbClr val="000000">
                      <a:alpha val="43000"/>
                    </a:srgbClr>
                  </a:outerShdw>
                </a:effectLst>
                <a:latin typeface="Berlin Sans FB Demi" pitchFamily="34" charset="0"/>
                <a:ea typeface="Verdana" pitchFamily="34" charset="0"/>
                <a:cs typeface="Verdana" pitchFamily="34" charset="0"/>
              </a:rPr>
              <a:t>TASK DISTRIBUTION</a:t>
            </a:r>
          </a:p>
        </p:txBody>
      </p:sp>
      <p:sp>
        <p:nvSpPr>
          <p:cNvPr id="3" name="Date Placeholder 2"/>
          <p:cNvSpPr>
            <a:spLocks noGrp="1"/>
          </p:cNvSpPr>
          <p:nvPr>
            <p:ph type="dt" sz="half" idx="10"/>
          </p:nvPr>
        </p:nvSpPr>
        <p:spPr/>
        <p:txBody>
          <a:bodyPr/>
          <a:lstStyle/>
          <a:p>
            <a:fld id="{FCF5B385-9329-4E6A-BE55-770EE7E6FF2D}" type="datetime1">
              <a:rPr lang="en-US" smtClean="0"/>
              <a:t>7/5/2022</a:t>
            </a:fld>
            <a:endParaRPr lang="en-US"/>
          </a:p>
        </p:txBody>
      </p:sp>
      <p:sp>
        <p:nvSpPr>
          <p:cNvPr id="8" name="Slide Number Placeholder 7"/>
          <p:cNvSpPr>
            <a:spLocks noGrp="1"/>
          </p:cNvSpPr>
          <p:nvPr>
            <p:ph type="sldNum" sz="quarter" idx="12"/>
          </p:nvPr>
        </p:nvSpPr>
        <p:spPr/>
        <p:txBody>
          <a:bodyPr/>
          <a:lstStyle/>
          <a:p>
            <a:fld id="{E02E5872-13F7-4C35-AA91-DC336AC07DA5}" type="slidenum">
              <a:rPr lang="en-US" smtClean="0"/>
              <a:t>4</a:t>
            </a:fld>
            <a:endParaRPr lang="en-US"/>
          </a:p>
        </p:txBody>
      </p:sp>
      <p:sp>
        <p:nvSpPr>
          <p:cNvPr id="9" name="Footer Placeholder 8"/>
          <p:cNvSpPr>
            <a:spLocks noGrp="1"/>
          </p:cNvSpPr>
          <p:nvPr>
            <p:ph type="ftr" sz="quarter" idx="11"/>
          </p:nvPr>
        </p:nvSpPr>
        <p:spPr>
          <a:xfrm>
            <a:off x="3352800" y="6675437"/>
            <a:ext cx="2895600" cy="365125"/>
          </a:xfrm>
        </p:spPr>
        <p:txBody>
          <a:bodyPr/>
          <a:lstStyle/>
          <a:p>
            <a:r>
              <a:rPr lang="en-US" dirty="0"/>
              <a:t>Department of Software Engineering </a:t>
            </a:r>
          </a:p>
        </p:txBody>
      </p:sp>
    </p:spTree>
    <p:extLst>
      <p:ext uri="{BB962C8B-B14F-4D97-AF65-F5344CB8AC3E}">
        <p14:creationId xmlns:p14="http://schemas.microsoft.com/office/powerpoint/2010/main" val="1005179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76EBC-C8C8-F386-50DE-042F16EB7E37}"/>
              </a:ext>
            </a:extLst>
          </p:cNvPr>
          <p:cNvSpPr>
            <a:spLocks noGrp="1"/>
          </p:cNvSpPr>
          <p:nvPr>
            <p:ph type="title"/>
          </p:nvPr>
        </p:nvSpPr>
        <p:spPr/>
        <p:txBody>
          <a:bodyPr/>
          <a:lstStyle/>
          <a:p>
            <a:r>
              <a:rPr lang="en-US" sz="4400" b="1" u="sng" spc="150" dirty="0">
                <a:ln w="11430"/>
                <a:effectLst>
                  <a:outerShdw blurRad="25400" algn="tl" rotWithShape="0">
                    <a:srgbClr val="000000">
                      <a:alpha val="43000"/>
                    </a:srgbClr>
                  </a:outerShdw>
                </a:effectLst>
                <a:latin typeface="Berlin Sans FB Demi" pitchFamily="34" charset="0"/>
                <a:ea typeface="Verdana" panose="020B0604030504040204" pitchFamily="34" charset="0"/>
                <a:cs typeface="Verdana" panose="020B0604030504040204" pitchFamily="34" charset="0"/>
              </a:rPr>
              <a:t>TECHNOLOGY</a:t>
            </a:r>
            <a:endParaRPr lang="en-PK" dirty="0"/>
          </a:p>
        </p:txBody>
      </p:sp>
      <p:sp>
        <p:nvSpPr>
          <p:cNvPr id="3" name="Content Placeholder 2">
            <a:extLst>
              <a:ext uri="{FF2B5EF4-FFF2-40B4-BE49-F238E27FC236}">
                <a16:creationId xmlns:a16="http://schemas.microsoft.com/office/drawing/2014/main" id="{16B6EBC0-A747-2B59-91AE-C379C72E3CB1}"/>
              </a:ext>
            </a:extLst>
          </p:cNvPr>
          <p:cNvSpPr>
            <a:spLocks noGrp="1"/>
          </p:cNvSpPr>
          <p:nvPr>
            <p:ph sz="half" idx="1"/>
          </p:nvPr>
        </p:nvSpPr>
        <p:spPr/>
        <p:txBody>
          <a:bodyPr>
            <a:normAutofit lnSpcReduction="10000"/>
          </a:bodyPr>
          <a:lstStyle/>
          <a:p>
            <a:pPr marL="0" indent="0">
              <a:buNone/>
            </a:pPr>
            <a:r>
              <a:rPr lang="en-US" dirty="0"/>
              <a:t>Python. </a:t>
            </a:r>
            <a:r>
              <a:rPr lang="en-US" dirty="0" err="1"/>
              <a:t>Jupyter</a:t>
            </a:r>
            <a:r>
              <a:rPr lang="en-US" dirty="0"/>
              <a:t> notebook.</a:t>
            </a:r>
          </a:p>
          <a:p>
            <a:pPr marL="0" indent="0">
              <a:buNone/>
            </a:pPr>
            <a:r>
              <a:rPr lang="en-US" dirty="0"/>
              <a:t>Pandas</a:t>
            </a:r>
          </a:p>
          <a:p>
            <a:pPr marL="0" indent="0">
              <a:buNone/>
            </a:pPr>
            <a:r>
              <a:rPr lang="en-US" dirty="0" err="1"/>
              <a:t>Numpy</a:t>
            </a:r>
            <a:endParaRPr lang="en-US" dirty="0"/>
          </a:p>
          <a:p>
            <a:pPr marL="0" indent="0">
              <a:buNone/>
            </a:pPr>
            <a:r>
              <a:rPr lang="en-US" dirty="0"/>
              <a:t>Matplotlib</a:t>
            </a:r>
          </a:p>
          <a:p>
            <a:pPr marL="0" indent="0">
              <a:buNone/>
            </a:pPr>
            <a:r>
              <a:rPr lang="en-US" dirty="0" err="1"/>
              <a:t>LogisticRegression</a:t>
            </a:r>
            <a:endParaRPr lang="en-US" dirty="0"/>
          </a:p>
          <a:p>
            <a:pPr marL="0" indent="0">
              <a:buNone/>
            </a:pPr>
            <a:r>
              <a:rPr lang="en-US" dirty="0"/>
              <a:t> </a:t>
            </a:r>
            <a:r>
              <a:rPr lang="en-US" dirty="0" err="1"/>
              <a:t>train_test_split</a:t>
            </a:r>
            <a:r>
              <a:rPr lang="en-US" dirty="0"/>
              <a:t> </a:t>
            </a:r>
            <a:r>
              <a:rPr lang="en-US" dirty="0" err="1"/>
              <a:t>confusion_matrix</a:t>
            </a:r>
            <a:endParaRPr lang="en-US" dirty="0"/>
          </a:p>
          <a:p>
            <a:pPr marL="0" indent="0">
              <a:buNone/>
            </a:pPr>
            <a:r>
              <a:rPr lang="en-US" dirty="0"/>
              <a:t>Flask </a:t>
            </a:r>
          </a:p>
          <a:p>
            <a:pPr marL="0" indent="0">
              <a:buNone/>
            </a:pPr>
            <a:r>
              <a:rPr lang="en-US" dirty="0"/>
              <a:t>pickle</a:t>
            </a:r>
          </a:p>
        </p:txBody>
      </p:sp>
      <p:sp>
        <p:nvSpPr>
          <p:cNvPr id="5" name="Date Placeholder 4">
            <a:extLst>
              <a:ext uri="{FF2B5EF4-FFF2-40B4-BE49-F238E27FC236}">
                <a16:creationId xmlns:a16="http://schemas.microsoft.com/office/drawing/2014/main" id="{4404F7C8-7DEE-929D-FB30-3824400261C1}"/>
              </a:ext>
            </a:extLst>
          </p:cNvPr>
          <p:cNvSpPr>
            <a:spLocks noGrp="1"/>
          </p:cNvSpPr>
          <p:nvPr>
            <p:ph type="dt" sz="half" idx="10"/>
          </p:nvPr>
        </p:nvSpPr>
        <p:spPr/>
        <p:txBody>
          <a:bodyPr/>
          <a:lstStyle/>
          <a:p>
            <a:fld id="{CB472F98-B4D9-4A4F-8879-48EF02E0A274}" type="datetime1">
              <a:rPr lang="en-US" smtClean="0"/>
              <a:t>7/5/2022</a:t>
            </a:fld>
            <a:endParaRPr lang="en-US"/>
          </a:p>
        </p:txBody>
      </p:sp>
      <p:sp>
        <p:nvSpPr>
          <p:cNvPr id="6" name="Footer Placeholder 5">
            <a:extLst>
              <a:ext uri="{FF2B5EF4-FFF2-40B4-BE49-F238E27FC236}">
                <a16:creationId xmlns:a16="http://schemas.microsoft.com/office/drawing/2014/main" id="{55C2C547-4BC8-B15B-4C54-4106D76AD7AC}"/>
              </a:ext>
            </a:extLst>
          </p:cNvPr>
          <p:cNvSpPr>
            <a:spLocks noGrp="1"/>
          </p:cNvSpPr>
          <p:nvPr>
            <p:ph type="ftr" sz="quarter" idx="11"/>
          </p:nvPr>
        </p:nvSpPr>
        <p:spPr/>
        <p:txBody>
          <a:bodyPr/>
          <a:lstStyle/>
          <a:p>
            <a:r>
              <a:rPr lang="en-US"/>
              <a:t>Department of Software Engineering </a:t>
            </a:r>
          </a:p>
        </p:txBody>
      </p:sp>
      <p:sp>
        <p:nvSpPr>
          <p:cNvPr id="7" name="Slide Number Placeholder 6">
            <a:extLst>
              <a:ext uri="{FF2B5EF4-FFF2-40B4-BE49-F238E27FC236}">
                <a16:creationId xmlns:a16="http://schemas.microsoft.com/office/drawing/2014/main" id="{00215263-FD83-FE7F-8B76-5C68DF2FC498}"/>
              </a:ext>
            </a:extLst>
          </p:cNvPr>
          <p:cNvSpPr>
            <a:spLocks noGrp="1"/>
          </p:cNvSpPr>
          <p:nvPr>
            <p:ph type="sldNum" sz="quarter" idx="12"/>
          </p:nvPr>
        </p:nvSpPr>
        <p:spPr/>
        <p:txBody>
          <a:bodyPr/>
          <a:lstStyle/>
          <a:p>
            <a:fld id="{E02E5872-13F7-4C35-AA91-DC336AC07DA5}" type="slidenum">
              <a:rPr lang="en-US" smtClean="0"/>
              <a:t>5</a:t>
            </a:fld>
            <a:endParaRPr lang="en-US"/>
          </a:p>
        </p:txBody>
      </p:sp>
    </p:spTree>
    <p:extLst>
      <p:ext uri="{BB962C8B-B14F-4D97-AF65-F5344CB8AC3E}">
        <p14:creationId xmlns:p14="http://schemas.microsoft.com/office/powerpoint/2010/main" val="367178471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0" y="0"/>
            <a:ext cx="9144000" cy="1676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Isosceles Triangle 4"/>
          <p:cNvSpPr/>
          <p:nvPr/>
        </p:nvSpPr>
        <p:spPr>
          <a:xfrm rot="10800000">
            <a:off x="-1" y="20779"/>
            <a:ext cx="3124200" cy="1676403"/>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 name="Right Triangle 5"/>
          <p:cNvSpPr/>
          <p:nvPr/>
        </p:nvSpPr>
        <p:spPr>
          <a:xfrm>
            <a:off x="0" y="20778"/>
            <a:ext cx="1562099" cy="1676405"/>
          </a:xfrm>
          <a:prstGeom prst="r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Rectangle 8"/>
          <p:cNvSpPr/>
          <p:nvPr/>
        </p:nvSpPr>
        <p:spPr>
          <a:xfrm>
            <a:off x="2853106" y="838200"/>
            <a:ext cx="4044697" cy="646331"/>
          </a:xfrm>
          <a:prstGeom prst="rect">
            <a:avLst/>
          </a:prstGeom>
        </p:spPr>
        <p:txBody>
          <a:bodyPr wrap="none">
            <a:spAutoFit/>
            <a:scene3d>
              <a:camera prst="orthographicFront"/>
              <a:lightRig rig="soft" dir="t">
                <a:rot lat="0" lon="0" rev="10800000"/>
              </a:lightRig>
            </a:scene3d>
            <a:sp3d>
              <a:bevelT w="27940" h="12700"/>
              <a:contourClr>
                <a:srgbClr val="DDDDDD"/>
              </a:contourClr>
            </a:sp3d>
          </a:bodyPr>
          <a:lstStyle/>
          <a:p>
            <a:r>
              <a:rPr lang="en-US" sz="3600" b="1" u="sng" spc="150" dirty="0">
                <a:ln w="11430"/>
                <a:solidFill>
                  <a:srgbClr val="F8F8F8"/>
                </a:solidFill>
                <a:effectLst>
                  <a:outerShdw blurRad="25400" algn="tl" rotWithShape="0">
                    <a:srgbClr val="000000">
                      <a:alpha val="43000"/>
                    </a:srgbClr>
                  </a:outerShdw>
                </a:effectLst>
                <a:latin typeface="Berlin Sans FB Demi" pitchFamily="34" charset="0"/>
                <a:ea typeface="Verdana" panose="020B0604030504040204" pitchFamily="34" charset="0"/>
                <a:cs typeface="Verdana" panose="020B0604030504040204" pitchFamily="34" charset="0"/>
              </a:rPr>
              <a:t>TARGET MARKET</a:t>
            </a:r>
          </a:p>
        </p:txBody>
      </p:sp>
      <p:sp>
        <p:nvSpPr>
          <p:cNvPr id="10" name="Rectangle 9"/>
          <p:cNvSpPr/>
          <p:nvPr/>
        </p:nvSpPr>
        <p:spPr>
          <a:xfrm>
            <a:off x="781048" y="1981200"/>
            <a:ext cx="7753351"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b="0" i="0" dirty="0">
                <a:solidFill>
                  <a:srgbClr val="000000"/>
                </a:solidFill>
                <a:effectLst/>
                <a:latin typeface="STIXGeneral-Regular"/>
              </a:rPr>
              <a:t>Phishing is one of the major problems faced by cyber-world and leads to financial losses for both industries and individuals. Detection of phishing attack with high accuracy has always been a challenging issue. At present, visual similarities based techniques are very useful for detecting phishing websites efficiently. Phishing website looks very similar in appearance to its corresponding legitimate website to deceive users into believing that they are browsing the correct website. </a:t>
            </a:r>
            <a:endParaRPr lang="en-US" dirty="0">
              <a:latin typeface="Calibri" pitchFamily="34" charset="0"/>
              <a:cs typeface="Calibri" pitchFamily="34" charset="0"/>
            </a:endParaRPr>
          </a:p>
        </p:txBody>
      </p:sp>
      <p:sp>
        <p:nvSpPr>
          <p:cNvPr id="3" name="Date Placeholder 2"/>
          <p:cNvSpPr>
            <a:spLocks noGrp="1"/>
          </p:cNvSpPr>
          <p:nvPr>
            <p:ph type="dt" sz="half" idx="10"/>
          </p:nvPr>
        </p:nvSpPr>
        <p:spPr/>
        <p:txBody>
          <a:bodyPr/>
          <a:lstStyle/>
          <a:p>
            <a:fld id="{3C789D23-8150-4DF7-A109-7C617A4EE78D}" type="datetime1">
              <a:rPr lang="en-US" smtClean="0"/>
              <a:t>7/5/2022</a:t>
            </a:fld>
            <a:endParaRPr lang="en-US"/>
          </a:p>
        </p:txBody>
      </p:sp>
      <p:sp>
        <p:nvSpPr>
          <p:cNvPr id="7" name="Slide Number Placeholder 6"/>
          <p:cNvSpPr>
            <a:spLocks noGrp="1"/>
          </p:cNvSpPr>
          <p:nvPr>
            <p:ph type="sldNum" sz="quarter" idx="12"/>
          </p:nvPr>
        </p:nvSpPr>
        <p:spPr/>
        <p:txBody>
          <a:bodyPr/>
          <a:lstStyle/>
          <a:p>
            <a:fld id="{E02E5872-13F7-4C35-AA91-DC336AC07DA5}" type="slidenum">
              <a:rPr lang="en-US" smtClean="0"/>
              <a:t>6</a:t>
            </a:fld>
            <a:endParaRPr lang="en-US"/>
          </a:p>
        </p:txBody>
      </p:sp>
      <p:sp>
        <p:nvSpPr>
          <p:cNvPr id="8" name="Footer Placeholder 7"/>
          <p:cNvSpPr>
            <a:spLocks noGrp="1"/>
          </p:cNvSpPr>
          <p:nvPr>
            <p:ph type="ftr" sz="quarter" idx="11"/>
          </p:nvPr>
        </p:nvSpPr>
        <p:spPr/>
        <p:txBody>
          <a:bodyPr/>
          <a:lstStyle/>
          <a:p>
            <a:r>
              <a:rPr lang="en-US"/>
              <a:t>Department of Software Engineering </a:t>
            </a:r>
          </a:p>
        </p:txBody>
      </p:sp>
    </p:spTree>
    <p:extLst>
      <p:ext uri="{BB962C8B-B14F-4D97-AF65-F5344CB8AC3E}">
        <p14:creationId xmlns:p14="http://schemas.microsoft.com/office/powerpoint/2010/main" val="2585758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0" y="0"/>
            <a:ext cx="9144000" cy="1676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Isosceles Triangle 4"/>
          <p:cNvSpPr/>
          <p:nvPr/>
        </p:nvSpPr>
        <p:spPr>
          <a:xfrm rot="10800000">
            <a:off x="-1" y="20779"/>
            <a:ext cx="3124200" cy="1676403"/>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 name="Right Triangle 5"/>
          <p:cNvSpPr/>
          <p:nvPr/>
        </p:nvSpPr>
        <p:spPr>
          <a:xfrm>
            <a:off x="0" y="20778"/>
            <a:ext cx="1562099" cy="1676405"/>
          </a:xfrm>
          <a:prstGeom prst="r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Rectangle 8"/>
          <p:cNvSpPr/>
          <p:nvPr/>
        </p:nvSpPr>
        <p:spPr>
          <a:xfrm>
            <a:off x="2853106" y="838200"/>
            <a:ext cx="2484976" cy="646331"/>
          </a:xfrm>
          <a:prstGeom prst="rect">
            <a:avLst/>
          </a:prstGeom>
        </p:spPr>
        <p:txBody>
          <a:bodyPr wrap="none">
            <a:spAutoFit/>
            <a:scene3d>
              <a:camera prst="orthographicFront"/>
              <a:lightRig rig="soft" dir="t">
                <a:rot lat="0" lon="0" rev="10800000"/>
              </a:lightRig>
            </a:scene3d>
            <a:sp3d>
              <a:bevelT w="27940" h="12700"/>
              <a:contourClr>
                <a:srgbClr val="DDDDDD"/>
              </a:contourClr>
            </a:sp3d>
          </a:bodyPr>
          <a:lstStyle/>
          <a:p>
            <a:r>
              <a:rPr lang="en-US" sz="3600" b="1" u="sng" spc="150" dirty="0">
                <a:ln w="11430"/>
                <a:solidFill>
                  <a:srgbClr val="F8F8F8"/>
                </a:solidFill>
                <a:effectLst>
                  <a:outerShdw blurRad="25400" algn="tl" rotWithShape="0">
                    <a:srgbClr val="000000">
                      <a:alpha val="43000"/>
                    </a:srgbClr>
                  </a:outerShdw>
                </a:effectLst>
                <a:latin typeface="Berlin Sans FB Demi" pitchFamily="34" charset="0"/>
                <a:ea typeface="Verdana" panose="020B0604030504040204" pitchFamily="34" charset="0"/>
                <a:cs typeface="Verdana" panose="020B0604030504040204" pitchFamily="34" charset="0"/>
              </a:rPr>
              <a:t>FEATURES</a:t>
            </a:r>
          </a:p>
        </p:txBody>
      </p:sp>
      <p:sp>
        <p:nvSpPr>
          <p:cNvPr id="10" name="Rectangle 9"/>
          <p:cNvSpPr/>
          <p:nvPr/>
        </p:nvSpPr>
        <p:spPr>
          <a:xfrm>
            <a:off x="781048" y="1981200"/>
            <a:ext cx="7753351" cy="2031325"/>
          </a:xfrm>
          <a:prstGeom prst="rect">
            <a:avLst/>
          </a:prstGeom>
        </p:spPr>
        <p:txBody>
          <a:bodyPr wrap="square">
            <a:spAutoFit/>
          </a:bodyPr>
          <a:lstStyle/>
          <a:p>
            <a:pPr algn="l">
              <a:buFont typeface="Arial" panose="020B0604020202020204" pitchFamily="34" charset="0"/>
              <a:buChar char="•"/>
            </a:pPr>
            <a:r>
              <a:rPr lang="en-US" b="0" i="0" dirty="0">
                <a:effectLst/>
                <a:latin typeface="arial" panose="020B0604020202020204" pitchFamily="34" charset="0"/>
              </a:rPr>
              <a:t>URL domain length of phishing URL.</a:t>
            </a:r>
          </a:p>
          <a:p>
            <a:pPr algn="l">
              <a:buFont typeface="Arial" panose="020B0604020202020204" pitchFamily="34" charset="0"/>
              <a:buChar char="•"/>
            </a:pPr>
            <a:r>
              <a:rPr lang="en-US" b="0" i="0" dirty="0">
                <a:effectLst/>
                <a:latin typeface="arial" panose="020B0604020202020204" pitchFamily="34" charset="0"/>
              </a:rPr>
              <a:t>URL domain length of legitimate URL.</a:t>
            </a:r>
          </a:p>
          <a:p>
            <a:pPr algn="l">
              <a:buFont typeface="Arial" panose="020B0604020202020204" pitchFamily="34" charset="0"/>
              <a:buChar char="•"/>
            </a:pPr>
            <a:r>
              <a:rPr lang="en-US" b="0" i="0" dirty="0">
                <a:effectLst/>
                <a:latin typeface="arial" panose="020B0604020202020204" pitchFamily="34" charset="0"/>
              </a:rPr>
              <a:t>Number of slashes in phishing URL.</a:t>
            </a:r>
          </a:p>
          <a:p>
            <a:pPr algn="l">
              <a:buFont typeface="Arial" panose="020B0604020202020204" pitchFamily="34" charset="0"/>
              <a:buChar char="•"/>
            </a:pPr>
            <a:r>
              <a:rPr lang="en-US" b="0" i="0" dirty="0">
                <a:effectLst/>
                <a:latin typeface="arial" panose="020B0604020202020204" pitchFamily="34" charset="0"/>
              </a:rPr>
              <a:t>Number of slashes in legitimate URL.</a:t>
            </a:r>
          </a:p>
          <a:p>
            <a:pPr algn="l">
              <a:buFont typeface="Arial" panose="020B0604020202020204" pitchFamily="34" charset="0"/>
              <a:buChar char="•"/>
            </a:pPr>
            <a:r>
              <a:rPr lang="en-US" b="0" i="0" dirty="0">
                <a:effectLst/>
                <a:latin typeface="arial" panose="020B0604020202020204" pitchFamily="34" charset="0"/>
              </a:rPr>
              <a:t>Number of dots in phishing URL.</a:t>
            </a:r>
          </a:p>
          <a:p>
            <a:pPr algn="l">
              <a:buFont typeface="Arial" panose="020B0604020202020204" pitchFamily="34" charset="0"/>
              <a:buChar char="•"/>
            </a:pPr>
            <a:r>
              <a:rPr lang="en-US" b="0" i="0" dirty="0">
                <a:effectLst/>
                <a:latin typeface="arial" panose="020B0604020202020204" pitchFamily="34" charset="0"/>
              </a:rPr>
              <a:t>Number of dots in legitimate URL.</a:t>
            </a:r>
          </a:p>
          <a:p>
            <a:pPr algn="l">
              <a:buFont typeface="Arial" panose="020B0604020202020204" pitchFamily="34" charset="0"/>
              <a:buChar char="•"/>
            </a:pPr>
            <a:r>
              <a:rPr lang="en-US" b="0" i="0" dirty="0">
                <a:effectLst/>
                <a:latin typeface="arial" panose="020B0604020202020204" pitchFamily="34" charset="0"/>
              </a:rPr>
              <a:t>Number of terms in the host name of phishing URL</a:t>
            </a:r>
            <a:r>
              <a:rPr lang="en-US" b="0" i="0" dirty="0">
                <a:solidFill>
                  <a:srgbClr val="BDC1C6"/>
                </a:solidFill>
                <a:effectLst/>
                <a:latin typeface="arial" panose="020B0604020202020204" pitchFamily="34" charset="0"/>
              </a:rPr>
              <a:t>.</a:t>
            </a:r>
          </a:p>
        </p:txBody>
      </p:sp>
      <p:sp>
        <p:nvSpPr>
          <p:cNvPr id="3" name="Date Placeholder 2"/>
          <p:cNvSpPr>
            <a:spLocks noGrp="1"/>
          </p:cNvSpPr>
          <p:nvPr>
            <p:ph type="dt" sz="half" idx="10"/>
          </p:nvPr>
        </p:nvSpPr>
        <p:spPr/>
        <p:txBody>
          <a:bodyPr/>
          <a:lstStyle/>
          <a:p>
            <a:fld id="{5C595DBB-E6AE-4E0E-B144-949BBC7735CB}" type="datetime1">
              <a:rPr lang="en-US" smtClean="0"/>
              <a:t>7/5/2022</a:t>
            </a:fld>
            <a:endParaRPr lang="en-US"/>
          </a:p>
        </p:txBody>
      </p:sp>
      <p:sp>
        <p:nvSpPr>
          <p:cNvPr id="7" name="Slide Number Placeholder 6"/>
          <p:cNvSpPr>
            <a:spLocks noGrp="1"/>
          </p:cNvSpPr>
          <p:nvPr>
            <p:ph type="sldNum" sz="quarter" idx="12"/>
          </p:nvPr>
        </p:nvSpPr>
        <p:spPr/>
        <p:txBody>
          <a:bodyPr/>
          <a:lstStyle/>
          <a:p>
            <a:fld id="{E02E5872-13F7-4C35-AA91-DC336AC07DA5}" type="slidenum">
              <a:rPr lang="en-US" smtClean="0"/>
              <a:t>7</a:t>
            </a:fld>
            <a:endParaRPr lang="en-US"/>
          </a:p>
        </p:txBody>
      </p:sp>
      <p:sp>
        <p:nvSpPr>
          <p:cNvPr id="8" name="Footer Placeholder 7"/>
          <p:cNvSpPr>
            <a:spLocks noGrp="1"/>
          </p:cNvSpPr>
          <p:nvPr>
            <p:ph type="ftr" sz="quarter" idx="11"/>
          </p:nvPr>
        </p:nvSpPr>
        <p:spPr/>
        <p:txBody>
          <a:bodyPr/>
          <a:lstStyle/>
          <a:p>
            <a:r>
              <a:rPr lang="en-US"/>
              <a:t>Department of Software Engineering </a:t>
            </a:r>
          </a:p>
        </p:txBody>
      </p:sp>
    </p:spTree>
    <p:extLst>
      <p:ext uri="{BB962C8B-B14F-4D97-AF65-F5344CB8AC3E}">
        <p14:creationId xmlns:p14="http://schemas.microsoft.com/office/powerpoint/2010/main" val="3956998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0" y="0"/>
            <a:ext cx="9144000" cy="1676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Isosceles Triangle 4"/>
          <p:cNvSpPr/>
          <p:nvPr/>
        </p:nvSpPr>
        <p:spPr>
          <a:xfrm rot="10800000">
            <a:off x="-1" y="20779"/>
            <a:ext cx="3124200" cy="1676403"/>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 name="Right Triangle 5"/>
          <p:cNvSpPr/>
          <p:nvPr/>
        </p:nvSpPr>
        <p:spPr>
          <a:xfrm>
            <a:off x="0" y="20778"/>
            <a:ext cx="1562099" cy="1676405"/>
          </a:xfrm>
          <a:prstGeom prst="r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Rectangle 8"/>
          <p:cNvSpPr/>
          <p:nvPr/>
        </p:nvSpPr>
        <p:spPr>
          <a:xfrm>
            <a:off x="3388386" y="471169"/>
            <a:ext cx="2675732" cy="1015663"/>
          </a:xfrm>
          <a:prstGeom prst="rect">
            <a:avLst/>
          </a:prstGeom>
        </p:spPr>
        <p:txBody>
          <a:bodyPr wrap="none">
            <a:spAutoFit/>
            <a:scene3d>
              <a:camera prst="orthographicFront"/>
              <a:lightRig rig="soft" dir="t">
                <a:rot lat="0" lon="0" rev="10800000"/>
              </a:lightRig>
            </a:scene3d>
            <a:sp3d>
              <a:bevelT w="27940" h="12700"/>
              <a:contourClr>
                <a:srgbClr val="DDDDDD"/>
              </a:contourClr>
            </a:sp3d>
          </a:bodyPr>
          <a:lstStyle/>
          <a:p>
            <a:pPr algn="ctr"/>
            <a:r>
              <a:rPr lang="en-US" sz="3600" b="1" u="sng" spc="150" dirty="0">
                <a:ln w="11430"/>
                <a:solidFill>
                  <a:srgbClr val="F8F8F8"/>
                </a:solidFill>
                <a:effectLst>
                  <a:outerShdw blurRad="25400" algn="tl" rotWithShape="0">
                    <a:srgbClr val="000000">
                      <a:alpha val="43000"/>
                    </a:srgbClr>
                  </a:outerShdw>
                </a:effectLst>
                <a:latin typeface="Berlin Sans FB Demi" pitchFamily="34" charset="0"/>
                <a:ea typeface="Verdana" panose="020B0604030504040204" pitchFamily="34" charset="0"/>
                <a:cs typeface="Verdana" panose="020B0604030504040204" pitchFamily="34" charset="0"/>
              </a:rPr>
              <a:t>OVERVIEW</a:t>
            </a:r>
          </a:p>
          <a:p>
            <a:pPr algn="ctr"/>
            <a:r>
              <a:rPr lang="en-US" sz="2400" b="1" u="sng" spc="150" dirty="0">
                <a:ln w="11430"/>
                <a:solidFill>
                  <a:srgbClr val="F8F8F8"/>
                </a:solidFill>
                <a:effectLst>
                  <a:outerShdw blurRad="25400" algn="tl" rotWithShape="0">
                    <a:srgbClr val="000000">
                      <a:alpha val="43000"/>
                    </a:srgbClr>
                  </a:outerShdw>
                </a:effectLst>
                <a:latin typeface="Berlin Sans FB Demi" pitchFamily="34" charset="0"/>
                <a:ea typeface="Verdana" panose="020B0604030504040204" pitchFamily="34" charset="0"/>
                <a:cs typeface="Verdana" panose="020B0604030504040204" pitchFamily="34" charset="0"/>
              </a:rPr>
              <a:t>(Flow Diagram)</a:t>
            </a:r>
          </a:p>
        </p:txBody>
      </p:sp>
      <p:sp>
        <p:nvSpPr>
          <p:cNvPr id="3" name="Flowchart: Process 2"/>
          <p:cNvSpPr/>
          <p:nvPr/>
        </p:nvSpPr>
        <p:spPr>
          <a:xfrm>
            <a:off x="2971800" y="2209800"/>
            <a:ext cx="2819400" cy="1066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Step 1</a:t>
            </a:r>
            <a:endParaRPr lang="en-US" dirty="0"/>
          </a:p>
        </p:txBody>
      </p:sp>
      <p:sp>
        <p:nvSpPr>
          <p:cNvPr id="11" name="Flowchart: Process 10"/>
          <p:cNvSpPr/>
          <p:nvPr/>
        </p:nvSpPr>
        <p:spPr>
          <a:xfrm>
            <a:off x="2960298" y="3657600"/>
            <a:ext cx="2819400" cy="1066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Step 1</a:t>
            </a:r>
            <a:endParaRPr lang="en-US" dirty="0"/>
          </a:p>
        </p:txBody>
      </p:sp>
      <p:sp>
        <p:nvSpPr>
          <p:cNvPr id="12" name="Flowchart: Process 11"/>
          <p:cNvSpPr/>
          <p:nvPr/>
        </p:nvSpPr>
        <p:spPr>
          <a:xfrm>
            <a:off x="2960298" y="5105400"/>
            <a:ext cx="2819400" cy="1066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Step 1</a:t>
            </a:r>
            <a:endParaRPr lang="en-US" dirty="0"/>
          </a:p>
        </p:txBody>
      </p:sp>
      <p:cxnSp>
        <p:nvCxnSpPr>
          <p:cNvPr id="8" name="Straight Arrow Connector 7"/>
          <p:cNvCxnSpPr>
            <a:stCxn id="3" idx="2"/>
            <a:endCxn id="11" idx="0"/>
          </p:cNvCxnSpPr>
          <p:nvPr/>
        </p:nvCxnSpPr>
        <p:spPr>
          <a:xfrm flipH="1">
            <a:off x="4369998" y="3276600"/>
            <a:ext cx="11502" cy="3810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p:nvPr/>
        </p:nvCxnSpPr>
        <p:spPr>
          <a:xfrm flipH="1">
            <a:off x="4358496" y="4740215"/>
            <a:ext cx="11502" cy="3810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Date Placeholder 12"/>
          <p:cNvSpPr>
            <a:spLocks noGrp="1"/>
          </p:cNvSpPr>
          <p:nvPr>
            <p:ph type="dt" sz="half" idx="10"/>
          </p:nvPr>
        </p:nvSpPr>
        <p:spPr/>
        <p:txBody>
          <a:bodyPr/>
          <a:lstStyle/>
          <a:p>
            <a:fld id="{3896342C-40BA-42E1-A8B0-9C9AC722195A}" type="datetime1">
              <a:rPr lang="en-US" smtClean="0"/>
              <a:t>7/5/2022</a:t>
            </a:fld>
            <a:endParaRPr lang="en-US"/>
          </a:p>
        </p:txBody>
      </p:sp>
      <p:sp>
        <p:nvSpPr>
          <p:cNvPr id="14" name="Slide Number Placeholder 13"/>
          <p:cNvSpPr>
            <a:spLocks noGrp="1"/>
          </p:cNvSpPr>
          <p:nvPr>
            <p:ph type="sldNum" sz="quarter" idx="12"/>
          </p:nvPr>
        </p:nvSpPr>
        <p:spPr/>
        <p:txBody>
          <a:bodyPr/>
          <a:lstStyle/>
          <a:p>
            <a:fld id="{E02E5872-13F7-4C35-AA91-DC336AC07DA5}" type="slidenum">
              <a:rPr lang="en-US" smtClean="0"/>
              <a:t>8</a:t>
            </a:fld>
            <a:endParaRPr lang="en-US"/>
          </a:p>
        </p:txBody>
      </p:sp>
      <p:sp>
        <p:nvSpPr>
          <p:cNvPr id="18" name="Footer Placeholder 17"/>
          <p:cNvSpPr>
            <a:spLocks noGrp="1"/>
          </p:cNvSpPr>
          <p:nvPr>
            <p:ph type="ftr" sz="quarter" idx="11"/>
          </p:nvPr>
        </p:nvSpPr>
        <p:spPr/>
        <p:txBody>
          <a:bodyPr/>
          <a:lstStyle/>
          <a:p>
            <a:r>
              <a:rPr lang="en-US"/>
              <a:t>Department of Software Engineering </a:t>
            </a:r>
          </a:p>
        </p:txBody>
      </p:sp>
      <p:pic>
        <p:nvPicPr>
          <p:cNvPr id="10" name="Picture 9">
            <a:extLst>
              <a:ext uri="{FF2B5EF4-FFF2-40B4-BE49-F238E27FC236}">
                <a16:creationId xmlns:a16="http://schemas.microsoft.com/office/drawing/2014/main" id="{2DA33B04-4D44-E74B-75FD-9611F5B4047D}"/>
              </a:ext>
            </a:extLst>
          </p:cNvPr>
          <p:cNvPicPr>
            <a:picLocks noChangeAspect="1"/>
          </p:cNvPicPr>
          <p:nvPr/>
        </p:nvPicPr>
        <p:blipFill>
          <a:blip r:embed="rId3"/>
          <a:stretch>
            <a:fillRect/>
          </a:stretch>
        </p:blipFill>
        <p:spPr>
          <a:xfrm>
            <a:off x="0" y="1692276"/>
            <a:ext cx="9144000" cy="5315350"/>
          </a:xfrm>
          <a:prstGeom prst="rect">
            <a:avLst/>
          </a:prstGeom>
        </p:spPr>
      </p:pic>
    </p:spTree>
    <p:extLst>
      <p:ext uri="{BB962C8B-B14F-4D97-AF65-F5344CB8AC3E}">
        <p14:creationId xmlns:p14="http://schemas.microsoft.com/office/powerpoint/2010/main" val="4090285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0" y="0"/>
            <a:ext cx="9144000" cy="1676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Isosceles Triangle 4"/>
          <p:cNvSpPr/>
          <p:nvPr/>
        </p:nvSpPr>
        <p:spPr>
          <a:xfrm rot="10800000">
            <a:off x="-1" y="20779"/>
            <a:ext cx="3124200" cy="1676403"/>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 name="Right Triangle 5"/>
          <p:cNvSpPr/>
          <p:nvPr/>
        </p:nvSpPr>
        <p:spPr>
          <a:xfrm>
            <a:off x="0" y="20778"/>
            <a:ext cx="1562099" cy="1676405"/>
          </a:xfrm>
          <a:prstGeom prst="r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Rectangle 8"/>
          <p:cNvSpPr/>
          <p:nvPr/>
        </p:nvSpPr>
        <p:spPr>
          <a:xfrm>
            <a:off x="3388386" y="471169"/>
            <a:ext cx="2675732" cy="1015663"/>
          </a:xfrm>
          <a:prstGeom prst="rect">
            <a:avLst/>
          </a:prstGeom>
        </p:spPr>
        <p:txBody>
          <a:bodyPr wrap="none">
            <a:spAutoFit/>
            <a:scene3d>
              <a:camera prst="orthographicFront"/>
              <a:lightRig rig="soft" dir="t">
                <a:rot lat="0" lon="0" rev="10800000"/>
              </a:lightRig>
            </a:scene3d>
            <a:sp3d>
              <a:bevelT w="27940" h="12700"/>
              <a:contourClr>
                <a:srgbClr val="DDDDDD"/>
              </a:contourClr>
            </a:sp3d>
          </a:bodyPr>
          <a:lstStyle/>
          <a:p>
            <a:pPr algn="ctr"/>
            <a:r>
              <a:rPr lang="en-US" sz="3600" b="1" u="sng" spc="150" dirty="0">
                <a:ln w="11430"/>
                <a:solidFill>
                  <a:srgbClr val="F8F8F8"/>
                </a:solidFill>
                <a:effectLst>
                  <a:outerShdw blurRad="25400" algn="tl" rotWithShape="0">
                    <a:srgbClr val="000000">
                      <a:alpha val="43000"/>
                    </a:srgbClr>
                  </a:outerShdw>
                </a:effectLst>
                <a:latin typeface="Berlin Sans FB Demi" pitchFamily="34" charset="0"/>
                <a:ea typeface="Verdana" panose="020B0604030504040204" pitchFamily="34" charset="0"/>
                <a:cs typeface="Verdana" panose="020B0604030504040204" pitchFamily="34" charset="0"/>
              </a:rPr>
              <a:t>OVERVIEW</a:t>
            </a:r>
          </a:p>
          <a:p>
            <a:pPr algn="ctr"/>
            <a:r>
              <a:rPr lang="en-US" sz="2400" b="1" u="sng" spc="150" dirty="0">
                <a:ln w="11430"/>
                <a:solidFill>
                  <a:srgbClr val="F8F8F8"/>
                </a:solidFill>
                <a:effectLst>
                  <a:outerShdw blurRad="25400" algn="tl" rotWithShape="0">
                    <a:srgbClr val="000000">
                      <a:alpha val="43000"/>
                    </a:srgbClr>
                  </a:outerShdw>
                </a:effectLst>
                <a:latin typeface="Berlin Sans FB Demi" pitchFamily="34" charset="0"/>
                <a:ea typeface="Verdana" panose="020B0604030504040204" pitchFamily="34" charset="0"/>
                <a:cs typeface="Verdana" panose="020B0604030504040204" pitchFamily="34" charset="0"/>
              </a:rPr>
              <a:t>(Details)</a:t>
            </a:r>
          </a:p>
        </p:txBody>
      </p:sp>
      <p:sp>
        <p:nvSpPr>
          <p:cNvPr id="13" name="Date Placeholder 12"/>
          <p:cNvSpPr>
            <a:spLocks noGrp="1"/>
          </p:cNvSpPr>
          <p:nvPr>
            <p:ph type="dt" sz="half" idx="10"/>
          </p:nvPr>
        </p:nvSpPr>
        <p:spPr/>
        <p:txBody>
          <a:bodyPr/>
          <a:lstStyle/>
          <a:p>
            <a:fld id="{67352742-B49B-4252-9593-145606084D2B}" type="datetime1">
              <a:rPr lang="en-US" smtClean="0"/>
              <a:t>7/5/2022</a:t>
            </a:fld>
            <a:endParaRPr lang="en-US"/>
          </a:p>
        </p:txBody>
      </p:sp>
      <p:sp>
        <p:nvSpPr>
          <p:cNvPr id="14" name="Slide Number Placeholder 13"/>
          <p:cNvSpPr>
            <a:spLocks noGrp="1"/>
          </p:cNvSpPr>
          <p:nvPr>
            <p:ph type="sldNum" sz="quarter" idx="12"/>
          </p:nvPr>
        </p:nvSpPr>
        <p:spPr/>
        <p:txBody>
          <a:bodyPr/>
          <a:lstStyle/>
          <a:p>
            <a:fld id="{E02E5872-13F7-4C35-AA91-DC336AC07DA5}" type="slidenum">
              <a:rPr lang="en-US" smtClean="0"/>
              <a:t>9</a:t>
            </a:fld>
            <a:endParaRPr lang="en-US"/>
          </a:p>
        </p:txBody>
      </p:sp>
      <p:sp>
        <p:nvSpPr>
          <p:cNvPr id="7" name="Footer Placeholder 6"/>
          <p:cNvSpPr>
            <a:spLocks noGrp="1"/>
          </p:cNvSpPr>
          <p:nvPr>
            <p:ph type="ftr" sz="quarter" idx="11"/>
          </p:nvPr>
        </p:nvSpPr>
        <p:spPr/>
        <p:txBody>
          <a:bodyPr/>
          <a:lstStyle/>
          <a:p>
            <a:r>
              <a:rPr lang="en-US"/>
              <a:t>Department of Software Engineering </a:t>
            </a:r>
          </a:p>
        </p:txBody>
      </p:sp>
      <p:sp>
        <p:nvSpPr>
          <p:cNvPr id="11" name="TextBox 10">
            <a:extLst>
              <a:ext uri="{FF2B5EF4-FFF2-40B4-BE49-F238E27FC236}">
                <a16:creationId xmlns:a16="http://schemas.microsoft.com/office/drawing/2014/main" id="{A2CA2F3A-0B3B-F54C-E9C2-7DE72A5C4FE4}"/>
              </a:ext>
            </a:extLst>
          </p:cNvPr>
          <p:cNvSpPr txBox="1"/>
          <p:nvPr/>
        </p:nvSpPr>
        <p:spPr>
          <a:xfrm>
            <a:off x="457200" y="1872931"/>
            <a:ext cx="8382000" cy="3970318"/>
          </a:xfrm>
          <a:prstGeom prst="rect">
            <a:avLst/>
          </a:prstGeom>
          <a:noFill/>
        </p:spPr>
        <p:txBody>
          <a:bodyPr wrap="square">
            <a:spAutoFit/>
          </a:bodyPr>
          <a:lstStyle/>
          <a:p>
            <a:r>
              <a:rPr lang="en-US" b="0" i="0" dirty="0">
                <a:solidFill>
                  <a:srgbClr val="000000"/>
                </a:solidFill>
                <a:effectLst/>
                <a:latin typeface="STIXGeneral-Regular"/>
              </a:rPr>
              <a:t>Background, History, and Statistics section presents the history of phishing attacks, worldwide financial losses due to phishing attacks, the lifecycle of phishing attack, and classification of various types of phishing attacks. This section describes the overall picture of phishing attacks from a high level perspective.(ii)Next, we describe how attacker fools an Internet user and how they bypass the </a:t>
            </a:r>
            <a:r>
              <a:rPr lang="en-US" b="0" i="0" dirty="0" err="1">
                <a:solidFill>
                  <a:srgbClr val="000000"/>
                </a:solidFill>
                <a:effectLst/>
                <a:latin typeface="STIXGeneral-Regular"/>
              </a:rPr>
              <a:t>antiphishing</a:t>
            </a:r>
            <a:r>
              <a:rPr lang="en-US" b="0" i="0" dirty="0">
                <a:solidFill>
                  <a:srgbClr val="000000"/>
                </a:solidFill>
                <a:effectLst/>
                <a:latin typeface="STIXGeneral-Regular"/>
              </a:rPr>
              <a:t> system.(iii)Similarly, we present various types of phishing detection techniques, their advantages, and drawbacks.(iv)Also, we provide a comprehensive literature review of visual similarity based phishing detection approaches, which incorporates document object model (DOM), Cascading Style Sheet (CSS), HTML tag, image processing, and hybrid techniques. Moreover, we present a comparison between various visual similarity based </a:t>
            </a:r>
            <a:r>
              <a:rPr lang="en-US" b="0" i="0" dirty="0" err="1">
                <a:solidFill>
                  <a:srgbClr val="000000"/>
                </a:solidFill>
                <a:effectLst/>
                <a:latin typeface="STIXGeneral-Regular"/>
              </a:rPr>
              <a:t>antiphishing</a:t>
            </a:r>
            <a:r>
              <a:rPr lang="en-US" b="0" i="0" dirty="0">
                <a:solidFill>
                  <a:srgbClr val="000000"/>
                </a:solidFill>
                <a:effectLst/>
                <a:latin typeface="STIXGeneral-Regular"/>
              </a:rPr>
              <a:t> techniques. It provides a better understanding of the problem, current solution space, and future research scope to efficiently deal with phishing attacks using visual similarity based approach.(v)In addition, we provide several issues and challenges in detection of phishing attacks.</a:t>
            </a:r>
            <a:endParaRPr lang="en-PK" dirty="0"/>
          </a:p>
        </p:txBody>
      </p:sp>
    </p:spTree>
    <p:extLst>
      <p:ext uri="{BB962C8B-B14F-4D97-AF65-F5344CB8AC3E}">
        <p14:creationId xmlns:p14="http://schemas.microsoft.com/office/powerpoint/2010/main" val="2613623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600</TotalTime>
  <Words>819</Words>
  <Application>Microsoft Office PowerPoint</Application>
  <PresentationFormat>On-screen Show (4:3)</PresentationFormat>
  <Paragraphs>96</Paragraphs>
  <Slides>12</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Arial</vt:lpstr>
      <vt:lpstr>Arial Rounded MT Bold</vt:lpstr>
      <vt:lpstr>Baskerville Old Face</vt:lpstr>
      <vt:lpstr>Berlin Sans FB Demi</vt:lpstr>
      <vt:lpstr>Calibri</vt:lpstr>
      <vt:lpstr>Edwardian Script ITC</vt:lpstr>
      <vt:lpstr>STIXGeneral-Regular</vt:lpstr>
      <vt:lpstr>Times New Roman</vt:lpstr>
      <vt:lpstr>Office Theme</vt:lpstr>
      <vt:lpstr>PowerPoint Presentation</vt:lpstr>
      <vt:lpstr>PowerPoint Presentation</vt:lpstr>
      <vt:lpstr>PowerPoint Presentation</vt:lpstr>
      <vt:lpstr>PowerPoint Presentation</vt:lpstr>
      <vt:lpstr>TECHNOLOGY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owais</dc:creator>
  <cp:lastModifiedBy>Sami Khan</cp:lastModifiedBy>
  <cp:revision>104</cp:revision>
  <dcterms:created xsi:type="dcterms:W3CDTF">2015-12-07T05:06:32Z</dcterms:created>
  <dcterms:modified xsi:type="dcterms:W3CDTF">2022-07-05T09:37:07Z</dcterms:modified>
</cp:coreProperties>
</file>