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50" r:id="rId3"/>
    <p:sldId id="322" r:id="rId4"/>
    <p:sldId id="357" r:id="rId5"/>
    <p:sldId id="358" r:id="rId6"/>
    <p:sldId id="351" r:id="rId7"/>
    <p:sldId id="352" r:id="rId8"/>
    <p:sldId id="353" r:id="rId9"/>
    <p:sldId id="355" r:id="rId10"/>
    <p:sldId id="334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94555"/>
  </p:normalViewPr>
  <p:slideViewPr>
    <p:cSldViewPr snapToGrid="0">
      <p:cViewPr varScale="1">
        <p:scale>
          <a:sx n="142" d="100"/>
          <a:sy n="14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learn.microsoft.com/en-us/azure/private-link/availability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hyperlink" Target="https://learn.microsoft.com/en-us/azure/private-link/availability" TargetMode="External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A33EB-832A-40F3-AFA4-18C5F0ED7AD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88B72A-7CDC-43DA-8D1B-DF14FCF510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Benefits:</a:t>
          </a:r>
        </a:p>
      </dgm:t>
    </dgm:pt>
    <dgm:pt modelId="{65A4E2F9-CBE7-49DD-AC7B-A4633E42E9B6}" type="parTrans" cxnId="{53B0954B-46A8-45C3-A6DF-11ED5C954149}">
      <dgm:prSet/>
      <dgm:spPr/>
      <dgm:t>
        <a:bodyPr/>
        <a:lstStyle/>
        <a:p>
          <a:endParaRPr lang="en-US"/>
        </a:p>
      </dgm:t>
    </dgm:pt>
    <dgm:pt modelId="{ED30716E-744D-4D65-8D62-E41E39FD10B4}" type="sibTrans" cxnId="{53B0954B-46A8-45C3-A6DF-11ED5C954149}">
      <dgm:prSet/>
      <dgm:spPr/>
      <dgm:t>
        <a:bodyPr/>
        <a:lstStyle/>
        <a:p>
          <a:endParaRPr lang="en-US"/>
        </a:p>
      </dgm:t>
    </dgm:pt>
    <dgm:pt modelId="{DDEB2339-E823-4051-93B5-0CF5B374CE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Privately access services on the Azure platform</a:t>
          </a:r>
        </a:p>
      </dgm:t>
    </dgm:pt>
    <dgm:pt modelId="{AE1D9830-6454-4A75-93AA-FC06E1AABA52}" type="parTrans" cxnId="{337C3AF9-8CB7-44C6-9CAA-B7A3CFFC2886}">
      <dgm:prSet/>
      <dgm:spPr/>
      <dgm:t>
        <a:bodyPr/>
        <a:lstStyle/>
        <a:p>
          <a:endParaRPr lang="en-US"/>
        </a:p>
      </dgm:t>
    </dgm:pt>
    <dgm:pt modelId="{8A9B96F1-A591-4492-8B3F-18541284D63B}" type="sibTrans" cxnId="{337C3AF9-8CB7-44C6-9CAA-B7A3CFFC2886}">
      <dgm:prSet/>
      <dgm:spPr/>
      <dgm:t>
        <a:bodyPr/>
        <a:lstStyle/>
        <a:p>
          <a:endParaRPr lang="en-US"/>
        </a:p>
      </dgm:t>
    </dgm:pt>
    <dgm:pt modelId="{F66A10E4-9EE7-4385-9ED6-07809ECA8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On-premises and peered networks</a:t>
          </a:r>
        </a:p>
      </dgm:t>
    </dgm:pt>
    <dgm:pt modelId="{F182F63E-C486-400B-8F91-5B85BA9BB781}" type="parTrans" cxnId="{C73DCE4C-531E-4D3B-8295-0E8C71357C95}">
      <dgm:prSet/>
      <dgm:spPr/>
      <dgm:t>
        <a:bodyPr/>
        <a:lstStyle/>
        <a:p>
          <a:endParaRPr lang="en-US"/>
        </a:p>
      </dgm:t>
    </dgm:pt>
    <dgm:pt modelId="{317C0A67-CFA4-4E68-8BDA-47379BCD7832}" type="sibTrans" cxnId="{C73DCE4C-531E-4D3B-8295-0E8C71357C95}">
      <dgm:prSet/>
      <dgm:spPr/>
      <dgm:t>
        <a:bodyPr/>
        <a:lstStyle/>
        <a:p>
          <a:endParaRPr lang="en-US"/>
        </a:p>
      </dgm:t>
    </dgm:pt>
    <dgm:pt modelId="{EB590267-4787-4D1F-865D-2867198C4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Protection against data leakage</a:t>
          </a:r>
        </a:p>
      </dgm:t>
    </dgm:pt>
    <dgm:pt modelId="{61B19474-4FF5-4FE8-A98C-41F04F630ADC}" type="parTrans" cxnId="{67795580-4704-43A6-8D5E-AE80E9661003}">
      <dgm:prSet/>
      <dgm:spPr/>
      <dgm:t>
        <a:bodyPr/>
        <a:lstStyle/>
        <a:p>
          <a:endParaRPr lang="en-US"/>
        </a:p>
      </dgm:t>
    </dgm:pt>
    <dgm:pt modelId="{FE160653-364F-4F7F-BA8E-4D919DD62C00}" type="sibTrans" cxnId="{67795580-4704-43A6-8D5E-AE80E9661003}">
      <dgm:prSet/>
      <dgm:spPr/>
      <dgm:t>
        <a:bodyPr/>
        <a:lstStyle/>
        <a:p>
          <a:endParaRPr lang="en-US"/>
        </a:p>
      </dgm:t>
    </dgm:pt>
    <dgm:pt modelId="{7F44F8BD-7657-48FC-8756-1A99C52378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Global reach</a:t>
          </a:r>
        </a:p>
      </dgm:t>
    </dgm:pt>
    <dgm:pt modelId="{C034FEED-6014-4778-AEC4-4FC2614DDE85}" type="parTrans" cxnId="{D09A8361-BB5E-48B9-907E-51A88F560C47}">
      <dgm:prSet/>
      <dgm:spPr/>
      <dgm:t>
        <a:bodyPr/>
        <a:lstStyle/>
        <a:p>
          <a:endParaRPr lang="en-US"/>
        </a:p>
      </dgm:t>
    </dgm:pt>
    <dgm:pt modelId="{45C688B3-CFED-463A-87C2-0FB03414F6D5}" type="sibTrans" cxnId="{D09A8361-BB5E-48B9-907E-51A88F560C47}">
      <dgm:prSet/>
      <dgm:spPr/>
      <dgm:t>
        <a:bodyPr/>
        <a:lstStyle/>
        <a:p>
          <a:endParaRPr lang="en-US"/>
        </a:p>
      </dgm:t>
    </dgm:pt>
    <dgm:pt modelId="{7ED07716-6C5D-45FE-A06E-25D6835C0F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Extend to other services</a:t>
          </a:r>
        </a:p>
      </dgm:t>
    </dgm:pt>
    <dgm:pt modelId="{6836B2BE-176C-4A0A-AC66-C3416C75DD40}" type="parTrans" cxnId="{D2DF8ADE-7A11-4C10-9B07-C69B4DCFEDA6}">
      <dgm:prSet/>
      <dgm:spPr/>
      <dgm:t>
        <a:bodyPr/>
        <a:lstStyle/>
        <a:p>
          <a:endParaRPr lang="en-US"/>
        </a:p>
      </dgm:t>
    </dgm:pt>
    <dgm:pt modelId="{60C7A476-B7C7-43E7-A78D-4DCCB691A058}" type="sibTrans" cxnId="{D2DF8ADE-7A11-4C10-9B07-C69B4DCFEDA6}">
      <dgm:prSet/>
      <dgm:spPr/>
      <dgm:t>
        <a:bodyPr/>
        <a:lstStyle/>
        <a:p>
          <a:endParaRPr lang="en-US"/>
        </a:p>
      </dgm:t>
    </dgm:pt>
    <dgm:pt modelId="{7CDA9D19-16F9-4F44-A66D-432123C4BE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Service Availability - </a:t>
          </a:r>
          <a:r>
            <a:rPr lang="en-US">
              <a:hlinkClick xmlns:r="http://schemas.openxmlformats.org/officeDocument/2006/relationships" r:id="rId1"/>
            </a:rPr>
            <a:t>Link</a:t>
          </a:r>
          <a:endParaRPr lang="en-US"/>
        </a:p>
      </dgm:t>
    </dgm:pt>
    <dgm:pt modelId="{6889B4E1-6254-4C9C-8AE3-B287CCE2B320}" type="parTrans" cxnId="{5971D848-A379-4D47-80F8-CB791CB9A541}">
      <dgm:prSet/>
      <dgm:spPr/>
      <dgm:t>
        <a:bodyPr/>
        <a:lstStyle/>
        <a:p>
          <a:endParaRPr lang="en-US"/>
        </a:p>
      </dgm:t>
    </dgm:pt>
    <dgm:pt modelId="{9938361A-337C-4D87-9CA1-01BAD328546A}" type="sibTrans" cxnId="{5971D848-A379-4D47-80F8-CB791CB9A541}">
      <dgm:prSet/>
      <dgm:spPr/>
      <dgm:t>
        <a:bodyPr/>
        <a:lstStyle/>
        <a:p>
          <a:endParaRPr lang="en-US"/>
        </a:p>
      </dgm:t>
    </dgm:pt>
    <dgm:pt modelId="{4BEB1875-47DF-4D16-A63F-012F0F4CB1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Logging and monitoring</a:t>
          </a:r>
        </a:p>
      </dgm:t>
    </dgm:pt>
    <dgm:pt modelId="{673D5125-212B-4D8D-A68A-599A452AA167}" type="parTrans" cxnId="{94EC75E4-CF9D-4C55-A656-2FC5268DA450}">
      <dgm:prSet/>
      <dgm:spPr/>
      <dgm:t>
        <a:bodyPr/>
        <a:lstStyle/>
        <a:p>
          <a:endParaRPr lang="en-US"/>
        </a:p>
      </dgm:t>
    </dgm:pt>
    <dgm:pt modelId="{DBE7C358-C8FE-49C5-80F4-03C5758D90CA}" type="sibTrans" cxnId="{94EC75E4-CF9D-4C55-A656-2FC5268DA450}">
      <dgm:prSet/>
      <dgm:spPr/>
      <dgm:t>
        <a:bodyPr/>
        <a:lstStyle/>
        <a:p>
          <a:endParaRPr lang="en-US"/>
        </a:p>
      </dgm:t>
    </dgm:pt>
    <dgm:pt modelId="{99269EC9-2196-4F93-B3C0-1D39317413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Integrated with Azure Monitor which allows Archival of log to Storage Account</a:t>
          </a:r>
        </a:p>
      </dgm:t>
    </dgm:pt>
    <dgm:pt modelId="{CE67AAAE-BDC5-4C2A-BCE2-98F29F64250D}" type="parTrans" cxnId="{A62655EF-CFFA-4E7E-8A3A-F68189DC4C85}">
      <dgm:prSet/>
      <dgm:spPr/>
      <dgm:t>
        <a:bodyPr/>
        <a:lstStyle/>
        <a:p>
          <a:endParaRPr lang="en-US"/>
        </a:p>
      </dgm:t>
    </dgm:pt>
    <dgm:pt modelId="{7EF0B2DB-5378-4718-B912-E246C65D2E7C}" type="sibTrans" cxnId="{A62655EF-CFFA-4E7E-8A3A-F68189DC4C85}">
      <dgm:prSet/>
      <dgm:spPr/>
      <dgm:t>
        <a:bodyPr/>
        <a:lstStyle/>
        <a:p>
          <a:endParaRPr lang="en-US"/>
        </a:p>
      </dgm:t>
    </dgm:pt>
    <dgm:pt modelId="{CB94B53A-8A29-4920-BEEE-3D1A14D26D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Streaming of events to Event Hub</a:t>
          </a:r>
        </a:p>
      </dgm:t>
    </dgm:pt>
    <dgm:pt modelId="{EC98334D-150A-4DD9-84CA-A44EB6855E03}" type="parTrans" cxnId="{7378177E-5AF2-474E-AC56-605523A2193B}">
      <dgm:prSet/>
      <dgm:spPr/>
      <dgm:t>
        <a:bodyPr/>
        <a:lstStyle/>
        <a:p>
          <a:endParaRPr lang="en-US"/>
        </a:p>
      </dgm:t>
    </dgm:pt>
    <dgm:pt modelId="{BC197300-76F0-420A-8D95-676ABFB37083}" type="sibTrans" cxnId="{7378177E-5AF2-474E-AC56-605523A2193B}">
      <dgm:prSet/>
      <dgm:spPr/>
      <dgm:t>
        <a:bodyPr/>
        <a:lstStyle/>
        <a:p>
          <a:endParaRPr lang="en-US"/>
        </a:p>
      </dgm:t>
    </dgm:pt>
    <dgm:pt modelId="{967E5834-43B4-45C2-BC7B-1F8805C3C1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processed by the Private Endpoint (IN/OUT)</a:t>
          </a:r>
        </a:p>
      </dgm:t>
    </dgm:pt>
    <dgm:pt modelId="{BC39A3F5-E6AB-439D-B3A1-C7A80D46E3E5}" type="parTrans" cxnId="{F239B095-7136-4871-9AF2-4D45DA4651A2}">
      <dgm:prSet/>
      <dgm:spPr/>
      <dgm:t>
        <a:bodyPr/>
        <a:lstStyle/>
        <a:p>
          <a:endParaRPr lang="en-US"/>
        </a:p>
      </dgm:t>
    </dgm:pt>
    <dgm:pt modelId="{3EC7C887-B761-4E46-8406-DB3FE4A4B829}" type="sibTrans" cxnId="{F239B095-7136-4871-9AF2-4D45DA4651A2}">
      <dgm:prSet/>
      <dgm:spPr/>
      <dgm:t>
        <a:bodyPr/>
        <a:lstStyle/>
        <a:p>
          <a:endParaRPr lang="en-US"/>
        </a:p>
      </dgm:t>
    </dgm:pt>
    <dgm:pt modelId="{18426022-036E-4283-AEC6-249E98A27C33}" type="pres">
      <dgm:prSet presAssocID="{0D3A33EB-832A-40F3-AFA4-18C5F0ED7ADC}" presName="root" presStyleCnt="0">
        <dgm:presLayoutVars>
          <dgm:dir/>
          <dgm:resizeHandles val="exact"/>
        </dgm:presLayoutVars>
      </dgm:prSet>
      <dgm:spPr/>
    </dgm:pt>
    <dgm:pt modelId="{EFEFE315-2C83-466F-A0A7-7CE2265CB86B}" type="pres">
      <dgm:prSet presAssocID="{9A88B72A-7CDC-43DA-8D1B-DF14FCF5100E}" presName="compNode" presStyleCnt="0"/>
      <dgm:spPr/>
    </dgm:pt>
    <dgm:pt modelId="{69380257-3D69-4942-823A-5A1AFFBB9F44}" type="pres">
      <dgm:prSet presAssocID="{9A88B72A-7CDC-43DA-8D1B-DF14FCF5100E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7F31961-378E-4BE4-AF34-A5CE261560E2}" type="pres">
      <dgm:prSet presAssocID="{9A88B72A-7CDC-43DA-8D1B-DF14FCF5100E}" presName="iconSpace" presStyleCnt="0"/>
      <dgm:spPr/>
    </dgm:pt>
    <dgm:pt modelId="{5D224F5D-F585-4A1B-91CA-005C052BFC9F}" type="pres">
      <dgm:prSet presAssocID="{9A88B72A-7CDC-43DA-8D1B-DF14FCF5100E}" presName="parTx" presStyleLbl="revTx" presStyleIdx="0" presStyleCnt="6">
        <dgm:presLayoutVars>
          <dgm:chMax val="0"/>
          <dgm:chPref val="0"/>
        </dgm:presLayoutVars>
      </dgm:prSet>
      <dgm:spPr/>
    </dgm:pt>
    <dgm:pt modelId="{6714069F-4E6A-41F2-B8D1-3601853CACFF}" type="pres">
      <dgm:prSet presAssocID="{9A88B72A-7CDC-43DA-8D1B-DF14FCF5100E}" presName="txSpace" presStyleCnt="0"/>
      <dgm:spPr/>
    </dgm:pt>
    <dgm:pt modelId="{DFD03BA8-D657-44A0-BD32-8D61F3E335B5}" type="pres">
      <dgm:prSet presAssocID="{9A88B72A-7CDC-43DA-8D1B-DF14FCF5100E}" presName="desTx" presStyleLbl="revTx" presStyleIdx="1" presStyleCnt="6">
        <dgm:presLayoutVars/>
      </dgm:prSet>
      <dgm:spPr/>
    </dgm:pt>
    <dgm:pt modelId="{664E1EB7-1D0B-4F8D-922B-F912F4B853B6}" type="pres">
      <dgm:prSet presAssocID="{ED30716E-744D-4D65-8D62-E41E39FD10B4}" presName="sibTrans" presStyleCnt="0"/>
      <dgm:spPr/>
    </dgm:pt>
    <dgm:pt modelId="{8F13A928-CE66-477E-925B-474AD3553B52}" type="pres">
      <dgm:prSet presAssocID="{7CDA9D19-16F9-4F44-A66D-432123C4BE2F}" presName="compNode" presStyleCnt="0"/>
      <dgm:spPr/>
    </dgm:pt>
    <dgm:pt modelId="{25051A2C-9D18-4E70-B6A5-61753F40CC57}" type="pres">
      <dgm:prSet presAssocID="{7CDA9D19-16F9-4F44-A66D-432123C4BE2F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712A01E5-F191-4293-8E5B-303C4B4F8113}" type="pres">
      <dgm:prSet presAssocID="{7CDA9D19-16F9-4F44-A66D-432123C4BE2F}" presName="iconSpace" presStyleCnt="0"/>
      <dgm:spPr/>
    </dgm:pt>
    <dgm:pt modelId="{3FEF5EA7-0EA8-401C-B583-768C95D26CD3}" type="pres">
      <dgm:prSet presAssocID="{7CDA9D19-16F9-4F44-A66D-432123C4BE2F}" presName="parTx" presStyleLbl="revTx" presStyleIdx="2" presStyleCnt="6">
        <dgm:presLayoutVars>
          <dgm:chMax val="0"/>
          <dgm:chPref val="0"/>
        </dgm:presLayoutVars>
      </dgm:prSet>
      <dgm:spPr/>
    </dgm:pt>
    <dgm:pt modelId="{0816153A-1A1F-4366-878C-A28C0AECB003}" type="pres">
      <dgm:prSet presAssocID="{7CDA9D19-16F9-4F44-A66D-432123C4BE2F}" presName="txSpace" presStyleCnt="0"/>
      <dgm:spPr/>
    </dgm:pt>
    <dgm:pt modelId="{95F3B113-B4B8-40DA-88EA-091627B7B56E}" type="pres">
      <dgm:prSet presAssocID="{7CDA9D19-16F9-4F44-A66D-432123C4BE2F}" presName="desTx" presStyleLbl="revTx" presStyleIdx="3" presStyleCnt="6">
        <dgm:presLayoutVars/>
      </dgm:prSet>
      <dgm:spPr/>
    </dgm:pt>
    <dgm:pt modelId="{19976218-A422-4F24-ABE2-5D7CF0C01DC5}" type="pres">
      <dgm:prSet presAssocID="{9938361A-337C-4D87-9CA1-01BAD328546A}" presName="sibTrans" presStyleCnt="0"/>
      <dgm:spPr/>
    </dgm:pt>
    <dgm:pt modelId="{7FE695A4-6A35-402A-9DBD-40810971E390}" type="pres">
      <dgm:prSet presAssocID="{4BEB1875-47DF-4D16-A63F-012F0F4CB1F6}" presName="compNode" presStyleCnt="0"/>
      <dgm:spPr/>
    </dgm:pt>
    <dgm:pt modelId="{AF0E53DB-2698-4001-A60F-21F980CF03A7}" type="pres">
      <dgm:prSet presAssocID="{4BEB1875-47DF-4D16-A63F-012F0F4CB1F6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925120-C0CE-4C22-987C-42F02B47381F}" type="pres">
      <dgm:prSet presAssocID="{4BEB1875-47DF-4D16-A63F-012F0F4CB1F6}" presName="iconSpace" presStyleCnt="0"/>
      <dgm:spPr/>
    </dgm:pt>
    <dgm:pt modelId="{6F451846-0CF6-448C-BC1C-27548E3ED6C9}" type="pres">
      <dgm:prSet presAssocID="{4BEB1875-47DF-4D16-A63F-012F0F4CB1F6}" presName="parTx" presStyleLbl="revTx" presStyleIdx="4" presStyleCnt="6">
        <dgm:presLayoutVars>
          <dgm:chMax val="0"/>
          <dgm:chPref val="0"/>
        </dgm:presLayoutVars>
      </dgm:prSet>
      <dgm:spPr/>
    </dgm:pt>
    <dgm:pt modelId="{63CED802-4DD2-4753-B4B0-317911E8E686}" type="pres">
      <dgm:prSet presAssocID="{4BEB1875-47DF-4D16-A63F-012F0F4CB1F6}" presName="txSpace" presStyleCnt="0"/>
      <dgm:spPr/>
    </dgm:pt>
    <dgm:pt modelId="{E4A433A9-7A62-4B1B-A7F7-99D80A94DAC5}" type="pres">
      <dgm:prSet presAssocID="{4BEB1875-47DF-4D16-A63F-012F0F4CB1F6}" presName="desTx" presStyleLbl="revTx" presStyleIdx="5" presStyleCnt="6">
        <dgm:presLayoutVars/>
      </dgm:prSet>
      <dgm:spPr/>
    </dgm:pt>
  </dgm:ptLst>
  <dgm:cxnLst>
    <dgm:cxn modelId="{8C66443F-9927-A24A-963F-0F7053317DE0}" type="presOf" srcId="{F66A10E4-9EE7-4385-9ED6-07809ECA8786}" destId="{DFD03BA8-D657-44A0-BD32-8D61F3E335B5}" srcOrd="0" destOrd="1" presId="urn:microsoft.com/office/officeart/2018/5/layout/CenteredIconLabelDescriptionList"/>
    <dgm:cxn modelId="{9E56803F-876D-ED4C-B0CB-B2C84934D040}" type="presOf" srcId="{9A88B72A-7CDC-43DA-8D1B-DF14FCF5100E}" destId="{5D224F5D-F585-4A1B-91CA-005C052BFC9F}" srcOrd="0" destOrd="0" presId="urn:microsoft.com/office/officeart/2018/5/layout/CenteredIconLabelDescriptionList"/>
    <dgm:cxn modelId="{5971D848-A379-4D47-80F8-CB791CB9A541}" srcId="{0D3A33EB-832A-40F3-AFA4-18C5F0ED7ADC}" destId="{7CDA9D19-16F9-4F44-A66D-432123C4BE2F}" srcOrd="1" destOrd="0" parTransId="{6889B4E1-6254-4C9C-8AE3-B287CCE2B320}" sibTransId="{9938361A-337C-4D87-9CA1-01BAD328546A}"/>
    <dgm:cxn modelId="{53B0954B-46A8-45C3-A6DF-11ED5C954149}" srcId="{0D3A33EB-832A-40F3-AFA4-18C5F0ED7ADC}" destId="{9A88B72A-7CDC-43DA-8D1B-DF14FCF5100E}" srcOrd="0" destOrd="0" parTransId="{65A4E2F9-CBE7-49DD-AC7B-A4633E42E9B6}" sibTransId="{ED30716E-744D-4D65-8D62-E41E39FD10B4}"/>
    <dgm:cxn modelId="{C73DCE4C-531E-4D3B-8295-0E8C71357C95}" srcId="{9A88B72A-7CDC-43DA-8D1B-DF14FCF5100E}" destId="{F66A10E4-9EE7-4385-9ED6-07809ECA8786}" srcOrd="1" destOrd="0" parTransId="{F182F63E-C486-400B-8F91-5B85BA9BB781}" sibTransId="{317C0A67-CFA4-4E68-8BDA-47379BCD7832}"/>
    <dgm:cxn modelId="{8D520652-B12C-3E4A-B605-3844C3E55387}" type="presOf" srcId="{EB590267-4787-4D1F-865D-2867198C42E3}" destId="{DFD03BA8-D657-44A0-BD32-8D61F3E335B5}" srcOrd="0" destOrd="2" presId="urn:microsoft.com/office/officeart/2018/5/layout/CenteredIconLabelDescriptionList"/>
    <dgm:cxn modelId="{E691535A-DC1D-E646-ABAF-7820D46F7167}" type="presOf" srcId="{967E5834-43B4-45C2-BC7B-1F8805C3C1C5}" destId="{E4A433A9-7A62-4B1B-A7F7-99D80A94DAC5}" srcOrd="0" destOrd="2" presId="urn:microsoft.com/office/officeart/2018/5/layout/CenteredIconLabelDescriptionList"/>
    <dgm:cxn modelId="{D09A8361-BB5E-48B9-907E-51A88F560C47}" srcId="{9A88B72A-7CDC-43DA-8D1B-DF14FCF5100E}" destId="{7F44F8BD-7657-48FC-8756-1A99C52378C7}" srcOrd="3" destOrd="0" parTransId="{C034FEED-6014-4778-AEC4-4FC2614DDE85}" sibTransId="{45C688B3-CFED-463A-87C2-0FB03414F6D5}"/>
    <dgm:cxn modelId="{64BCA978-5B9A-B74C-8FA7-5168A333336D}" type="presOf" srcId="{0D3A33EB-832A-40F3-AFA4-18C5F0ED7ADC}" destId="{18426022-036E-4283-AEC6-249E98A27C33}" srcOrd="0" destOrd="0" presId="urn:microsoft.com/office/officeart/2018/5/layout/CenteredIconLabelDescriptionList"/>
    <dgm:cxn modelId="{7378177E-5AF2-474E-AC56-605523A2193B}" srcId="{4BEB1875-47DF-4D16-A63F-012F0F4CB1F6}" destId="{CB94B53A-8A29-4920-BEEE-3D1A14D26D44}" srcOrd="1" destOrd="0" parTransId="{EC98334D-150A-4DD9-84CA-A44EB6855E03}" sibTransId="{BC197300-76F0-420A-8D95-676ABFB37083}"/>
    <dgm:cxn modelId="{67795580-4704-43A6-8D5E-AE80E9661003}" srcId="{9A88B72A-7CDC-43DA-8D1B-DF14FCF5100E}" destId="{EB590267-4787-4D1F-865D-2867198C42E3}" srcOrd="2" destOrd="0" parTransId="{61B19474-4FF5-4FE8-A98C-41F04F630ADC}" sibTransId="{FE160653-364F-4F7F-BA8E-4D919DD62C00}"/>
    <dgm:cxn modelId="{E7895094-A809-F747-93AA-A944511567FF}" type="presOf" srcId="{DDEB2339-E823-4051-93B5-0CF5B374CE7C}" destId="{DFD03BA8-D657-44A0-BD32-8D61F3E335B5}" srcOrd="0" destOrd="0" presId="urn:microsoft.com/office/officeart/2018/5/layout/CenteredIconLabelDescriptionList"/>
    <dgm:cxn modelId="{47B2F294-005F-2740-8F20-13EA87304123}" type="presOf" srcId="{7CDA9D19-16F9-4F44-A66D-432123C4BE2F}" destId="{3FEF5EA7-0EA8-401C-B583-768C95D26CD3}" srcOrd="0" destOrd="0" presId="urn:microsoft.com/office/officeart/2018/5/layout/CenteredIconLabelDescriptionList"/>
    <dgm:cxn modelId="{F239B095-7136-4871-9AF2-4D45DA4651A2}" srcId="{4BEB1875-47DF-4D16-A63F-012F0F4CB1F6}" destId="{967E5834-43B4-45C2-BC7B-1F8805C3C1C5}" srcOrd="2" destOrd="0" parTransId="{BC39A3F5-E6AB-439D-B3A1-C7A80D46E3E5}" sibTransId="{3EC7C887-B761-4E46-8406-DB3FE4A4B829}"/>
    <dgm:cxn modelId="{3C6391AB-FFD0-2745-8DE1-D31F22DA0681}" type="presOf" srcId="{CB94B53A-8A29-4920-BEEE-3D1A14D26D44}" destId="{E4A433A9-7A62-4B1B-A7F7-99D80A94DAC5}" srcOrd="0" destOrd="1" presId="urn:microsoft.com/office/officeart/2018/5/layout/CenteredIconLabelDescriptionList"/>
    <dgm:cxn modelId="{414A9BBD-686A-6642-A929-E30205A2B30B}" type="presOf" srcId="{99269EC9-2196-4F93-B3C0-1D39317413FD}" destId="{E4A433A9-7A62-4B1B-A7F7-99D80A94DAC5}" srcOrd="0" destOrd="0" presId="urn:microsoft.com/office/officeart/2018/5/layout/CenteredIconLabelDescriptionList"/>
    <dgm:cxn modelId="{D6C908CF-8695-7244-AF69-DF78534FFBDA}" type="presOf" srcId="{4BEB1875-47DF-4D16-A63F-012F0F4CB1F6}" destId="{6F451846-0CF6-448C-BC1C-27548E3ED6C9}" srcOrd="0" destOrd="0" presId="urn:microsoft.com/office/officeart/2018/5/layout/CenteredIconLabelDescriptionList"/>
    <dgm:cxn modelId="{53D9A9D6-7870-F84E-91EE-56B113B2DB90}" type="presOf" srcId="{7ED07716-6C5D-45FE-A06E-25D6835C0FF2}" destId="{DFD03BA8-D657-44A0-BD32-8D61F3E335B5}" srcOrd="0" destOrd="4" presId="urn:microsoft.com/office/officeart/2018/5/layout/CenteredIconLabelDescriptionList"/>
    <dgm:cxn modelId="{D2DF8ADE-7A11-4C10-9B07-C69B4DCFEDA6}" srcId="{9A88B72A-7CDC-43DA-8D1B-DF14FCF5100E}" destId="{7ED07716-6C5D-45FE-A06E-25D6835C0FF2}" srcOrd="4" destOrd="0" parTransId="{6836B2BE-176C-4A0A-AC66-C3416C75DD40}" sibTransId="{60C7A476-B7C7-43E7-A78D-4DCCB691A058}"/>
    <dgm:cxn modelId="{94EC75E4-CF9D-4C55-A656-2FC5268DA450}" srcId="{0D3A33EB-832A-40F3-AFA4-18C5F0ED7ADC}" destId="{4BEB1875-47DF-4D16-A63F-012F0F4CB1F6}" srcOrd="2" destOrd="0" parTransId="{673D5125-212B-4D8D-A68A-599A452AA167}" sibTransId="{DBE7C358-C8FE-49C5-80F4-03C5758D90CA}"/>
    <dgm:cxn modelId="{4E5611E5-DA64-A24D-A4C7-3354A648E158}" type="presOf" srcId="{7F44F8BD-7657-48FC-8756-1A99C52378C7}" destId="{DFD03BA8-D657-44A0-BD32-8D61F3E335B5}" srcOrd="0" destOrd="3" presId="urn:microsoft.com/office/officeart/2018/5/layout/CenteredIconLabelDescriptionList"/>
    <dgm:cxn modelId="{A62655EF-CFFA-4E7E-8A3A-F68189DC4C85}" srcId="{4BEB1875-47DF-4D16-A63F-012F0F4CB1F6}" destId="{99269EC9-2196-4F93-B3C0-1D39317413FD}" srcOrd="0" destOrd="0" parTransId="{CE67AAAE-BDC5-4C2A-BCE2-98F29F64250D}" sibTransId="{7EF0B2DB-5378-4718-B912-E246C65D2E7C}"/>
    <dgm:cxn modelId="{337C3AF9-8CB7-44C6-9CAA-B7A3CFFC2886}" srcId="{9A88B72A-7CDC-43DA-8D1B-DF14FCF5100E}" destId="{DDEB2339-E823-4051-93B5-0CF5B374CE7C}" srcOrd="0" destOrd="0" parTransId="{AE1D9830-6454-4A75-93AA-FC06E1AABA52}" sibTransId="{8A9B96F1-A591-4492-8B3F-18541284D63B}"/>
    <dgm:cxn modelId="{ADC9FC81-61AC-8048-BBC9-D5997A3931B8}" type="presParOf" srcId="{18426022-036E-4283-AEC6-249E98A27C33}" destId="{EFEFE315-2C83-466F-A0A7-7CE2265CB86B}" srcOrd="0" destOrd="0" presId="urn:microsoft.com/office/officeart/2018/5/layout/CenteredIconLabelDescriptionList"/>
    <dgm:cxn modelId="{31A9654A-7F87-5C4E-A8F6-FC4893CCDC5A}" type="presParOf" srcId="{EFEFE315-2C83-466F-A0A7-7CE2265CB86B}" destId="{69380257-3D69-4942-823A-5A1AFFBB9F44}" srcOrd="0" destOrd="0" presId="urn:microsoft.com/office/officeart/2018/5/layout/CenteredIconLabelDescriptionList"/>
    <dgm:cxn modelId="{F8B6ACAD-C73D-0B42-AFFD-C39D111CE3A3}" type="presParOf" srcId="{EFEFE315-2C83-466F-A0A7-7CE2265CB86B}" destId="{07F31961-378E-4BE4-AF34-A5CE261560E2}" srcOrd="1" destOrd="0" presId="urn:microsoft.com/office/officeart/2018/5/layout/CenteredIconLabelDescriptionList"/>
    <dgm:cxn modelId="{D8525C2D-5A81-ED4A-B647-BE660EC5C94B}" type="presParOf" srcId="{EFEFE315-2C83-466F-A0A7-7CE2265CB86B}" destId="{5D224F5D-F585-4A1B-91CA-005C052BFC9F}" srcOrd="2" destOrd="0" presId="urn:microsoft.com/office/officeart/2018/5/layout/CenteredIconLabelDescriptionList"/>
    <dgm:cxn modelId="{C29BC766-CA97-AD42-A0C8-F41775BD16F5}" type="presParOf" srcId="{EFEFE315-2C83-466F-A0A7-7CE2265CB86B}" destId="{6714069F-4E6A-41F2-B8D1-3601853CACFF}" srcOrd="3" destOrd="0" presId="urn:microsoft.com/office/officeart/2018/5/layout/CenteredIconLabelDescriptionList"/>
    <dgm:cxn modelId="{5224CC9B-86E8-9F45-8721-F3C12EFC0B82}" type="presParOf" srcId="{EFEFE315-2C83-466F-A0A7-7CE2265CB86B}" destId="{DFD03BA8-D657-44A0-BD32-8D61F3E335B5}" srcOrd="4" destOrd="0" presId="urn:microsoft.com/office/officeart/2018/5/layout/CenteredIconLabelDescriptionList"/>
    <dgm:cxn modelId="{DB01E1AA-6609-0845-B0DD-DF1467DDB61D}" type="presParOf" srcId="{18426022-036E-4283-AEC6-249E98A27C33}" destId="{664E1EB7-1D0B-4F8D-922B-F912F4B853B6}" srcOrd="1" destOrd="0" presId="urn:microsoft.com/office/officeart/2018/5/layout/CenteredIconLabelDescriptionList"/>
    <dgm:cxn modelId="{D33318AB-5101-8642-BBB1-4A4D5F1952B5}" type="presParOf" srcId="{18426022-036E-4283-AEC6-249E98A27C33}" destId="{8F13A928-CE66-477E-925B-474AD3553B52}" srcOrd="2" destOrd="0" presId="urn:microsoft.com/office/officeart/2018/5/layout/CenteredIconLabelDescriptionList"/>
    <dgm:cxn modelId="{E0FD74DF-DD2C-FD4F-96AB-0B986B939065}" type="presParOf" srcId="{8F13A928-CE66-477E-925B-474AD3553B52}" destId="{25051A2C-9D18-4E70-B6A5-61753F40CC57}" srcOrd="0" destOrd="0" presId="urn:microsoft.com/office/officeart/2018/5/layout/CenteredIconLabelDescriptionList"/>
    <dgm:cxn modelId="{30D71BEF-73DE-5B44-8225-B795C3A161A7}" type="presParOf" srcId="{8F13A928-CE66-477E-925B-474AD3553B52}" destId="{712A01E5-F191-4293-8E5B-303C4B4F8113}" srcOrd="1" destOrd="0" presId="urn:microsoft.com/office/officeart/2018/5/layout/CenteredIconLabelDescriptionList"/>
    <dgm:cxn modelId="{DD081BB1-1DFC-974E-9C24-06F229EC72FB}" type="presParOf" srcId="{8F13A928-CE66-477E-925B-474AD3553B52}" destId="{3FEF5EA7-0EA8-401C-B583-768C95D26CD3}" srcOrd="2" destOrd="0" presId="urn:microsoft.com/office/officeart/2018/5/layout/CenteredIconLabelDescriptionList"/>
    <dgm:cxn modelId="{23BBB089-D41C-604C-9DB4-1F5F19DCC6EC}" type="presParOf" srcId="{8F13A928-CE66-477E-925B-474AD3553B52}" destId="{0816153A-1A1F-4366-878C-A28C0AECB003}" srcOrd="3" destOrd="0" presId="urn:microsoft.com/office/officeart/2018/5/layout/CenteredIconLabelDescriptionList"/>
    <dgm:cxn modelId="{C091D235-B131-6946-8F03-99F2F5279322}" type="presParOf" srcId="{8F13A928-CE66-477E-925B-474AD3553B52}" destId="{95F3B113-B4B8-40DA-88EA-091627B7B56E}" srcOrd="4" destOrd="0" presId="urn:microsoft.com/office/officeart/2018/5/layout/CenteredIconLabelDescriptionList"/>
    <dgm:cxn modelId="{6BADDEC9-8A44-674A-80E7-2DA1BA797090}" type="presParOf" srcId="{18426022-036E-4283-AEC6-249E98A27C33}" destId="{19976218-A422-4F24-ABE2-5D7CF0C01DC5}" srcOrd="3" destOrd="0" presId="urn:microsoft.com/office/officeart/2018/5/layout/CenteredIconLabelDescriptionList"/>
    <dgm:cxn modelId="{9A431B26-9611-984D-ACAB-BC2FFA341BA9}" type="presParOf" srcId="{18426022-036E-4283-AEC6-249E98A27C33}" destId="{7FE695A4-6A35-402A-9DBD-40810971E390}" srcOrd="4" destOrd="0" presId="urn:microsoft.com/office/officeart/2018/5/layout/CenteredIconLabelDescriptionList"/>
    <dgm:cxn modelId="{BD8C5190-3979-304C-BF07-3409A3F784F4}" type="presParOf" srcId="{7FE695A4-6A35-402A-9DBD-40810971E390}" destId="{AF0E53DB-2698-4001-A60F-21F980CF03A7}" srcOrd="0" destOrd="0" presId="urn:microsoft.com/office/officeart/2018/5/layout/CenteredIconLabelDescriptionList"/>
    <dgm:cxn modelId="{664230B3-CFB4-C44B-8632-39BD4A4171E7}" type="presParOf" srcId="{7FE695A4-6A35-402A-9DBD-40810971E390}" destId="{6C925120-C0CE-4C22-987C-42F02B47381F}" srcOrd="1" destOrd="0" presId="urn:microsoft.com/office/officeart/2018/5/layout/CenteredIconLabelDescriptionList"/>
    <dgm:cxn modelId="{03B9BF19-3050-2C42-ADC2-851AF11C12C9}" type="presParOf" srcId="{7FE695A4-6A35-402A-9DBD-40810971E390}" destId="{6F451846-0CF6-448C-BC1C-27548E3ED6C9}" srcOrd="2" destOrd="0" presId="urn:microsoft.com/office/officeart/2018/5/layout/CenteredIconLabelDescriptionList"/>
    <dgm:cxn modelId="{3A036350-C01C-9248-A708-D933FF76D92F}" type="presParOf" srcId="{7FE695A4-6A35-402A-9DBD-40810971E390}" destId="{63CED802-4DD2-4753-B4B0-317911E8E686}" srcOrd="3" destOrd="0" presId="urn:microsoft.com/office/officeart/2018/5/layout/CenteredIconLabelDescriptionList"/>
    <dgm:cxn modelId="{600FD248-1022-E749-B33E-C2A7C9B0FBA5}" type="presParOf" srcId="{7FE695A4-6A35-402A-9DBD-40810971E390}" destId="{E4A433A9-7A62-4B1B-A7F7-99D80A94DAC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80257-3D69-4942-823A-5A1AFFBB9F44}">
      <dsp:nvSpPr>
        <dsp:cNvPr id="0" name=""/>
        <dsp:cNvSpPr/>
      </dsp:nvSpPr>
      <dsp:spPr>
        <a:xfrm>
          <a:off x="1085537" y="403223"/>
          <a:ext cx="1162054" cy="1162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24F5D-F585-4A1B-91CA-005C052BFC9F}">
      <dsp:nvSpPr>
        <dsp:cNvPr id="0" name=""/>
        <dsp:cNvSpPr/>
      </dsp:nvSpPr>
      <dsp:spPr>
        <a:xfrm>
          <a:off x="6486" y="1732130"/>
          <a:ext cx="3320156" cy="498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Benefits:</a:t>
          </a:r>
        </a:p>
      </dsp:txBody>
      <dsp:txXfrm>
        <a:off x="6486" y="1732130"/>
        <a:ext cx="3320156" cy="498023"/>
      </dsp:txXfrm>
    </dsp:sp>
    <dsp:sp modelId="{DFD03BA8-D657-44A0-BD32-8D61F3E335B5}">
      <dsp:nvSpPr>
        <dsp:cNvPr id="0" name=""/>
        <dsp:cNvSpPr/>
      </dsp:nvSpPr>
      <dsp:spPr>
        <a:xfrm>
          <a:off x="6486" y="2307759"/>
          <a:ext cx="3320156" cy="197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Privately access services on the Azure platform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On-premises and peered networks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Protection against data leakage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Global reach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Extend to other services</a:t>
          </a:r>
        </a:p>
      </dsp:txBody>
      <dsp:txXfrm>
        <a:off x="6486" y="2307759"/>
        <a:ext cx="3320156" cy="1975745"/>
      </dsp:txXfrm>
    </dsp:sp>
    <dsp:sp modelId="{25051A2C-9D18-4E70-B6A5-61753F40CC57}">
      <dsp:nvSpPr>
        <dsp:cNvPr id="0" name=""/>
        <dsp:cNvSpPr/>
      </dsp:nvSpPr>
      <dsp:spPr>
        <a:xfrm>
          <a:off x="4986721" y="403223"/>
          <a:ext cx="1162054" cy="1162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F5EA7-0EA8-401C-B583-768C95D26CD3}">
      <dsp:nvSpPr>
        <dsp:cNvPr id="0" name=""/>
        <dsp:cNvSpPr/>
      </dsp:nvSpPr>
      <dsp:spPr>
        <a:xfrm>
          <a:off x="3907670" y="1732130"/>
          <a:ext cx="3320156" cy="498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Service Availability - </a:t>
          </a:r>
          <a:r>
            <a:rPr lang="en-US" sz="2500" kern="1200">
              <a:hlinkClick xmlns:r="http://schemas.openxmlformats.org/officeDocument/2006/relationships" r:id="rId5"/>
            </a:rPr>
            <a:t>Link</a:t>
          </a:r>
          <a:endParaRPr lang="en-US" sz="2500" kern="1200"/>
        </a:p>
      </dsp:txBody>
      <dsp:txXfrm>
        <a:off x="3907670" y="1732130"/>
        <a:ext cx="3320156" cy="498023"/>
      </dsp:txXfrm>
    </dsp:sp>
    <dsp:sp modelId="{95F3B113-B4B8-40DA-88EA-091627B7B56E}">
      <dsp:nvSpPr>
        <dsp:cNvPr id="0" name=""/>
        <dsp:cNvSpPr/>
      </dsp:nvSpPr>
      <dsp:spPr>
        <a:xfrm>
          <a:off x="3907670" y="2307759"/>
          <a:ext cx="3320156" cy="197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E53DB-2698-4001-A60F-21F980CF03A7}">
      <dsp:nvSpPr>
        <dsp:cNvPr id="0" name=""/>
        <dsp:cNvSpPr/>
      </dsp:nvSpPr>
      <dsp:spPr>
        <a:xfrm>
          <a:off x="8887904" y="403223"/>
          <a:ext cx="1162054" cy="11620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51846-0CF6-448C-BC1C-27548E3ED6C9}">
      <dsp:nvSpPr>
        <dsp:cNvPr id="0" name=""/>
        <dsp:cNvSpPr/>
      </dsp:nvSpPr>
      <dsp:spPr>
        <a:xfrm>
          <a:off x="7808853" y="1732130"/>
          <a:ext cx="3320156" cy="498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Logging and monitoring</a:t>
          </a:r>
        </a:p>
      </dsp:txBody>
      <dsp:txXfrm>
        <a:off x="7808853" y="1732130"/>
        <a:ext cx="3320156" cy="498023"/>
      </dsp:txXfrm>
    </dsp:sp>
    <dsp:sp modelId="{E4A433A9-7A62-4B1B-A7F7-99D80A94DAC5}">
      <dsp:nvSpPr>
        <dsp:cNvPr id="0" name=""/>
        <dsp:cNvSpPr/>
      </dsp:nvSpPr>
      <dsp:spPr>
        <a:xfrm>
          <a:off x="7808853" y="2307759"/>
          <a:ext cx="3320156" cy="197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Integrated with Azure Monitor which allows Archival of log to Storage Account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Streaming of events to Event Hub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processed by the Private Endpoint (IN/OUT)</a:t>
          </a:r>
        </a:p>
      </dsp:txBody>
      <dsp:txXfrm>
        <a:off x="7808853" y="2307759"/>
        <a:ext cx="3320156" cy="1975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20708-2D00-7A44-A55B-00DC12F4E70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44C77-9B5F-2A42-A3F2-847DF5F8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6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5000"/>
          </a:bodyPr>
          <a:lstStyle/>
          <a:p>
            <a:pPr>
              <a:spcBef>
                <a:spcPct val="43750"/>
              </a:spcBef>
              <a:spcAft>
                <a:spcPct val="4375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9E59-BE59-B013-7EEE-4F112717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A0AFA-6DBA-FBE6-82A4-E9395BFE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0247-1276-4B6B-4370-BE82EFD0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E31A3-7EFC-A3A8-5658-C09173E4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915D-ECD4-8F71-66C6-E3B64128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7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B9D6-23F8-8CE4-7BCC-5CE76289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0B572-88FF-C2DA-64E5-6A890476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A4D92-34D6-02FF-9DD1-B2F25386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BBB1-51F5-2DD5-292C-88AF6858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C349-45F5-C0F7-966A-EA64E98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02FDF-DE90-A0FE-6FAD-9C0E1331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C0E94-63E1-037B-0CB7-71163B685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A42B1-58D5-7E49-2945-9CE8147D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2CE4-21BF-7C1F-AC6A-23C064B4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1675-5E8C-A2D4-DDBB-5902C79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1612749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</a:lstStyle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877435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_layout">
    <p:bg>
      <p:bgPr>
        <a:solidFill>
          <a:srgbClr val="243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9A523E9-3540-4A3B-ADB7-14250A07DF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0EEB245-734B-42B2-842F-C99AEF4388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02519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8823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9590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704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861F-9D53-EC9C-8BFE-6946D8C6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CB6-0C22-D84B-C667-0DD38ADE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614A-2C19-2C74-F2C5-9422CCDA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4B8D-D211-4151-2415-BDE9CFA7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FF92-5CD9-7D15-1248-034A6D39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1327-53F8-3339-627A-2531261E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358F-98FD-D684-464B-87545AD5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AD1F-1F78-63EF-0766-0F6FB3F2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C34E-8CC5-78BD-F87F-09E21A94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F897-3CF2-7364-F589-764ECAC6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60B6-122C-91E2-1D67-4B571D7D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7620-AF82-1218-C049-B24DE5B0C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9712E-5BA5-7870-1BB1-466EF554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FEAC4-B575-DD8E-5D4C-841D85FB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66F1D-3142-48BB-24D9-D54AE826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A17A6-F046-D1CD-1612-E59FD368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F5A2-6519-58DE-0C9E-BB4CF4B6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AA84-4BF6-7A60-A015-12B11CEE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E828-4F63-FC3E-3768-6B7032F32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2BB8D-CDC5-9138-D987-0681D8620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98C06-E4E7-5018-5559-A2B9FFCE0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86A64-D3A9-9CEA-8432-A019A247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4DA44-0810-C7B8-2F14-35C3DAF0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88777-C629-0805-2E9B-E2057E9C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0B34-2BE7-B0ED-5418-D1550F5B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0EA88-1B17-9E83-9D6B-D8688660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249D1-12FB-2D37-9AA6-E6E2D84E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71726-0AEC-C043-7AEE-0EE4EE11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FD78A-966B-D142-D980-42B58F2D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975F5-5AD3-4A31-1215-40374B5F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298BF-DF56-3CBD-3F89-2B33AF1E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CBBE-DC1F-9DA8-202C-6E92F516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9ED8-B405-9A8B-8634-F8E0B580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73F47-CA02-395F-D810-4FEBEE93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2A36F-CCFB-087E-FBA9-1194427D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5431F-023C-51D0-787A-2719D4BB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7F88-AEBF-9AA3-F883-628AE31A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AF93-AD39-122D-E88E-1C76763B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CE943-7610-B27C-CC25-32E6C8331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65C27-5125-253E-71C9-D7E49055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B1B0-D46F-0222-956B-CF3A0CDE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33C45-9A1A-47D0-FEB3-FB6A00B0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4CE27-B16C-A155-428E-5491D35B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86CF2-FE1B-6CF0-CC82-7596AEBA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4AC93-E200-3A77-C6EB-A34A88130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8D4B-3743-61C5-E820-AD3552708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0CB9-0CBC-2542-9593-5864DA0CF26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43E2-24DD-7CB0-1D95-04757974B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A8A2-BE77-A591-8AA5-E5587E83F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5510-987B-5542-8F97-BD1E2074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private-link/private-endpoint-overview#private-link-re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indagitech.com/understanding-the-working-of-domain-name-system-dns/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private-link/private-endpoint-dns#dns-configuration-scenario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private-link/private-endpoint-dns#dns-configuration-scenario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private-link/private-endpoint-dns#dns-configuration-scenario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private-link/private-endpoint-dns#dns-configuration-scenario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E45F-BCD1-1846-7E11-9226DEB6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1279"/>
          </a:xfrm>
        </p:spPr>
        <p:txBody>
          <a:bodyPr/>
          <a:lstStyle/>
          <a:p>
            <a:r>
              <a:rPr lang="en-US"/>
              <a:t>Demystifying Azure Private Endpoints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65F17-C1A3-BB98-6D74-FAF5357A4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861" y="4583576"/>
            <a:ext cx="4861191" cy="21459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Raghuram Korukonda</a:t>
            </a:r>
          </a:p>
          <a:p>
            <a:pPr algn="l"/>
            <a:r>
              <a:rPr lang="en-US" dirty="0"/>
              <a:t>Engineer </a:t>
            </a:r>
          </a:p>
          <a:p>
            <a:pPr algn="l"/>
            <a:r>
              <a:rPr lang="en-US" dirty="0"/>
              <a:t>Follow me:</a:t>
            </a:r>
          </a:p>
          <a:p>
            <a:pPr algn="l"/>
            <a:r>
              <a:rPr lang="en-US" dirty="0"/>
              <a:t>      @</a:t>
            </a:r>
            <a:r>
              <a:rPr lang="en-US" dirty="0" err="1"/>
              <a:t>imkraghu</a:t>
            </a:r>
            <a:endParaRPr lang="en-US" dirty="0"/>
          </a:p>
          <a:p>
            <a:pPr algn="l"/>
            <a:r>
              <a:rPr lang="en-US" dirty="0"/>
              <a:t>       in/</a:t>
            </a:r>
            <a:r>
              <a:rPr lang="en-US" dirty="0" err="1"/>
              <a:t>raghuramkorukonda</a:t>
            </a:r>
            <a:endParaRPr lang="en-US" dirty="0"/>
          </a:p>
          <a:p>
            <a:pPr algn="l"/>
            <a:r>
              <a:rPr lang="en-US" dirty="0"/>
              <a:t>       kraghu306@gmail.com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F97F08-27B0-7E12-F8FB-1050E5A5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7" y="4583576"/>
            <a:ext cx="2041279" cy="204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inkedin logo">
            <a:extLst>
              <a:ext uri="{FF2B5EF4-FFF2-40B4-BE49-F238E27FC236}">
                <a16:creationId xmlns:a16="http://schemas.microsoft.com/office/drawing/2014/main" id="{CC5DB458-6177-B7BD-7312-C6E0EE6F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05" y="5943982"/>
            <a:ext cx="306348" cy="3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75DDC7-0E1F-DF99-321E-8E89BB49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67" y="5572815"/>
            <a:ext cx="372424" cy="3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ail - Free communications icons">
            <a:extLst>
              <a:ext uri="{FF2B5EF4-FFF2-40B4-BE49-F238E27FC236}">
                <a16:creationId xmlns:a16="http://schemas.microsoft.com/office/drawing/2014/main" id="{3616862D-B15B-F6AF-7794-C0BA3651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10" y="6279773"/>
            <a:ext cx="306348" cy="3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9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id="{02ECD02D-E304-1DAD-30BD-30D19F4CA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400"/>
            <a:r>
              <a:rPr lang="en-US" sz="4800">
                <a:ea typeface="+mj-ea"/>
                <a:cs typeface="+mj-cs"/>
              </a:rPr>
              <a:t>Questions?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72A7F-5145-D729-34A1-6DEB41F48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6" r="13201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DF21E-20CB-4AF2-2865-0123071C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You!!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3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7EF4-97A2-6DC4-8D9C-E78CCD6D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335"/>
            <a:ext cx="10515600" cy="868430"/>
          </a:xfrm>
        </p:spPr>
        <p:txBody>
          <a:bodyPr/>
          <a:lstStyle/>
          <a:p>
            <a:r>
              <a:rPr lang="en-US"/>
              <a:t>Azure Private Link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3107758-43D7-9495-1B96-8FC46FE13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897630"/>
              </p:ext>
            </p:extLst>
          </p:nvPr>
        </p:nvGraphicFramePr>
        <p:xfrm>
          <a:off x="838199" y="2055812"/>
          <a:ext cx="11135497" cy="46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5AEC22B-8D54-858C-21D3-C99E30FC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8118ED-502D-E3FD-E664-695702F3F9EE}"/>
              </a:ext>
            </a:extLst>
          </p:cNvPr>
          <p:cNvSpPr txBox="1">
            <a:spLocks/>
          </p:cNvSpPr>
          <p:nvPr/>
        </p:nvSpPr>
        <p:spPr>
          <a:xfrm>
            <a:off x="838199" y="1006765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00"/>
                </a:solidFill>
                <a:effectLst/>
                <a:latin typeface=".SF NS"/>
              </a:rPr>
              <a:t>Azure Private Link enables you to access Azure PaaS Services (for example, Azure Storage and SQL Database) and Azure hosted customer-owned/partner services over a private endpoint in your virtual network.</a:t>
            </a:r>
            <a:endParaRPr lang="en-US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14409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31992" y="502920"/>
            <a:ext cx="3775731" cy="14630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Private-link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resource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"/>
          <p:cNvSpPr>
            <a:spLocks noGrp="1"/>
          </p:cNvSpPr>
          <p:nvPr>
            <p:ph sz="quarter" idx="10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sz="2000" dirty="0">
                <a:solidFill>
                  <a:srgbClr val="000000"/>
                </a:solidFill>
                <a:effectLst/>
                <a:latin typeface=".SF NS"/>
              </a:rPr>
              <a:t>It is the destination target of a specified private endpoint. The following table lists the available resources that support a private endpoint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.SF NS"/>
              </a:rPr>
              <a:t>Around ~51 resources - </a:t>
            </a:r>
            <a:r>
              <a:rPr lang="en-US" sz="1400" dirty="0">
                <a:solidFill>
                  <a:srgbClr val="000000"/>
                </a:solidFill>
                <a:effectLst/>
                <a:latin typeface=".SF NS"/>
                <a:hlinkClick r:id="rId3"/>
              </a:rPr>
              <a:t>Link</a:t>
            </a:r>
            <a:endParaRPr lang="en-US" sz="1400" dirty="0">
              <a:solidFill>
                <a:srgbClr val="000000"/>
              </a:solidFill>
              <a:effectLst/>
              <a:latin typeface=".SF N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273A6F-E68E-36AD-E761-3E4DC6E6F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674"/>
              </p:ext>
            </p:extLst>
          </p:nvPr>
        </p:nvGraphicFramePr>
        <p:xfrm>
          <a:off x="637056" y="2290936"/>
          <a:ext cx="10905698" cy="3777818"/>
        </p:xfrm>
        <a:graphic>
          <a:graphicData uri="http://schemas.openxmlformats.org/drawingml/2006/table">
            <a:tbl>
              <a:tblPr/>
              <a:tblGrid>
                <a:gridCol w="3607560">
                  <a:extLst>
                    <a:ext uri="{9D8B030D-6E8A-4147-A177-3AD203B41FA5}">
                      <a16:colId xmlns:a16="http://schemas.microsoft.com/office/drawing/2014/main" val="4175761750"/>
                    </a:ext>
                  </a:extLst>
                </a:gridCol>
                <a:gridCol w="3690578">
                  <a:extLst>
                    <a:ext uri="{9D8B030D-6E8A-4147-A177-3AD203B41FA5}">
                      <a16:colId xmlns:a16="http://schemas.microsoft.com/office/drawing/2014/main" val="3209509894"/>
                    </a:ext>
                  </a:extLst>
                </a:gridCol>
                <a:gridCol w="3607560">
                  <a:extLst>
                    <a:ext uri="{9D8B030D-6E8A-4147-A177-3AD203B41FA5}">
                      <a16:colId xmlns:a16="http://schemas.microsoft.com/office/drawing/2014/main" val="253931100"/>
                    </a:ext>
                  </a:extLst>
                </a:gridCol>
              </a:tblGrid>
              <a:tr h="321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Private-link resource name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Resource type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Subresources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76444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Azure App Configuration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Microsoft.Appconfiguration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configurationStores</a:t>
                      </a:r>
                      <a:endParaRPr lang="en-US" sz="1400" dirty="0">
                        <a:effectLst/>
                      </a:endParaRP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configurationStores</a:t>
                      </a:r>
                      <a:endParaRPr lang="en-US" sz="1400" dirty="0">
                        <a:effectLst/>
                      </a:endParaRP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42899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Azure Automation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Microsoft.Automation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automationAccounts</a:t>
                      </a:r>
                      <a:endParaRPr lang="en-US" sz="1400" dirty="0">
                        <a:effectLst/>
                      </a:endParaRP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Webhook, DSCAndHybridWorker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46979"/>
                  </a:ext>
                </a:extLst>
              </a:tr>
              <a:tr h="2622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Azure Cosmos DB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Microsoft.AzureCosmosDB/databaseAccounts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SQL, MongoDB, Cassandra, Gremlin, Table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24779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Azure Batch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Microsoft.Batch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batchAccounts</a:t>
                      </a:r>
                      <a:endParaRPr lang="en-US" sz="1400" dirty="0">
                        <a:effectLst/>
                      </a:endParaRP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batchAccount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nodeManagement</a:t>
                      </a:r>
                      <a:endParaRPr lang="en-US" sz="1400" dirty="0">
                        <a:effectLst/>
                      </a:endParaRP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49991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Azure Cache for Redis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Microsoft.Cache/Redis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redisCache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53459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Azure Key Vault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Microsoft.KeyVault</a:t>
                      </a:r>
                      <a:r>
                        <a:rPr lang="en-US" sz="1400" dirty="0">
                          <a:effectLst/>
                        </a:rPr>
                        <a:t>/vaults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vault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5935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Azure Cognitive Services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Microsoft.CognitiveServices</a:t>
                      </a:r>
                      <a:r>
                        <a:rPr lang="en-US" sz="1400" dirty="0">
                          <a:effectLst/>
                        </a:rPr>
                        <a:t>/accounts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account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65777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Azure Managed Disks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Microsoft.Compute/diskAccesses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managed disk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37670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Azure Container Registry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Microsoft.ContainerRegistry</a:t>
                      </a:r>
                      <a:r>
                        <a:rPr lang="en-US" sz="1400" dirty="0">
                          <a:effectLst/>
                        </a:rPr>
                        <a:t>/registries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registry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56445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SQL Database</a:t>
                      </a:r>
                      <a:endParaRPr lang="en-US" sz="1400" dirty="0">
                        <a:effectLst/>
                      </a:endParaRP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Microsoft.Sql</a:t>
                      </a:r>
                      <a:r>
                        <a:rPr lang="en-US" sz="1400" dirty="0">
                          <a:effectLst/>
                        </a:rPr>
                        <a:t>/servers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SQL Server (</a:t>
                      </a:r>
                      <a:r>
                        <a:rPr lang="en-US" sz="1400" dirty="0" err="1">
                          <a:effectLst/>
                        </a:rPr>
                        <a:t>sqlServer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97257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…</a:t>
                      </a:r>
                    </a:p>
                  </a:txBody>
                  <a:tcPr marL="67944" marR="67944" marT="33972" marB="33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051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A443A-3D1D-14B0-53D1-B8E88D629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75" r="2" b="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8FAC4-3364-0DC4-5B30-E17EBEA7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DNS Configuration Scenarios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051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36AF8-F338-94EA-A524-E7BE6921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How DNS works?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374C38-F4AE-E85F-8B66-7C9FEDD7F307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0561" y="98228"/>
            <a:ext cx="3722881" cy="666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79B37E-BF73-7E09-0B74-8A8C1B4D44F8}"/>
              </a:ext>
            </a:extLst>
          </p:cNvPr>
          <p:cNvSpPr txBox="1"/>
          <p:nvPr/>
        </p:nvSpPr>
        <p:spPr>
          <a:xfrm>
            <a:off x="11160949" y="651355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Source: Internet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128774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07EF4-97A2-6DC4-8D9C-E78CCD6D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Virtual network workloads without custom DNS server</a:t>
            </a: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Single virtual network and Azure-provided DNS">
            <a:extLst>
              <a:ext uri="{FF2B5EF4-FFF2-40B4-BE49-F238E27FC236}">
                <a16:creationId xmlns:a16="http://schemas.microsoft.com/office/drawing/2014/main" id="{FDEE8E78-4D5D-4998-B228-3CE6F3EE06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7804" y="1481499"/>
            <a:ext cx="7266961" cy="389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AEC22B-8D54-858C-21D3-C99E30FC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FDF49-1175-CCA4-4251-F3C2EFE4E66D}"/>
              </a:ext>
            </a:extLst>
          </p:cNvPr>
          <p:cNvSpPr txBox="1"/>
          <p:nvPr/>
        </p:nvSpPr>
        <p:spPr>
          <a:xfrm>
            <a:off x="10676964" y="6544236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Reference: MSFT Docs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820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A81-F3BD-7132-4D78-F2037C92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Extended to Peered Network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Hub and spoke with Azure-provided DNS">
            <a:extLst>
              <a:ext uri="{FF2B5EF4-FFF2-40B4-BE49-F238E27FC236}">
                <a16:creationId xmlns:a16="http://schemas.microsoft.com/office/drawing/2014/main" id="{84177CCA-EA1E-FB44-7BB3-029C230E82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6754" y="490888"/>
            <a:ext cx="7181262" cy="55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9B1676-3B2B-F1B7-FF39-8B06460292DC}"/>
              </a:ext>
            </a:extLst>
          </p:cNvPr>
          <p:cNvSpPr txBox="1"/>
          <p:nvPr/>
        </p:nvSpPr>
        <p:spPr>
          <a:xfrm>
            <a:off x="10676964" y="6544236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Reference: MSFT Docs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174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2835C-D438-2E97-8AC7-1DA2003E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On-premises workloads using a DNS forwarder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On-premises using Azure DNS">
            <a:extLst>
              <a:ext uri="{FF2B5EF4-FFF2-40B4-BE49-F238E27FC236}">
                <a16:creationId xmlns:a16="http://schemas.microsoft.com/office/drawing/2014/main" id="{7F1699D6-B252-2EAB-E5DE-B35A4E7DF3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7549" y="960698"/>
            <a:ext cx="7599634" cy="47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955ADA-1223-89DF-0EFD-E46BB8800F38}"/>
              </a:ext>
            </a:extLst>
          </p:cNvPr>
          <p:cNvSpPr txBox="1"/>
          <p:nvPr/>
        </p:nvSpPr>
        <p:spPr>
          <a:xfrm>
            <a:off x="10676964" y="6544236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Reference: MSFT Docs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128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2835C-D438-2E97-8AC7-1DA2003E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On-premises workloads using a DNS forwarder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8" descr="On-premises forwarding to Azure DNS">
            <a:extLst>
              <a:ext uri="{FF2B5EF4-FFF2-40B4-BE49-F238E27FC236}">
                <a16:creationId xmlns:a16="http://schemas.microsoft.com/office/drawing/2014/main" id="{20DF7189-AB53-A841-4E38-8436593015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52" y="844925"/>
            <a:ext cx="7537697" cy="51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B7560E-DB92-4710-EDEA-12D3F26CBAD5}"/>
              </a:ext>
            </a:extLst>
          </p:cNvPr>
          <p:cNvSpPr txBox="1"/>
          <p:nvPr/>
        </p:nvSpPr>
        <p:spPr>
          <a:xfrm>
            <a:off x="10676964" y="6544236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Reference: MSFT Docs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62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327</Words>
  <Application>Microsoft Macintosh PowerPoint</Application>
  <PresentationFormat>Widescreen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.SF NS</vt:lpstr>
      <vt:lpstr>Arial</vt:lpstr>
      <vt:lpstr>Calibri</vt:lpstr>
      <vt:lpstr>Calibri Light</vt:lpstr>
      <vt:lpstr>Office Theme</vt:lpstr>
      <vt:lpstr>Demystifying Azure Private Endpoints</vt:lpstr>
      <vt:lpstr>Azure Private Link</vt:lpstr>
      <vt:lpstr>Private-link resource</vt:lpstr>
      <vt:lpstr>DNS Configuration Scenarios</vt:lpstr>
      <vt:lpstr>How DNS works?</vt:lpstr>
      <vt:lpstr>Virtual network workloads without custom DNS server</vt:lpstr>
      <vt:lpstr>Extended to Peered Network</vt:lpstr>
      <vt:lpstr>On-premises workloads using a DNS forwarder </vt:lpstr>
      <vt:lpstr>On-premises workloads using a DNS forwarder </vt:lpstr>
      <vt:lpstr>Questions?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Raghuram Korukonda</dc:creator>
  <cp:lastModifiedBy>Raghuram Korukonda</cp:lastModifiedBy>
  <cp:revision>14</cp:revision>
  <dcterms:created xsi:type="dcterms:W3CDTF">2023-04-08T03:18:29Z</dcterms:created>
  <dcterms:modified xsi:type="dcterms:W3CDTF">2023-04-11T04:20:52Z</dcterms:modified>
</cp:coreProperties>
</file>