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6"/>
  </p:notesMasterIdLst>
  <p:handoutMasterIdLst>
    <p:handoutMasterId r:id="rId27"/>
  </p:handoutMasterIdLst>
  <p:sldIdLst>
    <p:sldId id="2076136345" r:id="rId5"/>
    <p:sldId id="257" r:id="rId6"/>
    <p:sldId id="273" r:id="rId7"/>
    <p:sldId id="2076136343" r:id="rId8"/>
    <p:sldId id="2076136336" r:id="rId9"/>
    <p:sldId id="258" r:id="rId10"/>
    <p:sldId id="274" r:id="rId11"/>
    <p:sldId id="275" r:id="rId12"/>
    <p:sldId id="2076136324" r:id="rId13"/>
    <p:sldId id="2076136325" r:id="rId14"/>
    <p:sldId id="2076136326" r:id="rId15"/>
    <p:sldId id="2076136329" r:id="rId16"/>
    <p:sldId id="2076136344" r:id="rId17"/>
    <p:sldId id="2076136346" r:id="rId18"/>
    <p:sldId id="2076136341" r:id="rId19"/>
    <p:sldId id="2076136330" r:id="rId20"/>
    <p:sldId id="2076136342" r:id="rId21"/>
    <p:sldId id="2076136337" r:id="rId22"/>
    <p:sldId id="2076136333" r:id="rId23"/>
    <p:sldId id="2076136334" r:id="rId24"/>
    <p:sldId id="25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26E"/>
    <a:srgbClr val="1084C6"/>
    <a:srgbClr val="6DB3E4"/>
    <a:srgbClr val="A2CADF"/>
    <a:srgbClr val="2590A3"/>
    <a:srgbClr val="93C5DA"/>
    <a:srgbClr val="99CCCC"/>
    <a:srgbClr val="99CBC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23" autoAdjust="0"/>
  </p:normalViewPr>
  <p:slideViewPr>
    <p:cSldViewPr snapToObjects="1">
      <p:cViewPr varScale="1">
        <p:scale>
          <a:sx n="81" d="100"/>
          <a:sy n="81" d="100"/>
        </p:scale>
        <p:origin x="884" y="60"/>
      </p:cViewPr>
      <p:guideLst>
        <p:guide orient="horz" pos="161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82F302-A7C8-034E-97BB-FC8263E03487}" type="datetimeFigureOut">
              <a:rPr lang="en-US" smtClean="0"/>
              <a:t>4/10/2023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0ECF95-0BA1-6A41-BF58-BBB121C210F4}" type="slidenum">
              <a:rPr lang="en-US" smtClean="0"/>
              <a:t>‹#›</a:t>
            </a:fld>
            <a:endParaRPr lang="en-US"/>
          </a:p>
        </p:txBody>
      </p:sp>
    </p:spTree>
    <p:extLst>
      <p:ext uri="{BB962C8B-B14F-4D97-AF65-F5344CB8AC3E}">
        <p14:creationId xmlns:p14="http://schemas.microsoft.com/office/powerpoint/2010/main" val="1763804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B889E-FB6B-4D81-8FCC-1555F636B1A5}" type="datetimeFigureOut">
              <a:rPr lang="x-none" smtClean="0"/>
              <a:t>4/10/2023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14CCA-F323-4048-B6FE-F8FEE77E6C44}" type="slidenum">
              <a:rPr lang="x-none" smtClean="0"/>
              <a:t>‹#›</a:t>
            </a:fld>
            <a:endParaRPr lang="x-none"/>
          </a:p>
        </p:txBody>
      </p:sp>
    </p:spTree>
    <p:extLst>
      <p:ext uri="{BB962C8B-B14F-4D97-AF65-F5344CB8AC3E}">
        <p14:creationId xmlns:p14="http://schemas.microsoft.com/office/powerpoint/2010/main" val="3517248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FEF6EFF-73C7-47D8-A747-7A9B37A0279B}"/>
              </a:ext>
            </a:extLst>
          </p:cNvPr>
          <p:cNvPicPr>
            <a:picLocks noChangeAspect="1"/>
          </p:cNvPicPr>
          <p:nvPr userDrawn="1"/>
        </p:nvPicPr>
        <p:blipFill>
          <a:blip r:embed="rId2"/>
          <a:stretch>
            <a:fillRect/>
          </a:stretch>
        </p:blipFill>
        <p:spPr>
          <a:xfrm>
            <a:off x="1354" y="0"/>
            <a:ext cx="9141291" cy="5143500"/>
          </a:xfrm>
          <a:prstGeom prst="rect">
            <a:avLst/>
          </a:prstGeom>
        </p:spPr>
      </p:pic>
      <p:sp>
        <p:nvSpPr>
          <p:cNvPr id="2" name="Title 1"/>
          <p:cNvSpPr>
            <a:spLocks noGrp="1"/>
          </p:cNvSpPr>
          <p:nvPr>
            <p:ph type="ctrTitle"/>
          </p:nvPr>
        </p:nvSpPr>
        <p:spPr>
          <a:xfrm>
            <a:off x="2843808" y="195486"/>
            <a:ext cx="5760640" cy="2520280"/>
          </a:xfrm>
        </p:spPr>
        <p:txBody>
          <a:bodyPr anchor="ctr">
            <a:normAutofit/>
          </a:bodyPr>
          <a:lstStyle>
            <a:lvl1pPr algn="l">
              <a:defRPr sz="4000">
                <a:solidFill>
                  <a:schemeClr val="tx1"/>
                </a:solidFill>
                <a:latin typeface="+mj-lt"/>
                <a:ea typeface="Segoe UI Historic" charset="0"/>
                <a:cs typeface="Segoe UI Historic" charset="0"/>
              </a:defRPr>
            </a:lvl1pPr>
          </a:lstStyle>
          <a:p>
            <a:r>
              <a:rPr lang="de-DE" dirty="0"/>
              <a:t>Titelmasterformat durch Klicken bearbeiten</a:t>
            </a:r>
            <a:endParaRPr lang="en-US" dirty="0"/>
          </a:p>
        </p:txBody>
      </p:sp>
      <p:sp>
        <p:nvSpPr>
          <p:cNvPr id="3" name="Subtitle 2"/>
          <p:cNvSpPr>
            <a:spLocks noGrp="1"/>
          </p:cNvSpPr>
          <p:nvPr>
            <p:ph type="subTitle" idx="1"/>
          </p:nvPr>
        </p:nvSpPr>
        <p:spPr>
          <a:xfrm>
            <a:off x="2843808" y="2859782"/>
            <a:ext cx="5760640" cy="1368152"/>
          </a:xfrm>
        </p:spPr>
        <p:txBody>
          <a:bodyPr>
            <a:normAutofit/>
          </a:bodyPr>
          <a:lstStyle>
            <a:lvl1pPr marL="0" indent="0" algn="l">
              <a:buNone/>
              <a:defRPr sz="2400" i="0">
                <a:solidFill>
                  <a:schemeClr val="tx1"/>
                </a:solidFill>
                <a:latin typeface="+mj-l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latin typeface="Segoe UI Light" panose="020B0502040204020203" pitchFamily="34" charset="0"/>
              </a:rPr>
              <a:t>Formatvorlage des Untertitelmasters durch Klicken bearbeiten</a:t>
            </a:r>
            <a:endParaRPr lang="en-US" dirty="0">
              <a:latin typeface="Segoe UI Light" panose="020B0502040204020203" pitchFamily="34" charset="0"/>
            </a:endParaRPr>
          </a:p>
        </p:txBody>
      </p:sp>
    </p:spTree>
    <p:extLst>
      <p:ext uri="{BB962C8B-B14F-4D97-AF65-F5344CB8AC3E}">
        <p14:creationId xmlns:p14="http://schemas.microsoft.com/office/powerpoint/2010/main" val="339962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265497"/>
            <a:ext cx="8208145" cy="857250"/>
          </a:xfrm>
        </p:spPr>
        <p:txBody>
          <a:bodyPr/>
          <a:lstStyle>
            <a:lvl1pPr>
              <a:defRPr/>
            </a:lvl1pPr>
          </a:lstStyle>
          <a:p>
            <a:r>
              <a:rPr lang="de-DE"/>
              <a:t>Titelmasterformat durch Klicken bearbeiten</a:t>
            </a:r>
            <a:endParaRPr lang="en-SG" dirty="0"/>
          </a:p>
        </p:txBody>
      </p:sp>
    </p:spTree>
    <p:extLst>
      <p:ext uri="{BB962C8B-B14F-4D97-AF65-F5344CB8AC3E}">
        <p14:creationId xmlns:p14="http://schemas.microsoft.com/office/powerpoint/2010/main" val="166147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467544" y="268675"/>
            <a:ext cx="8208144" cy="857250"/>
          </a:xfrm>
          <a:prstGeom prst="rect">
            <a:avLst/>
          </a:prstGeom>
        </p:spPr>
        <p:txBody>
          <a:bodyPr vert="horz" lIns="91440" tIns="45720" rIns="91440" bIns="45720" rtlCol="0" anchor="t">
            <a:normAutofit/>
          </a:bodyPr>
          <a:lstStyle>
            <a:lvl1pPr>
              <a:defRPr/>
            </a:lvl1pPr>
          </a:lstStyle>
          <a:p>
            <a:r>
              <a:rPr lang="de-DE" dirty="0"/>
              <a:t>Titelmasterformat durch Klicken bearbeiten</a:t>
            </a:r>
            <a:endParaRPr lang="en-US" dirty="0"/>
          </a:p>
        </p:txBody>
      </p:sp>
      <p:sp>
        <p:nvSpPr>
          <p:cNvPr id="10" name="Text Placeholder 9"/>
          <p:cNvSpPr>
            <a:spLocks noGrp="1"/>
          </p:cNvSpPr>
          <p:nvPr>
            <p:ph type="body" sz="quarter" idx="10"/>
          </p:nvPr>
        </p:nvSpPr>
        <p:spPr>
          <a:xfrm>
            <a:off x="467544" y="1211750"/>
            <a:ext cx="8208144" cy="3520240"/>
          </a:xfrm>
        </p:spPr>
        <p:txBody>
          <a:bodyPr/>
          <a:lstStyle>
            <a:lvl1pPr>
              <a:defRPr>
                <a:solidFill>
                  <a:schemeClr val="tx1"/>
                </a:solidFill>
                <a:latin typeface="+mj-lt"/>
              </a:defRPr>
            </a:lvl1pPr>
          </a:lstStyle>
          <a:p>
            <a:pPr marL="0" lvl="0" indent="0">
              <a:buNone/>
            </a:pPr>
            <a:r>
              <a:rPr lang="de-DE" dirty="0">
                <a:latin typeface="Segoe UI" panose="020B0502040204020203" pitchFamily="34" charset="0"/>
                <a:cs typeface="Segoe UI" panose="020B0502040204020203" pitchFamily="34" charset="0"/>
              </a:rPr>
              <a:t>Formatvorlagen des Textmasters bearbeiten</a:t>
            </a:r>
          </a:p>
        </p:txBody>
      </p:sp>
    </p:spTree>
    <p:extLst>
      <p:ext uri="{BB962C8B-B14F-4D97-AF65-F5344CB8AC3E}">
        <p14:creationId xmlns:p14="http://schemas.microsoft.com/office/powerpoint/2010/main" val="294911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3620-CE2A-675A-F286-A261299FD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A1DEB-F4D5-AF23-981B-F5E2D4D2F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10C26-B48D-41C3-2546-34CB04E3CF28}"/>
              </a:ext>
            </a:extLst>
          </p:cNvPr>
          <p:cNvSpPr>
            <a:spLocks noGrp="1"/>
          </p:cNvSpPr>
          <p:nvPr>
            <p:ph type="dt" sz="half" idx="10"/>
          </p:nvPr>
        </p:nvSpPr>
        <p:spPr/>
        <p:txBody>
          <a:bodyPr/>
          <a:lstStyle/>
          <a:p>
            <a:fld id="{8BA656FB-32EC-48C4-8BA1-958393043975}" type="datetimeFigureOut">
              <a:rPr lang="en-US" smtClean="0"/>
              <a:t>4/10/2023</a:t>
            </a:fld>
            <a:endParaRPr lang="en-US"/>
          </a:p>
        </p:txBody>
      </p:sp>
      <p:sp>
        <p:nvSpPr>
          <p:cNvPr id="5" name="Footer Placeholder 4">
            <a:extLst>
              <a:ext uri="{FF2B5EF4-FFF2-40B4-BE49-F238E27FC236}">
                <a16:creationId xmlns:a16="http://schemas.microsoft.com/office/drawing/2014/main" id="{F4095A28-6533-93ED-F40D-730F6AEE4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D8F76-9FA3-D891-A0BB-3655F12FFB3A}"/>
              </a:ext>
            </a:extLst>
          </p:cNvPr>
          <p:cNvSpPr>
            <a:spLocks noGrp="1"/>
          </p:cNvSpPr>
          <p:nvPr>
            <p:ph type="sldNum" sz="quarter" idx="12"/>
          </p:nvPr>
        </p:nvSpPr>
        <p:spPr/>
        <p:txBody>
          <a:bodyPr/>
          <a:lstStyle/>
          <a:p>
            <a:fld id="{646C2C80-79E8-41D5-903F-4FC0BFCB99D1}" type="slidenum">
              <a:rPr lang="en-US" smtClean="0"/>
              <a:t>‹#›</a:t>
            </a:fld>
            <a:endParaRPr lang="en-US"/>
          </a:p>
        </p:txBody>
      </p:sp>
    </p:spTree>
    <p:extLst>
      <p:ext uri="{BB962C8B-B14F-4D97-AF65-F5344CB8AC3E}">
        <p14:creationId xmlns:p14="http://schemas.microsoft.com/office/powerpoint/2010/main" val="4290987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9000"/>
          </a:schemeClr>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CE8F26B-7CFE-4A1A-93FE-AA7D57C973CD}"/>
              </a:ext>
            </a:extLst>
          </p:cNvPr>
          <p:cNvPicPr>
            <a:picLocks noChangeAspect="1"/>
          </p:cNvPicPr>
          <p:nvPr userDrawn="1"/>
        </p:nvPicPr>
        <p:blipFill>
          <a:blip r:embed="rId6"/>
          <a:stretch>
            <a:fillRect/>
          </a:stretch>
        </p:blipFill>
        <p:spPr>
          <a:xfrm>
            <a:off x="0" y="0"/>
            <a:ext cx="9141291" cy="5143500"/>
          </a:xfrm>
          <a:prstGeom prst="rect">
            <a:avLst/>
          </a:prstGeom>
        </p:spPr>
      </p:pic>
      <p:sp>
        <p:nvSpPr>
          <p:cNvPr id="2" name="Title Placeholder 1"/>
          <p:cNvSpPr>
            <a:spLocks noGrp="1"/>
          </p:cNvSpPr>
          <p:nvPr>
            <p:ph type="title"/>
          </p:nvPr>
        </p:nvSpPr>
        <p:spPr>
          <a:xfrm>
            <a:off x="467544" y="265497"/>
            <a:ext cx="8208144" cy="857250"/>
          </a:xfrm>
          <a:prstGeom prst="rect">
            <a:avLst/>
          </a:prstGeom>
        </p:spPr>
        <p:txBody>
          <a:bodyPr vert="horz" lIns="91440" tIns="45720" rIns="91440" bIns="45720" rtlCol="0" anchor="t">
            <a:norm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467544" y="1159977"/>
            <a:ext cx="8208144" cy="360649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8" name="Grafik 7">
            <a:extLst>
              <a:ext uri="{FF2B5EF4-FFF2-40B4-BE49-F238E27FC236}">
                <a16:creationId xmlns:a16="http://schemas.microsoft.com/office/drawing/2014/main" id="{2E104B62-A716-495D-A1EA-8D432CDDA8C6}"/>
              </a:ext>
            </a:extLst>
          </p:cNvPr>
          <p:cNvPicPr>
            <a:picLocks noChangeAspect="1"/>
          </p:cNvPicPr>
          <p:nvPr userDrawn="1"/>
        </p:nvPicPr>
        <p:blipFill>
          <a:blip r:embed="rId7"/>
          <a:stretch>
            <a:fillRect/>
          </a:stretch>
        </p:blipFill>
        <p:spPr>
          <a:xfrm>
            <a:off x="7236296" y="4730489"/>
            <a:ext cx="1725558" cy="351969"/>
          </a:xfrm>
          <a:prstGeom prst="rect">
            <a:avLst/>
          </a:prstGeom>
        </p:spPr>
      </p:pic>
    </p:spTree>
    <p:extLst>
      <p:ext uri="{BB962C8B-B14F-4D97-AF65-F5344CB8AC3E}">
        <p14:creationId xmlns:p14="http://schemas.microsoft.com/office/powerpoint/2010/main" val="3583365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xStyles>
    <p:titleStyle>
      <a:lvl1pPr algn="l" defTabSz="457200" rtl="0" eaLnBrk="1" latinLnBrk="0" hangingPunct="1">
        <a:spcBef>
          <a:spcPct val="0"/>
        </a:spcBef>
        <a:buNone/>
        <a:defRPr sz="4400" kern="1200">
          <a:solidFill>
            <a:schemeClr val="tx1"/>
          </a:solidFill>
          <a:latin typeface="+mj-lt"/>
          <a:ea typeface="+mj-ea"/>
          <a:cs typeface="Segoe UI Light" panose="020B0502040204020203" pitchFamily="34" charset="0"/>
        </a:defRPr>
      </a:lvl1pPr>
    </p:titleStyle>
    <p:bodyStyle>
      <a:lvl1pPr marL="468312" indent="-457200" algn="l" defTabSz="457200" rtl="0" eaLnBrk="1" latinLnBrk="0" hangingPunct="1">
        <a:spcBef>
          <a:spcPct val="20000"/>
        </a:spcBef>
        <a:buClr>
          <a:schemeClr val="tx1"/>
        </a:buClr>
        <a:buSzPct val="100000"/>
        <a:buFont typeface="Wingdings" panose="05000000000000000000" pitchFamily="2" charset="2"/>
        <a:buChar char="§"/>
        <a:tabLst/>
        <a:defRPr sz="3000" b="0" kern="1200">
          <a:solidFill>
            <a:schemeClr val="tx1"/>
          </a:solidFill>
          <a:latin typeface="+mj-lt"/>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tx1"/>
        </a:buClr>
        <a:buSzPct val="100000"/>
        <a:buFont typeface="Wingdings" panose="05000000000000000000" pitchFamily="2" charset="2"/>
        <a:buChar char="§"/>
        <a:defRPr sz="2800" b="0" kern="1200">
          <a:solidFill>
            <a:schemeClr val="tx1"/>
          </a:solidFill>
          <a:latin typeface="+mj-lt"/>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tx1"/>
        </a:buClr>
        <a:buSzPct val="100000"/>
        <a:buFont typeface="Wingdings" panose="05000000000000000000" pitchFamily="2" charset="2"/>
        <a:buChar char="§"/>
        <a:defRPr sz="2400" b="0" kern="1200">
          <a:solidFill>
            <a:schemeClr val="tx1"/>
          </a:solidFill>
          <a:latin typeface="+mj-lt"/>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
          <p15:clr>
            <a:srgbClr val="F26B43"/>
          </p15:clr>
        </p15:guide>
        <p15:guide id="2" pos="10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KeshavJain13"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AB8D3E-7BF5-D167-A5BA-2508237625EA}"/>
              </a:ext>
            </a:extLst>
          </p:cNvPr>
          <p:cNvSpPr txBox="1">
            <a:spLocks/>
          </p:cNvSpPr>
          <p:nvPr/>
        </p:nvSpPr>
        <p:spPr>
          <a:xfrm>
            <a:off x="3491880" y="3688614"/>
            <a:ext cx="5040560" cy="1080120"/>
          </a:xfrm>
          <a:prstGeom prst="rect">
            <a:avLst/>
          </a:prstGeom>
        </p:spPr>
        <p:txBody>
          <a:bodyPr>
            <a:normAutofit/>
          </a:bodyPr>
          <a:lstStyle>
            <a:lvl1pPr marL="468312" indent="-457200" algn="l" defTabSz="457200" rtl="0" eaLnBrk="1" latinLnBrk="0" hangingPunct="1">
              <a:spcBef>
                <a:spcPct val="20000"/>
              </a:spcBef>
              <a:buClr>
                <a:schemeClr val="tx1"/>
              </a:buClr>
              <a:buSzPct val="100000"/>
              <a:buFont typeface="Wingdings" panose="05000000000000000000" pitchFamily="2" charset="2"/>
              <a:buChar char="§"/>
              <a:tabLst/>
              <a:defRPr sz="3000" b="0" kern="1200">
                <a:solidFill>
                  <a:schemeClr val="tx1"/>
                </a:solidFill>
                <a:latin typeface="+mj-lt"/>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tx1"/>
              </a:buClr>
              <a:buSzPct val="100000"/>
              <a:buFont typeface="Wingdings" panose="05000000000000000000" pitchFamily="2" charset="2"/>
              <a:buChar char="§"/>
              <a:defRPr sz="2800" b="0" kern="1200">
                <a:solidFill>
                  <a:schemeClr val="tx1"/>
                </a:solidFill>
                <a:latin typeface="+mj-lt"/>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tx1"/>
              </a:buClr>
              <a:buSzPct val="100000"/>
              <a:buFont typeface="Wingdings" panose="05000000000000000000" pitchFamily="2" charset="2"/>
              <a:buChar char="§"/>
              <a:defRPr sz="2400" b="0" kern="1200">
                <a:solidFill>
                  <a:schemeClr val="tx1"/>
                </a:solidFill>
                <a:latin typeface="+mj-lt"/>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 indent="0">
              <a:buNone/>
            </a:pPr>
            <a:r>
              <a:rPr lang="de-CH" sz="2800" dirty="0"/>
              <a:t>				</a:t>
            </a:r>
            <a:r>
              <a:rPr lang="de-CH" sz="2800" b="1" dirty="0">
                <a:ea typeface="+mj-ea"/>
                <a:cs typeface="Segoe UI Light" panose="020B0502040204020203" pitchFamily="34" charset="0"/>
              </a:rPr>
              <a:t>Keshav Jain</a:t>
            </a:r>
            <a:br>
              <a:rPr lang="de-CH" sz="2800" b="1" dirty="0">
                <a:ea typeface="+mj-ea"/>
                <a:cs typeface="Segoe UI Light" panose="020B0502040204020203" pitchFamily="34" charset="0"/>
              </a:rPr>
            </a:br>
            <a:r>
              <a:rPr lang="de-CH" sz="2800" b="1" dirty="0">
                <a:ea typeface="+mj-ea"/>
                <a:cs typeface="Segoe UI Light" panose="020B0502040204020203" pitchFamily="34" charset="0"/>
              </a:rPr>
              <a:t>			Cloud Security Lead </a:t>
            </a:r>
          </a:p>
          <a:p>
            <a:endParaRPr lang="en-US" sz="2800" dirty="0"/>
          </a:p>
        </p:txBody>
      </p:sp>
      <p:pic>
        <p:nvPicPr>
          <p:cNvPr id="4" name="Picture 3">
            <a:extLst>
              <a:ext uri="{FF2B5EF4-FFF2-40B4-BE49-F238E27FC236}">
                <a16:creationId xmlns:a16="http://schemas.microsoft.com/office/drawing/2014/main" id="{60F67593-D31E-AF1D-FE52-3C537C28CFF1}"/>
              </a:ext>
            </a:extLst>
          </p:cNvPr>
          <p:cNvPicPr>
            <a:picLocks noChangeAspect="1"/>
          </p:cNvPicPr>
          <p:nvPr/>
        </p:nvPicPr>
        <p:blipFill>
          <a:blip r:embed="rId2"/>
          <a:stretch>
            <a:fillRect/>
          </a:stretch>
        </p:blipFill>
        <p:spPr>
          <a:xfrm>
            <a:off x="2483768" y="374766"/>
            <a:ext cx="4896544" cy="1429969"/>
          </a:xfrm>
          <a:prstGeom prst="rect">
            <a:avLst/>
          </a:prstGeom>
        </p:spPr>
      </p:pic>
      <p:sp>
        <p:nvSpPr>
          <p:cNvPr id="5" name="Rectangle 4">
            <a:extLst>
              <a:ext uri="{FF2B5EF4-FFF2-40B4-BE49-F238E27FC236}">
                <a16:creationId xmlns:a16="http://schemas.microsoft.com/office/drawing/2014/main" id="{8EAD0936-70DB-205E-3C05-35723EEB86B9}"/>
              </a:ext>
            </a:extLst>
          </p:cNvPr>
          <p:cNvSpPr/>
          <p:nvPr/>
        </p:nvSpPr>
        <p:spPr>
          <a:xfrm>
            <a:off x="611560" y="2211710"/>
            <a:ext cx="7128793" cy="954107"/>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Utilizing Microsoft’s SIEM and EDR for the</a:t>
            </a:r>
          </a:p>
          <a:p>
            <a:pPr algn="ctr"/>
            <a:r>
              <a:rPr lang="en-US" sz="2800" b="0" cap="none" spc="0" dirty="0">
                <a:ln w="0"/>
                <a:solidFill>
                  <a:schemeClr val="tx1"/>
                </a:solidFill>
                <a:effectLst>
                  <a:outerShdw blurRad="38100" dist="19050" dir="2700000" algn="tl" rotWithShape="0">
                    <a:schemeClr val="dk1">
                      <a:alpha val="40000"/>
                    </a:schemeClr>
                  </a:outerShdw>
                </a:effectLst>
              </a:rPr>
              <a:t>  implementation of Zero Trust framework. </a:t>
            </a:r>
          </a:p>
        </p:txBody>
      </p:sp>
    </p:spTree>
    <p:extLst>
      <p:ext uri="{BB962C8B-B14F-4D97-AF65-F5344CB8AC3E}">
        <p14:creationId xmlns:p14="http://schemas.microsoft.com/office/powerpoint/2010/main" val="806676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F339-006D-1064-2E65-22FD625DDBA9}"/>
              </a:ext>
            </a:extLst>
          </p:cNvPr>
          <p:cNvSpPr>
            <a:spLocks noGrp="1"/>
          </p:cNvSpPr>
          <p:nvPr>
            <p:ph type="title"/>
          </p:nvPr>
        </p:nvSpPr>
        <p:spPr>
          <a:xfrm>
            <a:off x="467544" y="268675"/>
            <a:ext cx="8208144" cy="646891"/>
          </a:xfrm>
        </p:spPr>
        <p:txBody>
          <a:bodyPr>
            <a:normAutofit fontScale="90000"/>
          </a:bodyPr>
          <a:lstStyle/>
          <a:p>
            <a:r>
              <a:rPr lang="en-US" dirty="0"/>
              <a:t>				Assume Breach</a:t>
            </a:r>
          </a:p>
        </p:txBody>
      </p:sp>
      <p:sp>
        <p:nvSpPr>
          <p:cNvPr id="3" name="Text Placeholder 2">
            <a:extLst>
              <a:ext uri="{FF2B5EF4-FFF2-40B4-BE49-F238E27FC236}">
                <a16:creationId xmlns:a16="http://schemas.microsoft.com/office/drawing/2014/main" id="{B3B8051C-6EBD-4F14-A62C-0A4088403F48}"/>
              </a:ext>
            </a:extLst>
          </p:cNvPr>
          <p:cNvSpPr>
            <a:spLocks noGrp="1"/>
          </p:cNvSpPr>
          <p:nvPr>
            <p:ph type="body" sz="quarter" idx="10"/>
          </p:nvPr>
        </p:nvSpPr>
        <p:spPr>
          <a:xfrm>
            <a:off x="467544" y="1211750"/>
            <a:ext cx="7848872" cy="3520240"/>
          </a:xfrm>
        </p:spPr>
        <p:txBody>
          <a:bodyPr>
            <a:normAutofit/>
          </a:bodyPr>
          <a:lstStyle/>
          <a:p>
            <a:r>
              <a:rPr lang="en-US" sz="1600" dirty="0">
                <a:solidFill>
                  <a:srgbClr val="000C14"/>
                </a:solidFill>
                <a:latin typeface="+mn-lt"/>
              </a:rPr>
              <a:t>Assume everything behind the Corporate Firewall comes from the open network. </a:t>
            </a:r>
            <a:br>
              <a:rPr lang="en-US" sz="1600" dirty="0">
                <a:solidFill>
                  <a:srgbClr val="000C14"/>
                </a:solidFill>
                <a:latin typeface="+mn-lt"/>
              </a:rPr>
            </a:br>
            <a:endParaRPr lang="en-US" sz="1600" dirty="0">
              <a:solidFill>
                <a:srgbClr val="000C14"/>
              </a:solidFill>
              <a:latin typeface="+mn-lt"/>
            </a:endParaRPr>
          </a:p>
          <a:p>
            <a:pPr marL="11112" indent="0">
              <a:buNone/>
            </a:pPr>
            <a:endParaRPr lang="en-US" sz="1600" dirty="0">
              <a:solidFill>
                <a:srgbClr val="000C14"/>
              </a:solidFill>
              <a:latin typeface="+mn-lt"/>
            </a:endParaRPr>
          </a:p>
          <a:p>
            <a:r>
              <a:rPr lang="en-US" sz="1600" dirty="0">
                <a:solidFill>
                  <a:srgbClr val="000C14"/>
                </a:solidFill>
                <a:latin typeface="+mn-lt"/>
              </a:rPr>
              <a:t>Adopt an “assume-breach” mindset – to help detect and isolate adversaries before they traverse your network and inflict serious damage.</a:t>
            </a:r>
            <a:br>
              <a:rPr lang="en-US" sz="1600" dirty="0">
                <a:solidFill>
                  <a:srgbClr val="000C14"/>
                </a:solidFill>
                <a:latin typeface="+mn-lt"/>
              </a:rPr>
            </a:br>
            <a:endParaRPr lang="en-US" sz="1600" dirty="0">
              <a:solidFill>
                <a:srgbClr val="000C14"/>
              </a:solidFill>
              <a:latin typeface="+mn-lt"/>
            </a:endParaRPr>
          </a:p>
          <a:p>
            <a:endParaRPr lang="en-US" sz="1600" dirty="0">
              <a:solidFill>
                <a:srgbClr val="000C14"/>
              </a:solidFill>
              <a:latin typeface="+mn-lt"/>
            </a:endParaRPr>
          </a:p>
          <a:p>
            <a:r>
              <a:rPr lang="en-US" sz="1600" dirty="0">
                <a:solidFill>
                  <a:srgbClr val="000C14"/>
                </a:solidFill>
                <a:latin typeface="+mn-lt"/>
              </a:rPr>
              <a:t>Having this approach helps us to be more proactive and block threats in advance saving time and energy. </a:t>
            </a:r>
          </a:p>
          <a:p>
            <a:pPr marL="11112" indent="0">
              <a:buNone/>
            </a:pPr>
            <a:endParaRPr lang="en-US" sz="1600" dirty="0">
              <a:latin typeface="+mn-lt"/>
            </a:endParaRPr>
          </a:p>
        </p:txBody>
      </p:sp>
    </p:spTree>
    <p:extLst>
      <p:ext uri="{BB962C8B-B14F-4D97-AF65-F5344CB8AC3E}">
        <p14:creationId xmlns:p14="http://schemas.microsoft.com/office/powerpoint/2010/main" val="313062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932E-0444-F52F-5902-F68888DD1831}"/>
              </a:ext>
            </a:extLst>
          </p:cNvPr>
          <p:cNvSpPr>
            <a:spLocks noGrp="1"/>
          </p:cNvSpPr>
          <p:nvPr>
            <p:ph type="title"/>
          </p:nvPr>
        </p:nvSpPr>
        <p:spPr/>
        <p:txBody>
          <a:bodyPr>
            <a:noAutofit/>
          </a:bodyPr>
          <a:lstStyle/>
          <a:p>
            <a:r>
              <a:rPr lang="en-US" sz="2400" b="1" dirty="0"/>
              <a:t>Limit the “blast radius” - Minimize impact if an external or insider breach occurs.</a:t>
            </a:r>
            <a:endParaRPr lang="en-US" sz="2400" dirty="0"/>
          </a:p>
        </p:txBody>
      </p:sp>
      <p:sp>
        <p:nvSpPr>
          <p:cNvPr id="3" name="Text Placeholder 2">
            <a:extLst>
              <a:ext uri="{FF2B5EF4-FFF2-40B4-BE49-F238E27FC236}">
                <a16:creationId xmlns:a16="http://schemas.microsoft.com/office/drawing/2014/main" id="{FAEC8D10-48D7-4539-35FA-DCCD63A5D2AA}"/>
              </a:ext>
            </a:extLst>
          </p:cNvPr>
          <p:cNvSpPr>
            <a:spLocks noGrp="1"/>
          </p:cNvSpPr>
          <p:nvPr>
            <p:ph type="body" sz="quarter" idx="10"/>
          </p:nvPr>
        </p:nvSpPr>
        <p:spPr>
          <a:xfrm>
            <a:off x="354986" y="1398054"/>
            <a:ext cx="3928982" cy="3189920"/>
          </a:xfrm>
        </p:spPr>
        <p:txBody>
          <a:bodyPr>
            <a:normAutofit/>
          </a:bodyPr>
          <a:lstStyle/>
          <a:p>
            <a:r>
              <a:rPr lang="en-US" sz="1700" dirty="0">
                <a:solidFill>
                  <a:srgbClr val="000C14"/>
                </a:solidFill>
                <a:latin typeface="+mn-lt"/>
              </a:rPr>
              <a:t>Blast radius in cloud security lets you pre-handle the damage that a particular issue can create. </a:t>
            </a:r>
          </a:p>
          <a:p>
            <a:endParaRPr lang="en-US" sz="1700" dirty="0">
              <a:solidFill>
                <a:srgbClr val="000C14"/>
              </a:solidFill>
              <a:latin typeface="+mn-lt"/>
            </a:endParaRPr>
          </a:p>
          <a:p>
            <a:r>
              <a:rPr lang="en-US" sz="1700" dirty="0">
                <a:solidFill>
                  <a:srgbClr val="000C14"/>
                </a:solidFill>
                <a:latin typeface="+mn-lt"/>
              </a:rPr>
              <a:t>If a breach does occur, minimizing the impact of the breach is critical. Zero Trust limits the scope of credentials or access paths for an attacker, giving time for systems and people to respond and mitigate the attack.</a:t>
            </a:r>
          </a:p>
          <a:p>
            <a:endParaRPr lang="en-US" sz="1800" dirty="0"/>
          </a:p>
          <a:p>
            <a:endParaRPr lang="en-US" sz="1800" dirty="0">
              <a:solidFill>
                <a:schemeClr val="tx1"/>
              </a:solidFill>
            </a:endParaRPr>
          </a:p>
          <a:p>
            <a:endParaRPr lang="en-US" sz="1800" dirty="0">
              <a:solidFill>
                <a:schemeClr val="tx1"/>
              </a:solidFill>
            </a:endParaRPr>
          </a:p>
          <a:p>
            <a:endParaRPr lang="en-US" sz="1800" dirty="0"/>
          </a:p>
        </p:txBody>
      </p:sp>
      <p:sp>
        <p:nvSpPr>
          <p:cNvPr id="8" name="TextBox 7">
            <a:extLst>
              <a:ext uri="{FF2B5EF4-FFF2-40B4-BE49-F238E27FC236}">
                <a16:creationId xmlns:a16="http://schemas.microsoft.com/office/drawing/2014/main" id="{8A97B035-975D-76BA-0F18-70FF95256FC0}"/>
              </a:ext>
            </a:extLst>
          </p:cNvPr>
          <p:cNvSpPr txBox="1"/>
          <p:nvPr/>
        </p:nvSpPr>
        <p:spPr>
          <a:xfrm>
            <a:off x="5001242" y="1491630"/>
            <a:ext cx="4035254" cy="2369880"/>
          </a:xfrm>
          <a:prstGeom prst="rect">
            <a:avLst/>
          </a:prstGeom>
          <a:noFill/>
        </p:spPr>
        <p:txBody>
          <a:bodyPr wrap="square">
            <a:spAutoFit/>
          </a:bodyPr>
          <a:lstStyle/>
          <a:p>
            <a:endParaRPr lang="en-US" sz="1800" dirty="0"/>
          </a:p>
          <a:p>
            <a:pPr marL="214313" indent="-214313">
              <a:buFont typeface="Arial" panose="020B0604020202020204" pitchFamily="34" charset="0"/>
              <a:buChar char="•"/>
            </a:pPr>
            <a:r>
              <a:rPr lang="en-US" sz="1600" dirty="0">
                <a:solidFill>
                  <a:srgbClr val="000C14"/>
                </a:solidFill>
                <a:cs typeface="Segoe UI" panose="020B0502040204020203" pitchFamily="34" charset="0"/>
              </a:rPr>
              <a:t>Verify end-to-end encryption.</a:t>
            </a:r>
            <a:br>
              <a:rPr lang="en-US" sz="1600" dirty="0">
                <a:solidFill>
                  <a:srgbClr val="000C14"/>
                </a:solidFill>
                <a:cs typeface="Segoe UI" panose="020B0502040204020203" pitchFamily="34" charset="0"/>
              </a:rPr>
            </a:br>
            <a:endParaRPr lang="en-US" sz="1600" dirty="0">
              <a:solidFill>
                <a:srgbClr val="000C14"/>
              </a:solidFill>
              <a:cs typeface="Segoe UI" panose="020B0502040204020203" pitchFamily="34" charset="0"/>
            </a:endParaRPr>
          </a:p>
          <a:p>
            <a:pPr marL="214313" indent="-214313">
              <a:buFont typeface="Arial" panose="020B0604020202020204" pitchFamily="34" charset="0"/>
              <a:buChar char="•"/>
            </a:pPr>
            <a:r>
              <a:rPr lang="en-US" sz="1600" dirty="0">
                <a:solidFill>
                  <a:srgbClr val="000C14"/>
                </a:solidFill>
                <a:cs typeface="Segoe UI" panose="020B0502040204020203" pitchFamily="34" charset="0"/>
              </a:rPr>
              <a:t>Drive threat detection and improve defenses.</a:t>
            </a:r>
            <a:br>
              <a:rPr lang="en-US" sz="1600" dirty="0">
                <a:solidFill>
                  <a:srgbClr val="000C14"/>
                </a:solidFill>
                <a:cs typeface="Segoe UI" panose="020B0502040204020203" pitchFamily="34" charset="0"/>
              </a:rPr>
            </a:br>
            <a:endParaRPr lang="en-US" sz="1600" dirty="0">
              <a:solidFill>
                <a:srgbClr val="000C14"/>
              </a:solidFill>
              <a:cs typeface="Segoe UI" panose="020B0502040204020203" pitchFamily="34" charset="0"/>
            </a:endParaRPr>
          </a:p>
          <a:p>
            <a:pPr marL="214313" indent="-214313">
              <a:buFont typeface="Arial" panose="020B0604020202020204" pitchFamily="34" charset="0"/>
              <a:buChar char="•"/>
            </a:pPr>
            <a:r>
              <a:rPr lang="en-US" sz="1600" dirty="0">
                <a:solidFill>
                  <a:srgbClr val="000C14"/>
                </a:solidFill>
                <a:cs typeface="Segoe UI" panose="020B0502040204020203" pitchFamily="34" charset="0"/>
              </a:rPr>
              <a:t>Use analytics to get visibility, drive threat detection, and improve defenses.</a:t>
            </a:r>
          </a:p>
          <a:p>
            <a:pPr marL="214313" indent="-214313">
              <a:buFont typeface="Arial" panose="020B0604020202020204" pitchFamily="34" charset="0"/>
              <a:buChar char="•"/>
            </a:pPr>
            <a:endParaRPr lang="en-US" sz="1800" dirty="0"/>
          </a:p>
        </p:txBody>
      </p:sp>
    </p:spTree>
    <p:extLst>
      <p:ext uri="{BB962C8B-B14F-4D97-AF65-F5344CB8AC3E}">
        <p14:creationId xmlns:p14="http://schemas.microsoft.com/office/powerpoint/2010/main" val="53279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AE0C-092E-026F-D616-24A37E2F822E}"/>
              </a:ext>
            </a:extLst>
          </p:cNvPr>
          <p:cNvSpPr>
            <a:spLocks noGrp="1"/>
          </p:cNvSpPr>
          <p:nvPr>
            <p:ph type="title"/>
          </p:nvPr>
        </p:nvSpPr>
        <p:spPr>
          <a:xfrm>
            <a:off x="467928" y="123478"/>
            <a:ext cx="8208144" cy="430867"/>
          </a:xfrm>
        </p:spPr>
        <p:txBody>
          <a:bodyPr>
            <a:normAutofit fontScale="90000"/>
          </a:bodyPr>
          <a:lstStyle/>
          <a:p>
            <a:r>
              <a:rPr lang="en-US" sz="4000" b="1" dirty="0"/>
              <a:t>							Visibility</a:t>
            </a:r>
            <a:r>
              <a:rPr lang="en-US" dirty="0"/>
              <a:t> </a:t>
            </a:r>
          </a:p>
        </p:txBody>
      </p:sp>
      <p:sp>
        <p:nvSpPr>
          <p:cNvPr id="3" name="Text Placeholder 2">
            <a:extLst>
              <a:ext uri="{FF2B5EF4-FFF2-40B4-BE49-F238E27FC236}">
                <a16:creationId xmlns:a16="http://schemas.microsoft.com/office/drawing/2014/main" id="{083356A2-7D65-6E60-12B3-564E5FE6BA28}"/>
              </a:ext>
            </a:extLst>
          </p:cNvPr>
          <p:cNvSpPr>
            <a:spLocks noGrp="1"/>
          </p:cNvSpPr>
          <p:nvPr>
            <p:ph type="body" sz="quarter" idx="10"/>
          </p:nvPr>
        </p:nvSpPr>
        <p:spPr>
          <a:xfrm>
            <a:off x="251520" y="1211750"/>
            <a:ext cx="8424168" cy="3520240"/>
          </a:xfrm>
        </p:spPr>
        <p:txBody>
          <a:bodyPr>
            <a:normAutofit/>
          </a:bodyPr>
          <a:lstStyle/>
          <a:p>
            <a:r>
              <a:rPr lang="en-US" sz="1600" dirty="0">
                <a:solidFill>
                  <a:srgbClr val="000C14"/>
                </a:solidFill>
                <a:latin typeface="+mn-lt"/>
              </a:rPr>
              <a:t>An essential principle of the Zero Trust approach to cybersecurity is to maintain continuous visibility into the activities and behaviors of users and applications within the environment. </a:t>
            </a:r>
          </a:p>
          <a:p>
            <a:endParaRPr lang="en-US" sz="1600" dirty="0">
              <a:solidFill>
                <a:srgbClr val="000C14"/>
              </a:solidFill>
              <a:latin typeface="+mn-lt"/>
            </a:endParaRPr>
          </a:p>
          <a:p>
            <a:r>
              <a:rPr lang="en-US" sz="1600" dirty="0">
                <a:solidFill>
                  <a:srgbClr val="000C14"/>
                </a:solidFill>
                <a:latin typeface="+mn-lt"/>
              </a:rPr>
              <a:t>Deep visibility is critical, as users constantly interact with applications, data, and resources throughout the course of normal operations.  </a:t>
            </a:r>
          </a:p>
          <a:p>
            <a:endParaRPr lang="en-US" sz="1600" dirty="0">
              <a:solidFill>
                <a:srgbClr val="000C14"/>
              </a:solidFill>
              <a:latin typeface="+mn-lt"/>
            </a:endParaRPr>
          </a:p>
          <a:p>
            <a:r>
              <a:rPr lang="en-US" sz="1600" dirty="0">
                <a:solidFill>
                  <a:srgbClr val="000C14"/>
                </a:solidFill>
                <a:latin typeface="+mn-lt"/>
              </a:rPr>
              <a:t>A well-designed SIEM can provide the level of deep visibility required to ensure that the user remains trustworthy throughout the user’s cycle. </a:t>
            </a:r>
            <a:endParaRPr lang="en-US" sz="2400" dirty="0"/>
          </a:p>
        </p:txBody>
      </p:sp>
    </p:spTree>
    <p:extLst>
      <p:ext uri="{BB962C8B-B14F-4D97-AF65-F5344CB8AC3E}">
        <p14:creationId xmlns:p14="http://schemas.microsoft.com/office/powerpoint/2010/main" val="110359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3954-D600-F346-6AA4-6B9CD1C57E26}"/>
              </a:ext>
            </a:extLst>
          </p:cNvPr>
          <p:cNvSpPr>
            <a:spLocks noGrp="1"/>
          </p:cNvSpPr>
          <p:nvPr>
            <p:ph type="title"/>
          </p:nvPr>
        </p:nvSpPr>
        <p:spPr>
          <a:xfrm>
            <a:off x="467544" y="195486"/>
            <a:ext cx="8208144" cy="857250"/>
          </a:xfrm>
        </p:spPr>
        <p:txBody>
          <a:bodyPr>
            <a:normAutofit/>
          </a:bodyPr>
          <a:lstStyle/>
          <a:p>
            <a:r>
              <a:rPr lang="en-US" sz="4000" b="1" dirty="0"/>
              <a:t>EDR</a:t>
            </a:r>
            <a:r>
              <a:rPr lang="en-US" dirty="0"/>
              <a:t> - </a:t>
            </a:r>
            <a:r>
              <a:rPr lang="en-US" sz="3600" dirty="0"/>
              <a:t>Endpoint Detection and Response </a:t>
            </a:r>
            <a:endParaRPr lang="en-US" dirty="0"/>
          </a:p>
        </p:txBody>
      </p:sp>
      <p:sp>
        <p:nvSpPr>
          <p:cNvPr id="3" name="Text Placeholder 2">
            <a:extLst>
              <a:ext uri="{FF2B5EF4-FFF2-40B4-BE49-F238E27FC236}">
                <a16:creationId xmlns:a16="http://schemas.microsoft.com/office/drawing/2014/main" id="{5A5DF576-C719-695B-2D01-C0FBE65FE912}"/>
              </a:ext>
            </a:extLst>
          </p:cNvPr>
          <p:cNvSpPr>
            <a:spLocks noGrp="1"/>
          </p:cNvSpPr>
          <p:nvPr>
            <p:ph type="body" sz="quarter" idx="10"/>
          </p:nvPr>
        </p:nvSpPr>
        <p:spPr>
          <a:xfrm>
            <a:off x="251520" y="1211750"/>
            <a:ext cx="8712968" cy="3520240"/>
          </a:xfrm>
        </p:spPr>
        <p:txBody>
          <a:bodyPr>
            <a:normAutofit/>
          </a:bodyPr>
          <a:lstStyle/>
          <a:p>
            <a:pPr marL="11112" indent="0">
              <a:buNone/>
            </a:pPr>
            <a:r>
              <a:rPr lang="en-US" sz="2000" dirty="0">
                <a:latin typeface="+mn-lt"/>
              </a:rPr>
              <a:t>Endpoint security solution that continuously monitors end-user devices to detect and respond to cyber threats like ransomware and malware</a:t>
            </a:r>
            <a:r>
              <a:rPr lang="en-US" sz="2800" dirty="0">
                <a:latin typeface="+mn-lt"/>
              </a:rPr>
              <a:t>.</a:t>
            </a:r>
            <a:r>
              <a:rPr lang="en-US" sz="2800" b="0" i="0" dirty="0">
                <a:solidFill>
                  <a:srgbClr val="424242"/>
                </a:solidFill>
                <a:effectLst/>
                <a:latin typeface="+mn-lt"/>
              </a:rPr>
              <a:t> </a:t>
            </a:r>
            <a:br>
              <a:rPr lang="en-US" sz="2800" b="0" i="0" dirty="0">
                <a:solidFill>
                  <a:srgbClr val="424242"/>
                </a:solidFill>
                <a:effectLst/>
                <a:latin typeface="+mn-lt"/>
              </a:rPr>
            </a:br>
            <a:endParaRPr lang="en-US" sz="2800" b="0" i="0" dirty="0">
              <a:solidFill>
                <a:srgbClr val="424242"/>
              </a:solidFill>
              <a:effectLst/>
              <a:latin typeface="+mn-lt"/>
            </a:endParaRPr>
          </a:p>
          <a:p>
            <a:pPr lvl="1"/>
            <a:r>
              <a:rPr lang="en-US" sz="2000" dirty="0">
                <a:latin typeface="+mn-lt"/>
              </a:rPr>
              <a:t>Detect security incidents.</a:t>
            </a:r>
          </a:p>
          <a:p>
            <a:pPr lvl="1"/>
            <a:r>
              <a:rPr lang="en-US" sz="2000" dirty="0">
                <a:latin typeface="+mn-lt"/>
              </a:rPr>
              <a:t>Contain the incident at the endpoint.</a:t>
            </a:r>
          </a:p>
          <a:p>
            <a:pPr lvl="1"/>
            <a:r>
              <a:rPr lang="en-US" sz="2000" dirty="0">
                <a:latin typeface="+mn-lt"/>
              </a:rPr>
              <a:t>Investigate security incidents.</a:t>
            </a:r>
          </a:p>
          <a:p>
            <a:pPr lvl="1"/>
            <a:r>
              <a:rPr lang="en-US" sz="2000" dirty="0">
                <a:latin typeface="+mn-lt"/>
              </a:rPr>
              <a:t>Provide remediation guidance.</a:t>
            </a:r>
          </a:p>
        </p:txBody>
      </p:sp>
    </p:spTree>
    <p:extLst>
      <p:ext uri="{BB962C8B-B14F-4D97-AF65-F5344CB8AC3E}">
        <p14:creationId xmlns:p14="http://schemas.microsoft.com/office/powerpoint/2010/main" val="231222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CFF2-3D5F-4BE9-F11F-C57E8EFF30A5}"/>
              </a:ext>
            </a:extLst>
          </p:cNvPr>
          <p:cNvSpPr>
            <a:spLocks noGrp="1"/>
          </p:cNvSpPr>
          <p:nvPr>
            <p:ph type="title"/>
          </p:nvPr>
        </p:nvSpPr>
        <p:spPr/>
        <p:txBody>
          <a:bodyPr>
            <a:normAutofit/>
          </a:bodyPr>
          <a:lstStyle/>
          <a:p>
            <a:r>
              <a:rPr lang="en-US" sz="4000" b="1" dirty="0"/>
              <a:t>Microsoft Defender for Endpoint</a:t>
            </a:r>
          </a:p>
        </p:txBody>
      </p:sp>
      <p:sp>
        <p:nvSpPr>
          <p:cNvPr id="3" name="Text Placeholder 2">
            <a:extLst>
              <a:ext uri="{FF2B5EF4-FFF2-40B4-BE49-F238E27FC236}">
                <a16:creationId xmlns:a16="http://schemas.microsoft.com/office/drawing/2014/main" id="{9A8923F9-29B0-6AEE-5486-56257327DA3F}"/>
              </a:ext>
            </a:extLst>
          </p:cNvPr>
          <p:cNvSpPr>
            <a:spLocks noGrp="1"/>
          </p:cNvSpPr>
          <p:nvPr>
            <p:ph type="body" sz="quarter" idx="10"/>
          </p:nvPr>
        </p:nvSpPr>
        <p:spPr/>
        <p:txBody>
          <a:bodyPr>
            <a:normAutofit/>
          </a:bodyPr>
          <a:lstStyle/>
          <a:p>
            <a:r>
              <a:rPr lang="en-US" sz="2000" dirty="0">
                <a:latin typeface="+mn-lt"/>
              </a:rPr>
              <a:t>Core Defender Vulnerability Management.</a:t>
            </a:r>
          </a:p>
          <a:p>
            <a:r>
              <a:rPr lang="en-US" sz="2000" dirty="0">
                <a:latin typeface="+mn-lt"/>
              </a:rPr>
              <a:t>Attack surface reduction.</a:t>
            </a:r>
          </a:p>
          <a:p>
            <a:r>
              <a:rPr lang="en-US" sz="2000" dirty="0">
                <a:latin typeface="+mn-lt"/>
              </a:rPr>
              <a:t>Next-generation protection.</a:t>
            </a:r>
          </a:p>
          <a:p>
            <a:r>
              <a:rPr lang="en-US" sz="2000" dirty="0">
                <a:latin typeface="+mn-lt"/>
              </a:rPr>
              <a:t>Endpoint detection and response.</a:t>
            </a:r>
          </a:p>
          <a:p>
            <a:r>
              <a:rPr lang="en-US" sz="2000" dirty="0">
                <a:latin typeface="+mn-lt"/>
              </a:rPr>
              <a:t>Automated investigation and remediation.</a:t>
            </a:r>
          </a:p>
          <a:p>
            <a:r>
              <a:rPr lang="en-US" sz="2000" dirty="0">
                <a:latin typeface="+mn-lt"/>
              </a:rPr>
              <a:t>Microsoft Threat Experts.</a:t>
            </a:r>
          </a:p>
        </p:txBody>
      </p:sp>
    </p:spTree>
    <p:extLst>
      <p:ext uri="{BB962C8B-B14F-4D97-AF65-F5344CB8AC3E}">
        <p14:creationId xmlns:p14="http://schemas.microsoft.com/office/powerpoint/2010/main" val="64201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C190-DE16-DFBC-50DA-FC1C0E3920BC}"/>
              </a:ext>
            </a:extLst>
          </p:cNvPr>
          <p:cNvSpPr>
            <a:spLocks noGrp="1"/>
          </p:cNvSpPr>
          <p:nvPr>
            <p:ph type="title"/>
          </p:nvPr>
        </p:nvSpPr>
        <p:spPr/>
        <p:txBody>
          <a:bodyPr>
            <a:normAutofit fontScale="90000"/>
          </a:bodyPr>
          <a:lstStyle/>
          <a:p>
            <a:r>
              <a:rPr lang="en-US" sz="4400" dirty="0">
                <a:latin typeface="+mn-lt"/>
              </a:rPr>
              <a:t>	Microsoft Defender Suite </a:t>
            </a:r>
            <a:br>
              <a:rPr lang="en-US" sz="4400" dirty="0">
                <a:latin typeface="+mn-lt"/>
              </a:rPr>
            </a:br>
            <a:endParaRPr lang="en-US" dirty="0"/>
          </a:p>
        </p:txBody>
      </p:sp>
      <p:sp>
        <p:nvSpPr>
          <p:cNvPr id="3" name="Text Placeholder 2">
            <a:extLst>
              <a:ext uri="{FF2B5EF4-FFF2-40B4-BE49-F238E27FC236}">
                <a16:creationId xmlns:a16="http://schemas.microsoft.com/office/drawing/2014/main" id="{05D45549-8211-3000-44BB-D7A8652298E6}"/>
              </a:ext>
            </a:extLst>
          </p:cNvPr>
          <p:cNvSpPr>
            <a:spLocks noGrp="1"/>
          </p:cNvSpPr>
          <p:nvPr>
            <p:ph type="body" sz="quarter" idx="10"/>
          </p:nvPr>
        </p:nvSpPr>
        <p:spPr>
          <a:xfrm>
            <a:off x="179512" y="1211750"/>
            <a:ext cx="8496176" cy="3520240"/>
          </a:xfrm>
        </p:spPr>
        <p:txBody>
          <a:bodyPr>
            <a:normAutofit/>
          </a:bodyPr>
          <a:lstStyle/>
          <a:p>
            <a:pPr>
              <a:buFont typeface="Arial" panose="020B0604020202020204" pitchFamily="34" charset="0"/>
              <a:buChar char="•"/>
            </a:pPr>
            <a:r>
              <a:rPr lang="en-US" sz="1600" dirty="0">
                <a:latin typeface="+mn-lt"/>
              </a:rPr>
              <a:t>Microsoft 365 Defender (previously Microsoft Threat Protection).</a:t>
            </a:r>
            <a:br>
              <a:rPr lang="en-US" sz="1600" dirty="0">
                <a:latin typeface="+mn-lt"/>
              </a:rPr>
            </a:br>
            <a:endParaRPr lang="en-US" sz="1600" dirty="0">
              <a:latin typeface="+mn-lt"/>
            </a:endParaRPr>
          </a:p>
          <a:p>
            <a:pPr>
              <a:buFont typeface="Arial" panose="020B0604020202020204" pitchFamily="34" charset="0"/>
              <a:buChar char="•"/>
            </a:pPr>
            <a:r>
              <a:rPr lang="en-US" sz="1600" dirty="0">
                <a:latin typeface="+mn-lt"/>
              </a:rPr>
              <a:t>Microsoft Defender for Endpoint  (previously Microsoft Defender Advanced Threat Protection).</a:t>
            </a:r>
            <a:br>
              <a:rPr lang="en-US" sz="1600" dirty="0">
                <a:latin typeface="+mn-lt"/>
              </a:rPr>
            </a:br>
            <a:endParaRPr lang="en-US" sz="1600" dirty="0">
              <a:latin typeface="+mn-lt"/>
            </a:endParaRPr>
          </a:p>
          <a:p>
            <a:pPr>
              <a:buFont typeface="Arial" panose="020B0604020202020204" pitchFamily="34" charset="0"/>
              <a:buChar char="•"/>
            </a:pPr>
            <a:r>
              <a:rPr lang="en-US" sz="1600" dirty="0">
                <a:latin typeface="+mn-lt"/>
              </a:rPr>
              <a:t>Microsoft Defender for Office 365 (previously Office 365 Advanced Threat Protection).</a:t>
            </a:r>
            <a:br>
              <a:rPr lang="en-US" sz="1600" dirty="0">
                <a:latin typeface="+mn-lt"/>
              </a:rPr>
            </a:br>
            <a:endParaRPr lang="en-US" sz="1600" dirty="0">
              <a:latin typeface="+mn-lt"/>
            </a:endParaRPr>
          </a:p>
          <a:p>
            <a:pPr>
              <a:buFont typeface="Arial" panose="020B0604020202020204" pitchFamily="34" charset="0"/>
              <a:buChar char="•"/>
            </a:pPr>
            <a:r>
              <a:rPr lang="en-US" sz="1600" dirty="0">
                <a:latin typeface="+mn-lt"/>
              </a:rPr>
              <a:t>Microsoft Defender for Identity (previously Azure Advanced Threat Protection).</a:t>
            </a:r>
            <a:br>
              <a:rPr lang="en-US" sz="1600" dirty="0">
                <a:latin typeface="+mn-lt"/>
              </a:rPr>
            </a:br>
            <a:endParaRPr lang="en-US" sz="1600" dirty="0">
              <a:latin typeface="+mn-lt"/>
            </a:endParaRPr>
          </a:p>
          <a:p>
            <a:pPr>
              <a:buFont typeface="Arial" panose="020B0604020202020204" pitchFamily="34" charset="0"/>
              <a:buChar char="•"/>
            </a:pPr>
            <a:r>
              <a:rPr lang="en-US" sz="1600" dirty="0">
                <a:latin typeface="+mn-lt"/>
              </a:rPr>
              <a:t>Microsoft Cloud APP Security (MCAS). </a:t>
            </a:r>
          </a:p>
          <a:p>
            <a:pPr marL="214313" indent="-214313">
              <a:buFont typeface="Arial" panose="020B0604020202020204" pitchFamily="34" charset="0"/>
              <a:buChar char="•"/>
            </a:pPr>
            <a:endParaRPr lang="en-US" sz="1600" dirty="0">
              <a:latin typeface="+mn-lt"/>
            </a:endParaRPr>
          </a:p>
          <a:p>
            <a:endParaRPr lang="en-US" sz="1600" dirty="0">
              <a:latin typeface="+mn-lt"/>
            </a:endParaRPr>
          </a:p>
        </p:txBody>
      </p:sp>
    </p:spTree>
    <p:extLst>
      <p:ext uri="{BB962C8B-B14F-4D97-AF65-F5344CB8AC3E}">
        <p14:creationId xmlns:p14="http://schemas.microsoft.com/office/powerpoint/2010/main" val="25593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EBF9-DA6D-9E29-E8FD-F731FEFFC94A}"/>
              </a:ext>
            </a:extLst>
          </p:cNvPr>
          <p:cNvSpPr>
            <a:spLocks noGrp="1"/>
          </p:cNvSpPr>
          <p:nvPr>
            <p:ph type="title"/>
          </p:nvPr>
        </p:nvSpPr>
        <p:spPr>
          <a:xfrm>
            <a:off x="251520" y="268675"/>
            <a:ext cx="8640960" cy="502875"/>
          </a:xfrm>
        </p:spPr>
        <p:txBody>
          <a:bodyPr>
            <a:noAutofit/>
          </a:bodyPr>
          <a:lstStyle/>
          <a:p>
            <a:r>
              <a:rPr lang="en-US" sz="2400" b="1" dirty="0"/>
              <a:t>		Security information and event management (SIEM) </a:t>
            </a:r>
          </a:p>
        </p:txBody>
      </p:sp>
      <p:sp>
        <p:nvSpPr>
          <p:cNvPr id="3" name="Text Placeholder 2">
            <a:extLst>
              <a:ext uri="{FF2B5EF4-FFF2-40B4-BE49-F238E27FC236}">
                <a16:creationId xmlns:a16="http://schemas.microsoft.com/office/drawing/2014/main" id="{B73C563C-4D73-73E7-048C-3C5D57F604BF}"/>
              </a:ext>
            </a:extLst>
          </p:cNvPr>
          <p:cNvSpPr>
            <a:spLocks noGrp="1"/>
          </p:cNvSpPr>
          <p:nvPr>
            <p:ph type="body" sz="quarter" idx="10"/>
          </p:nvPr>
        </p:nvSpPr>
        <p:spPr>
          <a:xfrm>
            <a:off x="467544" y="987574"/>
            <a:ext cx="8208144" cy="3744416"/>
          </a:xfrm>
        </p:spPr>
        <p:txBody>
          <a:bodyPr>
            <a:normAutofit fontScale="92500" lnSpcReduction="20000"/>
          </a:bodyPr>
          <a:lstStyle/>
          <a:p>
            <a:r>
              <a:rPr lang="en-US" sz="1600" dirty="0">
                <a:latin typeface="+mn-lt"/>
              </a:rPr>
              <a:t>A Zero Trust approach utilizing SIEM and Security Analytics is one of the lone secure approaches to mitigating risk.</a:t>
            </a:r>
          </a:p>
          <a:p>
            <a:pPr marL="11112" indent="0" algn="l">
              <a:buNone/>
            </a:pPr>
            <a:endParaRPr lang="en-US" sz="1600" dirty="0">
              <a:latin typeface="+mn-lt"/>
            </a:endParaRPr>
          </a:p>
          <a:p>
            <a:pPr algn="l"/>
            <a:r>
              <a:rPr lang="en-US" sz="1600" dirty="0">
                <a:latin typeface="+mn-lt"/>
              </a:rPr>
              <a:t>Collecting log data and telemetry from key sources of data within and without the environment enables continuous visibility into risk which underpins the principles of zero trust. </a:t>
            </a:r>
          </a:p>
          <a:p>
            <a:pPr algn="l"/>
            <a:endParaRPr lang="en-US" sz="1600" dirty="0">
              <a:latin typeface="+mn-lt"/>
            </a:endParaRPr>
          </a:p>
          <a:p>
            <a:pPr algn="l"/>
            <a:r>
              <a:rPr lang="en-US" sz="1600" dirty="0">
                <a:latin typeface="+mn-lt"/>
              </a:rPr>
              <a:t>Critical data sets include user behaviors, Identity and Access Management (IAM) logs, network behaviors, security posture information, and third-party threat intelligence.  </a:t>
            </a:r>
          </a:p>
          <a:p>
            <a:pPr algn="l"/>
            <a:endParaRPr lang="en-US" sz="1600" dirty="0">
              <a:latin typeface="+mn-lt"/>
            </a:endParaRPr>
          </a:p>
          <a:p>
            <a:pPr algn="l"/>
            <a:r>
              <a:rPr lang="en-US" sz="1600" dirty="0">
                <a:latin typeface="+mn-lt"/>
              </a:rPr>
              <a:t>Aggregating these in a SIEM platform enables cross-correlation of data sets and the development of baseline information which helps the security team distinguish between normal and abnormal. </a:t>
            </a:r>
          </a:p>
          <a:p>
            <a:pPr algn="l"/>
            <a:endParaRPr lang="en-US" sz="1600" dirty="0">
              <a:latin typeface="+mn-lt"/>
            </a:endParaRPr>
          </a:p>
          <a:p>
            <a:pPr algn="l"/>
            <a:r>
              <a:rPr lang="en-US" sz="1600" dirty="0">
                <a:latin typeface="+mn-lt"/>
              </a:rPr>
              <a:t>Abnormalities could be the impetus for adjusting the level of trust, and the cybersecurity platforms must be well-integrated to enable the automation of response actions</a:t>
            </a:r>
          </a:p>
          <a:p>
            <a:endParaRPr lang="en-US" sz="1400" dirty="0">
              <a:latin typeface="+mn-lt"/>
            </a:endParaRPr>
          </a:p>
        </p:txBody>
      </p:sp>
    </p:spTree>
    <p:extLst>
      <p:ext uri="{BB962C8B-B14F-4D97-AF65-F5344CB8AC3E}">
        <p14:creationId xmlns:p14="http://schemas.microsoft.com/office/powerpoint/2010/main" val="12282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57D3-F393-72F9-62E3-CEBD91329E25}"/>
              </a:ext>
            </a:extLst>
          </p:cNvPr>
          <p:cNvSpPr>
            <a:spLocks noGrp="1"/>
          </p:cNvSpPr>
          <p:nvPr>
            <p:ph type="title"/>
          </p:nvPr>
        </p:nvSpPr>
        <p:spPr>
          <a:xfrm>
            <a:off x="467544" y="123478"/>
            <a:ext cx="8208144" cy="857250"/>
          </a:xfrm>
        </p:spPr>
        <p:txBody>
          <a:bodyPr>
            <a:noAutofit/>
          </a:bodyPr>
          <a:lstStyle/>
          <a:p>
            <a:r>
              <a:rPr lang="en-US" sz="3600" b="1" dirty="0"/>
              <a:t>				Microsoft Sentinel</a:t>
            </a:r>
            <a:br>
              <a:rPr lang="en-US" sz="3600" b="1" dirty="0"/>
            </a:br>
            <a:endParaRPr lang="en-US" sz="3600" dirty="0"/>
          </a:p>
        </p:txBody>
      </p:sp>
      <p:sp>
        <p:nvSpPr>
          <p:cNvPr id="3" name="Text Placeholder 2">
            <a:extLst>
              <a:ext uri="{FF2B5EF4-FFF2-40B4-BE49-F238E27FC236}">
                <a16:creationId xmlns:a16="http://schemas.microsoft.com/office/drawing/2014/main" id="{50C4FC9F-EFD7-CC6D-8086-8C217044D160}"/>
              </a:ext>
            </a:extLst>
          </p:cNvPr>
          <p:cNvSpPr>
            <a:spLocks noGrp="1"/>
          </p:cNvSpPr>
          <p:nvPr>
            <p:ph type="body" sz="quarter" idx="10"/>
          </p:nvPr>
        </p:nvSpPr>
        <p:spPr>
          <a:xfrm>
            <a:off x="0" y="1211750"/>
            <a:ext cx="4572000" cy="3520240"/>
          </a:xfrm>
        </p:spPr>
        <p:txBody>
          <a:bodyPr>
            <a:normAutofit/>
          </a:bodyPr>
          <a:lstStyle/>
          <a:p>
            <a:pPr marL="342900" indent="-342900">
              <a:buFont typeface="Arial" panose="020B0604020202020204" pitchFamily="34" charset="0"/>
              <a:buChar char="•"/>
            </a:pPr>
            <a:r>
              <a:rPr lang="en-US" sz="1800" dirty="0">
                <a:latin typeface="+mn-lt"/>
              </a:rPr>
              <a:t>Cloud-native Security Information and Event manager (SIEM) platform.</a:t>
            </a:r>
          </a:p>
          <a:p>
            <a:pPr marL="342900" indent="-342900">
              <a:buFont typeface="Arial" panose="020B0604020202020204" pitchFamily="34" charset="0"/>
              <a:buChar char="•"/>
            </a:pPr>
            <a:endParaRPr lang="en-US" sz="1800" b="0" i="0" dirty="0">
              <a:effectLst/>
              <a:latin typeface="+mn-lt"/>
            </a:endParaRPr>
          </a:p>
          <a:p>
            <a:pPr marL="342900" indent="-342900">
              <a:buFont typeface="Arial" panose="020B0604020202020204" pitchFamily="34" charset="0"/>
              <a:buChar char="•"/>
            </a:pPr>
            <a:r>
              <a:rPr lang="en-US" sz="1800" b="0" i="0" dirty="0">
                <a:effectLst/>
                <a:latin typeface="+mn-lt"/>
              </a:rPr>
              <a:t>Security Orchestration and Automated Response (SOAR).</a:t>
            </a:r>
          </a:p>
          <a:p>
            <a:pPr marL="342900" indent="-342900">
              <a:buFont typeface="Arial" panose="020B0604020202020204" pitchFamily="34" charset="0"/>
              <a:buChar char="•"/>
            </a:pPr>
            <a:endParaRPr lang="en-US" sz="1800" b="0" i="0" dirty="0">
              <a:effectLst/>
              <a:latin typeface="+mn-lt"/>
            </a:endParaRPr>
          </a:p>
          <a:p>
            <a:pPr marL="342900" indent="-342900">
              <a:buFont typeface="Arial" panose="020B0604020202020204" pitchFamily="34" charset="0"/>
              <a:buChar char="•"/>
            </a:pPr>
            <a:r>
              <a:rPr lang="en-US" sz="1800" b="0" i="0" dirty="0">
                <a:effectLst/>
                <a:latin typeface="+mn-lt"/>
              </a:rPr>
              <a:t>Single solution for alert detection, threat visibility, proactive hunting, and threat response.</a:t>
            </a:r>
            <a:endParaRPr lang="en-US" sz="1800" dirty="0">
              <a:latin typeface="+mn-lt"/>
            </a:endParaRPr>
          </a:p>
          <a:p>
            <a:endParaRPr lang="en-US" sz="1600" dirty="0">
              <a:latin typeface="+mn-lt"/>
            </a:endParaRPr>
          </a:p>
        </p:txBody>
      </p:sp>
      <p:pic>
        <p:nvPicPr>
          <p:cNvPr id="5" name="Picture 4">
            <a:extLst>
              <a:ext uri="{FF2B5EF4-FFF2-40B4-BE49-F238E27FC236}">
                <a16:creationId xmlns:a16="http://schemas.microsoft.com/office/drawing/2014/main" id="{5A86340E-E51E-86A2-13F8-EF6E50BBA567}"/>
              </a:ext>
            </a:extLst>
          </p:cNvPr>
          <p:cNvPicPr>
            <a:picLocks noChangeAspect="1"/>
          </p:cNvPicPr>
          <p:nvPr/>
        </p:nvPicPr>
        <p:blipFill>
          <a:blip r:embed="rId2"/>
          <a:stretch>
            <a:fillRect/>
          </a:stretch>
        </p:blipFill>
        <p:spPr>
          <a:xfrm>
            <a:off x="5396778" y="1259244"/>
            <a:ext cx="3251814" cy="3111784"/>
          </a:xfrm>
          <a:prstGeom prst="rect">
            <a:avLst/>
          </a:prstGeom>
        </p:spPr>
      </p:pic>
    </p:spTree>
    <p:extLst>
      <p:ext uri="{BB962C8B-B14F-4D97-AF65-F5344CB8AC3E}">
        <p14:creationId xmlns:p14="http://schemas.microsoft.com/office/powerpoint/2010/main" val="215969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3789-F305-E5DB-CE5E-CB6E58B64168}"/>
              </a:ext>
            </a:extLst>
          </p:cNvPr>
          <p:cNvSpPr>
            <a:spLocks noGrp="1"/>
          </p:cNvSpPr>
          <p:nvPr>
            <p:ph type="title"/>
          </p:nvPr>
        </p:nvSpPr>
        <p:spPr>
          <a:xfrm>
            <a:off x="467928" y="0"/>
            <a:ext cx="8208144" cy="646891"/>
          </a:xfrm>
        </p:spPr>
        <p:txBody>
          <a:bodyPr>
            <a:normAutofit/>
          </a:bodyPr>
          <a:lstStyle/>
          <a:p>
            <a:r>
              <a:rPr lang="en-US" sz="3200" dirty="0"/>
              <a:t>			Microsoft Sentinel Usecases</a:t>
            </a:r>
          </a:p>
        </p:txBody>
      </p:sp>
      <p:sp>
        <p:nvSpPr>
          <p:cNvPr id="3" name="Text Placeholder 2">
            <a:extLst>
              <a:ext uri="{FF2B5EF4-FFF2-40B4-BE49-F238E27FC236}">
                <a16:creationId xmlns:a16="http://schemas.microsoft.com/office/drawing/2014/main" id="{28C4AAA4-1518-341E-29EE-4BDDC596B6D5}"/>
              </a:ext>
            </a:extLst>
          </p:cNvPr>
          <p:cNvSpPr>
            <a:spLocks noGrp="1"/>
          </p:cNvSpPr>
          <p:nvPr>
            <p:ph type="body" sz="quarter" idx="10"/>
          </p:nvPr>
        </p:nvSpPr>
        <p:spPr>
          <a:xfrm>
            <a:off x="179512" y="915566"/>
            <a:ext cx="8640960" cy="3816424"/>
          </a:xfrm>
        </p:spPr>
        <p:txBody>
          <a:bodyPr>
            <a:normAutofit/>
          </a:bodyPr>
          <a:lstStyle/>
          <a:p>
            <a:r>
              <a:rPr lang="en-US" sz="1800" dirty="0">
                <a:latin typeface="+mn-lt"/>
              </a:rPr>
              <a:t>Impossible travel to an untrusted location. </a:t>
            </a:r>
            <a:br>
              <a:rPr lang="en-US" sz="1800" dirty="0">
                <a:latin typeface="+mn-lt"/>
              </a:rPr>
            </a:br>
            <a:endParaRPr lang="en-US" sz="1800" dirty="0">
              <a:latin typeface="+mn-lt"/>
            </a:endParaRPr>
          </a:p>
          <a:p>
            <a:r>
              <a:rPr lang="en-US" sz="1800" dirty="0">
                <a:latin typeface="+mn-lt"/>
              </a:rPr>
              <a:t>Sign-in event from an unknown location.</a:t>
            </a:r>
          </a:p>
          <a:p>
            <a:pPr marL="11112" indent="0">
              <a:buNone/>
            </a:pPr>
            <a:endParaRPr lang="en-US" sz="1800" dirty="0">
              <a:latin typeface="+mn-lt"/>
            </a:endParaRPr>
          </a:p>
          <a:p>
            <a:r>
              <a:rPr lang="en-US" sz="1800" dirty="0">
                <a:latin typeface="+mn-lt"/>
              </a:rPr>
              <a:t>Sign-in event from an infected endpoint.</a:t>
            </a:r>
          </a:p>
          <a:p>
            <a:endParaRPr lang="en-US" sz="1800" dirty="0">
              <a:latin typeface="+mn-lt"/>
            </a:endParaRPr>
          </a:p>
          <a:p>
            <a:pPr fontAlgn="ctr">
              <a:spcBef>
                <a:spcPts val="0"/>
              </a:spcBef>
            </a:pPr>
            <a:r>
              <a:rPr lang="en-US" sz="1800" dirty="0">
                <a:latin typeface="+mn-lt"/>
              </a:rPr>
              <a:t>Explicit MFA Deny. </a:t>
            </a:r>
          </a:p>
          <a:p>
            <a:pPr fontAlgn="ctr">
              <a:spcBef>
                <a:spcPts val="0"/>
              </a:spcBef>
            </a:pPr>
            <a:endParaRPr lang="en-US" sz="1800" dirty="0">
              <a:latin typeface="+mn-lt"/>
            </a:endParaRPr>
          </a:p>
          <a:p>
            <a:pPr fontAlgn="ctr">
              <a:spcBef>
                <a:spcPts val="0"/>
              </a:spcBef>
            </a:pPr>
            <a:r>
              <a:rPr lang="en-US" sz="1800" dirty="0">
                <a:latin typeface="+mn-lt"/>
              </a:rPr>
              <a:t>Brute force attack. </a:t>
            </a:r>
          </a:p>
          <a:p>
            <a:pPr fontAlgn="ctr">
              <a:spcBef>
                <a:spcPts val="0"/>
              </a:spcBef>
            </a:pPr>
            <a:endParaRPr lang="en-US" sz="1800" dirty="0">
              <a:latin typeface="+mn-lt"/>
            </a:endParaRPr>
          </a:p>
          <a:p>
            <a:pPr fontAlgn="ctr">
              <a:spcBef>
                <a:spcPts val="0"/>
              </a:spcBef>
            </a:pPr>
            <a:r>
              <a:rPr lang="en-US" sz="1800" dirty="0">
                <a:latin typeface="+mn-lt"/>
              </a:rPr>
              <a:t>Linux - Failed Login Attempts from Root Account.</a:t>
            </a:r>
          </a:p>
          <a:p>
            <a:endParaRPr lang="en-US" sz="1800" dirty="0">
              <a:latin typeface="+mn-lt"/>
            </a:endParaRPr>
          </a:p>
        </p:txBody>
      </p:sp>
    </p:spTree>
    <p:extLst>
      <p:ext uri="{BB962C8B-B14F-4D97-AF65-F5344CB8AC3E}">
        <p14:creationId xmlns:p14="http://schemas.microsoft.com/office/powerpoint/2010/main" val="1040956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C77FC8-F84B-D4A6-E83F-2CF4BA13A0CE}"/>
              </a:ext>
            </a:extLst>
          </p:cNvPr>
          <p:cNvSpPr>
            <a:spLocks noGrp="1"/>
          </p:cNvSpPr>
          <p:nvPr>
            <p:ph type="title"/>
          </p:nvPr>
        </p:nvSpPr>
        <p:spPr>
          <a:xfrm>
            <a:off x="468313" y="268288"/>
            <a:ext cx="8207375" cy="359246"/>
          </a:xfrm>
        </p:spPr>
        <p:txBody>
          <a:bodyPr>
            <a:noAutofit/>
          </a:bodyPr>
          <a:lstStyle/>
          <a:p>
            <a:r>
              <a:rPr lang="en-US" sz="2400" dirty="0"/>
              <a:t>Microsoft Zero Trust Tools </a:t>
            </a:r>
          </a:p>
        </p:txBody>
      </p:sp>
      <p:graphicFrame>
        <p:nvGraphicFramePr>
          <p:cNvPr id="5" name="Table 4">
            <a:extLst>
              <a:ext uri="{FF2B5EF4-FFF2-40B4-BE49-F238E27FC236}">
                <a16:creationId xmlns:a16="http://schemas.microsoft.com/office/drawing/2014/main" id="{A00ECB7C-9A13-458D-A106-2173E07AC910}"/>
              </a:ext>
            </a:extLst>
          </p:cNvPr>
          <p:cNvGraphicFramePr>
            <a:graphicFrameLocks noGrp="1"/>
          </p:cNvGraphicFramePr>
          <p:nvPr/>
        </p:nvGraphicFramePr>
        <p:xfrm>
          <a:off x="156575" y="1049155"/>
          <a:ext cx="8705590" cy="3716421"/>
        </p:xfrm>
        <a:graphic>
          <a:graphicData uri="http://schemas.openxmlformats.org/drawingml/2006/table">
            <a:tbl>
              <a:tblPr firstRow="1" bandRow="1">
                <a:tableStyleId>{5C22544A-7EE6-4342-B048-85BDC9FD1C3A}</a:tableStyleId>
              </a:tblPr>
              <a:tblGrid>
                <a:gridCol w="1412123">
                  <a:extLst>
                    <a:ext uri="{9D8B030D-6E8A-4147-A177-3AD203B41FA5}">
                      <a16:colId xmlns:a16="http://schemas.microsoft.com/office/drawing/2014/main" val="2385443130"/>
                    </a:ext>
                  </a:extLst>
                </a:gridCol>
                <a:gridCol w="7293467">
                  <a:extLst>
                    <a:ext uri="{9D8B030D-6E8A-4147-A177-3AD203B41FA5}">
                      <a16:colId xmlns:a16="http://schemas.microsoft.com/office/drawing/2014/main" val="3903669808"/>
                    </a:ext>
                  </a:extLst>
                </a:gridCol>
              </a:tblGrid>
              <a:tr h="301559">
                <a:tc>
                  <a:txBody>
                    <a:bodyPr/>
                    <a:lstStyle/>
                    <a:p>
                      <a:r>
                        <a:rPr lang="en-US" sz="1100" dirty="0"/>
                        <a:t>Pillars </a:t>
                      </a:r>
                    </a:p>
                  </a:txBody>
                  <a:tcPr marL="57150" marR="57150" marT="28575" marB="28575"/>
                </a:tc>
                <a:tc>
                  <a:txBody>
                    <a:bodyPr/>
                    <a:lstStyle/>
                    <a:p>
                      <a:r>
                        <a:rPr lang="en-US" sz="1100" dirty="0"/>
                        <a:t>Products </a:t>
                      </a:r>
                    </a:p>
                  </a:txBody>
                  <a:tcPr marL="57150" marR="57150" marT="28575" marB="28575"/>
                </a:tc>
                <a:extLst>
                  <a:ext uri="{0D108BD9-81ED-4DB2-BD59-A6C34878D82A}">
                    <a16:rowId xmlns:a16="http://schemas.microsoft.com/office/drawing/2014/main" val="2810955930"/>
                  </a:ext>
                </a:extLst>
              </a:tr>
              <a:tr h="314708">
                <a:tc>
                  <a:txBody>
                    <a:bodyPr/>
                    <a:lstStyle/>
                    <a:p>
                      <a:r>
                        <a:rPr lang="en-US" sz="1100" dirty="0"/>
                        <a:t>Identity</a:t>
                      </a:r>
                    </a:p>
                  </a:txBody>
                  <a:tcPr marL="57150" marR="57150" marT="28575" marB="28575"/>
                </a:tc>
                <a:tc>
                  <a:txBody>
                    <a:bodyPr/>
                    <a:lstStyle/>
                    <a:p>
                      <a:r>
                        <a:rPr lang="en-US" sz="1100" dirty="0"/>
                        <a:t>Azure AD., Conditional Access policies , Azure active admin center. </a:t>
                      </a:r>
                    </a:p>
                  </a:txBody>
                  <a:tcPr marL="57150" marR="57150" marT="28575" marB="28575"/>
                </a:tc>
                <a:extLst>
                  <a:ext uri="{0D108BD9-81ED-4DB2-BD59-A6C34878D82A}">
                    <a16:rowId xmlns:a16="http://schemas.microsoft.com/office/drawing/2014/main" val="2888147984"/>
                  </a:ext>
                </a:extLst>
              </a:tr>
              <a:tr h="341623">
                <a:tc>
                  <a:txBody>
                    <a:bodyPr/>
                    <a:lstStyle/>
                    <a:p>
                      <a:r>
                        <a:rPr lang="en-US" sz="1100" dirty="0"/>
                        <a:t>Endpoints</a:t>
                      </a:r>
                    </a:p>
                  </a:txBody>
                  <a:tcPr marL="57150" marR="57150" marT="28575" marB="28575"/>
                </a:tc>
                <a:tc>
                  <a:txBody>
                    <a:bodyPr/>
                    <a:lstStyle/>
                    <a:p>
                      <a:r>
                        <a:rPr lang="en-US" sz="1100" dirty="0"/>
                        <a:t>Microsoft Endpoint Manager,  Intune, Microsoft Defender for Endpoint.</a:t>
                      </a:r>
                    </a:p>
                  </a:txBody>
                  <a:tcPr marL="57150" marR="57150" marT="28575" marB="28575"/>
                </a:tc>
                <a:extLst>
                  <a:ext uri="{0D108BD9-81ED-4DB2-BD59-A6C34878D82A}">
                    <a16:rowId xmlns:a16="http://schemas.microsoft.com/office/drawing/2014/main" val="2625398711"/>
                  </a:ext>
                </a:extLst>
              </a:tr>
              <a:tr h="505932">
                <a:tc>
                  <a:txBody>
                    <a:bodyPr/>
                    <a:lstStyle/>
                    <a:p>
                      <a:r>
                        <a:rPr lang="en-US" sz="1100" dirty="0"/>
                        <a:t>Applications</a:t>
                      </a:r>
                    </a:p>
                  </a:txBody>
                  <a:tcPr marL="57150" marR="57150" marT="28575" marB="28575"/>
                </a:tc>
                <a:tc>
                  <a:txBody>
                    <a:bodyPr/>
                    <a:lstStyle/>
                    <a:p>
                      <a:r>
                        <a:rPr lang="en-US" sz="1100" dirty="0"/>
                        <a:t>Microsoft Defender for Cloud Apps. </a:t>
                      </a:r>
                    </a:p>
                    <a:p>
                      <a:r>
                        <a:rPr lang="en-US" sz="1100" dirty="0"/>
                        <a:t>Discover and control the use of shadow IT. </a:t>
                      </a:r>
                    </a:p>
                  </a:txBody>
                  <a:tcPr marL="57150" marR="57150" marT="28575" marB="28575"/>
                </a:tc>
                <a:extLst>
                  <a:ext uri="{0D108BD9-81ED-4DB2-BD59-A6C34878D82A}">
                    <a16:rowId xmlns:a16="http://schemas.microsoft.com/office/drawing/2014/main" val="1481187787"/>
                  </a:ext>
                </a:extLst>
              </a:tr>
              <a:tr h="1172281">
                <a:tc>
                  <a:txBody>
                    <a:bodyPr/>
                    <a:lstStyle/>
                    <a:p>
                      <a:r>
                        <a:rPr lang="en-US" sz="1100" dirty="0"/>
                        <a:t>Network</a:t>
                      </a:r>
                    </a:p>
                  </a:txBody>
                  <a:tcPr marL="57150" marR="57150" marT="28575" marB="28575"/>
                </a:tc>
                <a:tc>
                  <a:txBody>
                    <a:bodyPr/>
                    <a:lstStyle/>
                    <a:p>
                      <a:r>
                        <a:rPr lang="en-US" sz="1100" dirty="0"/>
                        <a:t>Azure Networking,                Virtual Networks and Subnets,</a:t>
                      </a:r>
                    </a:p>
                    <a:p>
                      <a:r>
                        <a:rPr lang="en-US" sz="1100" dirty="0"/>
                        <a:t>Network Security Groups and Application Security Groups,</a:t>
                      </a:r>
                    </a:p>
                    <a:p>
                      <a:r>
                        <a:rPr lang="en-US" sz="1100" dirty="0"/>
                        <a:t>Azure Firewall,                       Azure DDoS Protection,</a:t>
                      </a:r>
                    </a:p>
                    <a:p>
                      <a:r>
                        <a:rPr lang="en-US" sz="1100" dirty="0"/>
                        <a:t>Azure Web Application Firewall,    Azure VPN Gateway,</a:t>
                      </a:r>
                    </a:p>
                    <a:p>
                      <a:r>
                        <a:rPr lang="en-US" sz="1100" dirty="0"/>
                        <a:t>Azure ExpressRoute,              Azure Network Watcher</a:t>
                      </a:r>
                    </a:p>
                  </a:txBody>
                  <a:tcPr marL="57150" marR="57150" marT="28575" marB="28575"/>
                </a:tc>
                <a:extLst>
                  <a:ext uri="{0D108BD9-81ED-4DB2-BD59-A6C34878D82A}">
                    <a16:rowId xmlns:a16="http://schemas.microsoft.com/office/drawing/2014/main" val="3043636198"/>
                  </a:ext>
                </a:extLst>
              </a:tr>
              <a:tr h="728048">
                <a:tc>
                  <a:txBody>
                    <a:bodyPr/>
                    <a:lstStyle/>
                    <a:p>
                      <a:r>
                        <a:rPr lang="en-US" sz="1100" dirty="0"/>
                        <a:t>Infrastructure</a:t>
                      </a:r>
                    </a:p>
                  </a:txBody>
                  <a:tcPr marL="57150" marR="57150" marT="28575" marB="28575"/>
                </a:tc>
                <a:tc>
                  <a:txBody>
                    <a:bodyPr/>
                    <a:lstStyle/>
                    <a:p>
                      <a:r>
                        <a:rPr lang="en-US" sz="1100" dirty="0"/>
                        <a:t>Azure Blueprints, Azure Policy, Azure Arc,</a:t>
                      </a:r>
                    </a:p>
                    <a:p>
                      <a:r>
                        <a:rPr lang="en-US" sz="1100" dirty="0"/>
                        <a:t>Microsoft Defender for Cloud,  Microsoft Sentinel,</a:t>
                      </a:r>
                    </a:p>
                    <a:p>
                      <a:r>
                        <a:rPr lang="en-US" sz="1100" dirty="0"/>
                        <a:t>Azure Resource Manager (ARM) templates</a:t>
                      </a:r>
                    </a:p>
                  </a:txBody>
                  <a:tcPr marL="57150" marR="57150" marT="28575" marB="28575"/>
                </a:tc>
                <a:extLst>
                  <a:ext uri="{0D108BD9-81ED-4DB2-BD59-A6C34878D82A}">
                    <a16:rowId xmlns:a16="http://schemas.microsoft.com/office/drawing/2014/main" val="2585051464"/>
                  </a:ext>
                </a:extLst>
              </a:tr>
              <a:tr h="352270">
                <a:tc>
                  <a:txBody>
                    <a:bodyPr/>
                    <a:lstStyle/>
                    <a:p>
                      <a:r>
                        <a:rPr lang="en-US" sz="1100" dirty="0"/>
                        <a:t>Data</a:t>
                      </a:r>
                    </a:p>
                  </a:txBody>
                  <a:tcPr marL="57150" marR="57150" marT="28575" marB="28575"/>
                </a:tc>
                <a:tc>
                  <a:txBody>
                    <a:bodyPr/>
                    <a:lstStyle/>
                    <a:p>
                      <a:r>
                        <a:rPr lang="en-US" sz="1100" dirty="0"/>
                        <a:t>Azure Information Protection with Unified Labeling Client and Scanner. </a:t>
                      </a:r>
                    </a:p>
                  </a:txBody>
                  <a:tcPr marL="57150" marR="57150" marT="28575" marB="28575"/>
                </a:tc>
                <a:extLst>
                  <a:ext uri="{0D108BD9-81ED-4DB2-BD59-A6C34878D82A}">
                    <a16:rowId xmlns:a16="http://schemas.microsoft.com/office/drawing/2014/main" val="2231754821"/>
                  </a:ext>
                </a:extLst>
              </a:tr>
            </a:tbl>
          </a:graphicData>
        </a:graphic>
      </p:graphicFrame>
    </p:spTree>
    <p:extLst>
      <p:ext uri="{BB962C8B-B14F-4D97-AF65-F5344CB8AC3E}">
        <p14:creationId xmlns:p14="http://schemas.microsoft.com/office/powerpoint/2010/main" val="56053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5" descr="A person standing in a grass field&#10;&#10;Description automatically generated with low confidence">
            <a:extLst>
              <a:ext uri="{FF2B5EF4-FFF2-40B4-BE49-F238E27FC236}">
                <a16:creationId xmlns:a16="http://schemas.microsoft.com/office/drawing/2014/main" id="{19B6F001-AA3B-32F7-B9CD-848216B41B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21124" y="987574"/>
            <a:ext cx="2607931" cy="2607931"/>
          </a:xfrm>
          <a:prstGeom prst="rect">
            <a:avLst/>
          </a:prstGeom>
        </p:spPr>
      </p:pic>
      <p:sp>
        <p:nvSpPr>
          <p:cNvPr id="5" name="TextBox 4">
            <a:extLst>
              <a:ext uri="{FF2B5EF4-FFF2-40B4-BE49-F238E27FC236}">
                <a16:creationId xmlns:a16="http://schemas.microsoft.com/office/drawing/2014/main" id="{7EB2D530-0046-87E7-E754-2F8D67C179D5}"/>
              </a:ext>
            </a:extLst>
          </p:cNvPr>
          <p:cNvSpPr txBox="1"/>
          <p:nvPr/>
        </p:nvSpPr>
        <p:spPr>
          <a:xfrm>
            <a:off x="3203848" y="1378972"/>
            <a:ext cx="4572000" cy="461665"/>
          </a:xfrm>
          <a:prstGeom prst="rect">
            <a:avLst/>
          </a:prstGeom>
          <a:noFill/>
        </p:spPr>
        <p:txBody>
          <a:bodyPr wrap="square">
            <a:spAutoFit/>
          </a:bodyPr>
          <a:lstStyle/>
          <a:p>
            <a:r>
              <a:rPr lang="en-IN" sz="2400" b="1" spc="-50" dirty="0">
                <a:ln w="3175">
                  <a:noFill/>
                </a:ln>
                <a:solidFill>
                  <a:srgbClr val="9BF00B"/>
                </a:solidFill>
                <a:latin typeface="Segoe UI" pitchFamily="34" charset="0"/>
                <a:cs typeface="Segoe UI" pitchFamily="34" charset="0"/>
              </a:rPr>
              <a:t>Keshav Jain	</a:t>
            </a:r>
            <a:endParaRPr lang="en-US" sz="2400" b="1" spc="-50" dirty="0">
              <a:ln w="3175">
                <a:noFill/>
              </a:ln>
              <a:solidFill>
                <a:srgbClr val="9BF00B"/>
              </a:solidFill>
              <a:latin typeface="Segoe UI" pitchFamily="34" charset="0"/>
              <a:cs typeface="Segoe UI" pitchFamily="34" charset="0"/>
            </a:endParaRPr>
          </a:p>
        </p:txBody>
      </p:sp>
      <p:sp>
        <p:nvSpPr>
          <p:cNvPr id="7" name="TextBox 6">
            <a:extLst>
              <a:ext uri="{FF2B5EF4-FFF2-40B4-BE49-F238E27FC236}">
                <a16:creationId xmlns:a16="http://schemas.microsoft.com/office/drawing/2014/main" id="{5AEF75A6-08A0-1069-5447-4119E61A9FD1}"/>
              </a:ext>
            </a:extLst>
          </p:cNvPr>
          <p:cNvSpPr txBox="1"/>
          <p:nvPr/>
        </p:nvSpPr>
        <p:spPr>
          <a:xfrm>
            <a:off x="3203848" y="2139702"/>
            <a:ext cx="5832648" cy="923330"/>
          </a:xfrm>
          <a:prstGeom prst="rect">
            <a:avLst/>
          </a:prstGeom>
          <a:noFill/>
        </p:spPr>
        <p:txBody>
          <a:bodyPr wrap="square">
            <a:spAutoFit/>
          </a:bodyPr>
          <a:lstStyle/>
          <a:p>
            <a:r>
              <a:rPr lang="en-US" sz="1800" b="1" spc="-50" dirty="0">
                <a:ln w="3175">
                  <a:noFill/>
                </a:ln>
                <a:solidFill>
                  <a:srgbClr val="9BF00B"/>
                </a:solidFill>
                <a:latin typeface="Segoe UI" pitchFamily="34" charset="0"/>
                <a:cs typeface="Segoe UI" pitchFamily="34" charset="0"/>
                <a:hlinkClick r:id="rId3">
                  <a:extLst>
                    <a:ext uri="{A12FA001-AC4F-418D-AE19-62706E023703}">
                      <ahyp:hlinkClr xmlns:ahyp="http://schemas.microsoft.com/office/drawing/2018/hyperlinkcolor" val="tx"/>
                    </a:ext>
                  </a:extLst>
                </a:hlinkClick>
              </a:rPr>
              <a:t>https://twitter.com/KeshavJain13</a:t>
            </a:r>
            <a:br>
              <a:rPr lang="en-US" sz="1800" b="1" spc="-50" dirty="0">
                <a:ln w="3175">
                  <a:noFill/>
                </a:ln>
                <a:solidFill>
                  <a:srgbClr val="9BF00B"/>
                </a:solidFill>
                <a:latin typeface="Segoe UI" pitchFamily="34" charset="0"/>
                <a:cs typeface="Segoe UI" pitchFamily="34" charset="0"/>
              </a:rPr>
            </a:br>
            <a:br>
              <a:rPr lang="en-US" sz="1800" b="1" spc="-50" dirty="0">
                <a:ln w="3175">
                  <a:noFill/>
                </a:ln>
                <a:solidFill>
                  <a:srgbClr val="9BF00B"/>
                </a:solidFill>
                <a:latin typeface="Segoe UI" pitchFamily="34" charset="0"/>
                <a:cs typeface="Segoe UI" pitchFamily="34" charset="0"/>
              </a:rPr>
            </a:br>
            <a:r>
              <a:rPr lang="en-US" sz="1800" b="1" spc="-50" dirty="0">
                <a:ln w="3175">
                  <a:noFill/>
                </a:ln>
                <a:solidFill>
                  <a:srgbClr val="9BF00B"/>
                </a:solidFill>
                <a:latin typeface="Segoe UI" pitchFamily="34" charset="0"/>
                <a:cs typeface="Segoe UI" pitchFamily="34" charset="0"/>
              </a:rPr>
              <a:t>Blogs @ https://www.azuresecmon.com/</a:t>
            </a:r>
          </a:p>
        </p:txBody>
      </p:sp>
    </p:spTree>
    <p:extLst>
      <p:ext uri="{BB962C8B-B14F-4D97-AF65-F5344CB8AC3E}">
        <p14:creationId xmlns:p14="http://schemas.microsoft.com/office/powerpoint/2010/main" val="3238675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FD37-504B-9D44-711B-FCF7303B062D}"/>
              </a:ext>
            </a:extLst>
          </p:cNvPr>
          <p:cNvSpPr>
            <a:spLocks noGrp="1"/>
          </p:cNvSpPr>
          <p:nvPr>
            <p:ph type="title"/>
          </p:nvPr>
        </p:nvSpPr>
        <p:spPr/>
        <p:txBody>
          <a:bodyPr/>
          <a:lstStyle/>
          <a:p>
            <a:r>
              <a:rPr lang="en-US" dirty="0"/>
              <a:t>Quotes on Zero Trust </a:t>
            </a:r>
          </a:p>
        </p:txBody>
      </p:sp>
      <p:sp>
        <p:nvSpPr>
          <p:cNvPr id="3" name="Text Placeholder 2">
            <a:extLst>
              <a:ext uri="{FF2B5EF4-FFF2-40B4-BE49-F238E27FC236}">
                <a16:creationId xmlns:a16="http://schemas.microsoft.com/office/drawing/2014/main" id="{9B74D772-13DA-FCF4-9F62-30CC892C66C3}"/>
              </a:ext>
            </a:extLst>
          </p:cNvPr>
          <p:cNvSpPr>
            <a:spLocks noGrp="1"/>
          </p:cNvSpPr>
          <p:nvPr>
            <p:ph type="body" sz="quarter" idx="10"/>
          </p:nvPr>
        </p:nvSpPr>
        <p:spPr/>
        <p:txBody>
          <a:bodyPr>
            <a:normAutofit/>
          </a:bodyPr>
          <a:lstStyle/>
          <a:p>
            <a:r>
              <a:rPr lang="en-US" sz="1600" i="1" dirty="0">
                <a:solidFill>
                  <a:schemeClr val="tx1"/>
                </a:solidFill>
                <a:latin typeface="+mn-lt"/>
              </a:rPr>
              <a:t>'We’ve spent years building our </a:t>
            </a:r>
            <a:r>
              <a:rPr lang="en-US" sz="1600" i="1" dirty="0">
                <a:solidFill>
                  <a:schemeClr val="tx1"/>
                </a:solidFill>
                <a:highlight>
                  <a:srgbClr val="00FF00"/>
                </a:highlight>
                <a:latin typeface="+mn-lt"/>
              </a:rPr>
              <a:t>zero-trust approach </a:t>
            </a:r>
            <a:r>
              <a:rPr lang="en-US" sz="1600" i="1" dirty="0">
                <a:solidFill>
                  <a:schemeClr val="tx1"/>
                </a:solidFill>
                <a:latin typeface="+mn-lt"/>
              </a:rPr>
              <a:t>internally at Microsoft. We’ve proven its effectiveness against real-world attacks. We are committed to sharing what we have learned to help every organization accelerate their progress,’ says Microsoft CEO Satya Nadella at the virtual Microsoft Security Summit.</a:t>
            </a:r>
          </a:p>
          <a:p>
            <a:endParaRPr lang="en-US" sz="1600" i="1" dirty="0">
              <a:latin typeface="+mn-lt"/>
            </a:endParaRPr>
          </a:p>
          <a:p>
            <a:endParaRPr lang="en-US" sz="1600" i="1" dirty="0">
              <a:latin typeface="+mn-lt"/>
            </a:endParaRPr>
          </a:p>
          <a:p>
            <a:r>
              <a:rPr lang="en-US" sz="1600" i="1" dirty="0">
                <a:latin typeface="+mn-lt"/>
              </a:rPr>
              <a:t>“Our technology needs to be secure by design and promote zero-trust architectural principles. We need to build technology with the design intent to protect the fundamental rights of all people – including privacy – and strengthening these institutions we all depend on for our livelihoods and wellbeing. And we need tech advancements that protect our most finite resource – our planet.”</a:t>
            </a:r>
          </a:p>
          <a:p>
            <a:endParaRPr lang="en-US" sz="1600" i="1" dirty="0">
              <a:solidFill>
                <a:schemeClr val="tx1"/>
              </a:solidFill>
              <a:latin typeface="+mn-lt"/>
            </a:endParaRPr>
          </a:p>
          <a:p>
            <a:endParaRPr lang="en-US" sz="1600" dirty="0">
              <a:latin typeface="+mn-lt"/>
            </a:endParaRPr>
          </a:p>
        </p:txBody>
      </p:sp>
      <p:sp>
        <p:nvSpPr>
          <p:cNvPr id="5" name="TextBox 4">
            <a:extLst>
              <a:ext uri="{FF2B5EF4-FFF2-40B4-BE49-F238E27FC236}">
                <a16:creationId xmlns:a16="http://schemas.microsoft.com/office/drawing/2014/main" id="{B9498612-8AAD-DB9F-1560-BA7CEE8108A8}"/>
              </a:ext>
            </a:extLst>
          </p:cNvPr>
          <p:cNvSpPr txBox="1"/>
          <p:nvPr/>
        </p:nvSpPr>
        <p:spPr>
          <a:xfrm>
            <a:off x="502473" y="2627001"/>
            <a:ext cx="8388424" cy="338554"/>
          </a:xfrm>
          <a:prstGeom prst="rect">
            <a:avLst/>
          </a:prstGeom>
          <a:noFill/>
        </p:spPr>
        <p:txBody>
          <a:bodyPr wrap="square">
            <a:spAutoFit/>
          </a:bodyPr>
          <a:lstStyle/>
          <a:p>
            <a:endParaRPr lang="en-US" sz="1600" dirty="0">
              <a:cs typeface="Segoe UI" panose="020B0502040204020203" pitchFamily="34" charset="0"/>
            </a:endParaRPr>
          </a:p>
        </p:txBody>
      </p:sp>
    </p:spTree>
    <p:extLst>
      <p:ext uri="{BB962C8B-B14F-4D97-AF65-F5344CB8AC3E}">
        <p14:creationId xmlns:p14="http://schemas.microsoft.com/office/powerpoint/2010/main" val="2746636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F0FA-BEE1-46A1-8E73-E67EB17D1CD7}"/>
              </a:ext>
            </a:extLst>
          </p:cNvPr>
          <p:cNvSpPr>
            <a:spLocks noGrp="1"/>
          </p:cNvSpPr>
          <p:nvPr>
            <p:ph type="title"/>
          </p:nvPr>
        </p:nvSpPr>
        <p:spPr>
          <a:xfrm>
            <a:off x="2987824" y="3231361"/>
            <a:ext cx="3024336" cy="857250"/>
          </a:xfrm>
        </p:spPr>
        <p:txBody>
          <a:bodyPr/>
          <a:lstStyle/>
          <a:p>
            <a:r>
              <a:rPr lang="de-CH" dirty="0"/>
              <a:t>Thank You!</a:t>
            </a:r>
            <a:endParaRPr lang="en-US" dirty="0"/>
          </a:p>
        </p:txBody>
      </p:sp>
      <p:pic>
        <p:nvPicPr>
          <p:cNvPr id="6" name="Picture 5">
            <a:extLst>
              <a:ext uri="{FF2B5EF4-FFF2-40B4-BE49-F238E27FC236}">
                <a16:creationId xmlns:a16="http://schemas.microsoft.com/office/drawing/2014/main" id="{996EFE9A-BE5D-1135-04A4-452C78D825BD}"/>
              </a:ext>
            </a:extLst>
          </p:cNvPr>
          <p:cNvPicPr>
            <a:picLocks noChangeAspect="1"/>
          </p:cNvPicPr>
          <p:nvPr/>
        </p:nvPicPr>
        <p:blipFill>
          <a:blip r:embed="rId2"/>
          <a:stretch>
            <a:fillRect/>
          </a:stretch>
        </p:blipFill>
        <p:spPr>
          <a:xfrm>
            <a:off x="2555776" y="771550"/>
            <a:ext cx="4153113" cy="2101958"/>
          </a:xfrm>
          <a:prstGeom prst="rect">
            <a:avLst/>
          </a:prstGeom>
        </p:spPr>
      </p:pic>
    </p:spTree>
    <p:extLst>
      <p:ext uri="{BB962C8B-B14F-4D97-AF65-F5344CB8AC3E}">
        <p14:creationId xmlns:p14="http://schemas.microsoft.com/office/powerpoint/2010/main" val="161975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4F607-1EBF-4D95-93EF-958546FF67B9}"/>
              </a:ext>
            </a:extLst>
          </p:cNvPr>
          <p:cNvSpPr>
            <a:spLocks noGrp="1"/>
          </p:cNvSpPr>
          <p:nvPr>
            <p:ph idx="1"/>
          </p:nvPr>
        </p:nvSpPr>
        <p:spPr>
          <a:xfrm>
            <a:off x="346754" y="1186666"/>
            <a:ext cx="8460768" cy="3113070"/>
          </a:xfrm>
        </p:spPr>
        <p:txBody>
          <a:bodyPr>
            <a:normAutofit/>
          </a:bodyPr>
          <a:lstStyle/>
          <a:p>
            <a:pPr marL="214304" indent="-214304"/>
            <a:r>
              <a:rPr lang="en-US" sz="1500" dirty="0">
                <a:latin typeface="+mn-lt"/>
              </a:rPr>
              <a:t>Views are my own. </a:t>
            </a:r>
          </a:p>
          <a:p>
            <a:endParaRPr lang="en-US" sz="1500" dirty="0">
              <a:latin typeface="+mn-lt"/>
            </a:endParaRPr>
          </a:p>
          <a:p>
            <a:pPr marL="214304" indent="-214304"/>
            <a:r>
              <a:rPr lang="en-US" sz="1500" dirty="0">
                <a:latin typeface="+mn-lt"/>
              </a:rPr>
              <a:t>Neither I am representing my Employer, nor I am presenting views of my Employer.</a:t>
            </a:r>
          </a:p>
          <a:p>
            <a:endParaRPr lang="en-US" sz="1500" dirty="0">
              <a:latin typeface="+mn-lt"/>
            </a:endParaRPr>
          </a:p>
          <a:p>
            <a:pPr marL="214304" indent="-214304"/>
            <a:r>
              <a:rPr lang="en-US" sz="1500" dirty="0">
                <a:latin typeface="+mn-lt"/>
              </a:rPr>
              <a:t>Also, I am not presenting my Employer or Clients Security strategies .</a:t>
            </a:r>
          </a:p>
          <a:p>
            <a:endParaRPr lang="en-US" sz="1500" dirty="0">
              <a:latin typeface="+mn-lt"/>
            </a:endParaRPr>
          </a:p>
          <a:p>
            <a:pPr marL="214304" indent="-214304"/>
            <a:r>
              <a:rPr lang="en-US" sz="1500" dirty="0">
                <a:latin typeface="+mn-lt"/>
              </a:rPr>
              <a:t>Content of this session is prepared by me in my personal capability using the Microsoft Articles, blogs, videos and other resources available publicly. </a:t>
            </a:r>
            <a:br>
              <a:rPr lang="en-US" sz="1500" dirty="0">
                <a:latin typeface="+mn-lt"/>
              </a:rPr>
            </a:br>
            <a:endParaRPr lang="en-US" sz="1500" dirty="0">
              <a:latin typeface="+mn-lt"/>
            </a:endParaRPr>
          </a:p>
        </p:txBody>
      </p:sp>
      <p:sp>
        <p:nvSpPr>
          <p:cNvPr id="2" name="TextBox 1">
            <a:extLst>
              <a:ext uri="{FF2B5EF4-FFF2-40B4-BE49-F238E27FC236}">
                <a16:creationId xmlns:a16="http://schemas.microsoft.com/office/drawing/2014/main" id="{A627996D-38D8-41A9-83AB-29252F6FCAA3}"/>
              </a:ext>
            </a:extLst>
          </p:cNvPr>
          <p:cNvSpPr txBox="1"/>
          <p:nvPr/>
        </p:nvSpPr>
        <p:spPr>
          <a:xfrm>
            <a:off x="570217" y="245433"/>
            <a:ext cx="7466744" cy="515526"/>
          </a:xfrm>
          <a:prstGeom prst="rect">
            <a:avLst/>
          </a:prstGeom>
          <a:noFill/>
        </p:spPr>
        <p:txBody>
          <a:bodyPr wrap="square" rtlCol="0">
            <a:spAutoFit/>
          </a:bodyPr>
          <a:lstStyle/>
          <a:p>
            <a:r>
              <a:rPr lang="en-US" sz="2700" b="1" dirty="0"/>
              <a:t>				</a:t>
            </a:r>
            <a:r>
              <a:rPr lang="en-US" sz="2750" b="1" spc="-38" dirty="0">
                <a:ln w="3175">
                  <a:noFill/>
                </a:ln>
                <a:solidFill>
                  <a:srgbClr val="9BF00B"/>
                </a:solidFill>
                <a:latin typeface="Segoe UI" pitchFamily="34" charset="0"/>
                <a:cs typeface="Segoe UI" panose="020B0502040204020203" pitchFamily="34" charset="0"/>
              </a:rPr>
              <a:t>Disclaimer!</a:t>
            </a:r>
          </a:p>
        </p:txBody>
      </p:sp>
    </p:spTree>
    <p:extLst>
      <p:ext uri="{BB962C8B-B14F-4D97-AF65-F5344CB8AC3E}">
        <p14:creationId xmlns:p14="http://schemas.microsoft.com/office/powerpoint/2010/main" val="47108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81B-196F-1CAD-19B9-DB9A89244ADA}"/>
              </a:ext>
            </a:extLst>
          </p:cNvPr>
          <p:cNvSpPr>
            <a:spLocks noGrp="1"/>
          </p:cNvSpPr>
          <p:nvPr>
            <p:ph type="title"/>
          </p:nvPr>
        </p:nvSpPr>
        <p:spPr/>
        <p:txBody>
          <a:bodyPr>
            <a:noAutofit/>
          </a:bodyPr>
          <a:lstStyle/>
          <a:p>
            <a:r>
              <a:rPr lang="en-US" sz="2400" b="1" dirty="0">
                <a:latin typeface="+mn-lt"/>
              </a:rPr>
              <a:t>The Threat Landscape and State of Cybercrime!</a:t>
            </a:r>
            <a:br>
              <a:rPr lang="en-US" sz="2400" b="1" dirty="0">
                <a:latin typeface="+mn-lt"/>
              </a:rPr>
            </a:br>
            <a:endParaRPr lang="en-US" sz="2400" dirty="0"/>
          </a:p>
        </p:txBody>
      </p:sp>
      <p:sp>
        <p:nvSpPr>
          <p:cNvPr id="3" name="Content Placeholder 2">
            <a:extLst>
              <a:ext uri="{FF2B5EF4-FFF2-40B4-BE49-F238E27FC236}">
                <a16:creationId xmlns:a16="http://schemas.microsoft.com/office/drawing/2014/main" id="{8D6D3A14-FD80-F644-7A49-D8CD90D22A14}"/>
              </a:ext>
            </a:extLst>
          </p:cNvPr>
          <p:cNvSpPr>
            <a:spLocks noGrp="1"/>
          </p:cNvSpPr>
          <p:nvPr>
            <p:ph idx="1"/>
          </p:nvPr>
        </p:nvSpPr>
        <p:spPr/>
        <p:txBody>
          <a:bodyPr>
            <a:normAutofit/>
          </a:bodyPr>
          <a:lstStyle/>
          <a:p>
            <a:pPr marL="342900" indent="-342900">
              <a:buFont typeface="Arial" panose="020B0604020202020204" pitchFamily="34" charset="0"/>
              <a:buChar char="•"/>
            </a:pPr>
            <a:r>
              <a:rPr lang="en-US" sz="1800" dirty="0">
                <a:latin typeface="+mn-lt"/>
              </a:rPr>
              <a:t>Threat actors are adapting sophisticated approaches to disrupt the resources in the organization. </a:t>
            </a:r>
            <a:br>
              <a:rPr lang="en-US" sz="1800" dirty="0">
                <a:latin typeface="+mn-lt"/>
              </a:rPr>
            </a:br>
            <a:endParaRPr lang="en-US" sz="1800" dirty="0">
              <a:latin typeface="+mn-lt"/>
            </a:endParaRPr>
          </a:p>
          <a:p>
            <a:pPr marL="342900" indent="-342900">
              <a:buFont typeface="Arial" panose="020B0604020202020204" pitchFamily="34" charset="0"/>
              <a:buChar char="•"/>
            </a:pPr>
            <a:r>
              <a:rPr lang="en-US" sz="1800" dirty="0">
                <a:latin typeface="+mn-lt"/>
              </a:rPr>
              <a:t>Attackers target the most vulnerable resources in an organization and then traverse laterally to target high-value assets.</a:t>
            </a:r>
          </a:p>
          <a:p>
            <a:pPr marL="342900" indent="-342900">
              <a:buFont typeface="Arial" panose="020B0604020202020204" pitchFamily="34" charset="0"/>
              <a:buChar char="•"/>
            </a:pPr>
            <a:endParaRPr lang="en-US" sz="1800" dirty="0">
              <a:latin typeface="+mn-lt"/>
            </a:endParaRPr>
          </a:p>
          <a:p>
            <a:pPr marL="342900" indent="-342900">
              <a:buFont typeface="Arial" panose="020B0604020202020204" pitchFamily="34" charset="0"/>
              <a:buChar char="•"/>
            </a:pPr>
            <a:r>
              <a:rPr lang="en-US" sz="1800" dirty="0">
                <a:latin typeface="+mn-lt"/>
              </a:rPr>
              <a:t>Cybercrime is an ongoing and escalating challenge for both the public and private sectors around the globe.</a:t>
            </a:r>
            <a:br>
              <a:rPr lang="en-US" sz="1800" dirty="0">
                <a:latin typeface="+mn-lt"/>
              </a:rPr>
            </a:br>
            <a:endParaRPr lang="en-US" sz="1800" dirty="0">
              <a:latin typeface="+mn-lt"/>
            </a:endParaRPr>
          </a:p>
          <a:p>
            <a:endParaRPr lang="en-US" sz="1800" dirty="0">
              <a:latin typeface="+mn-lt"/>
            </a:endParaRPr>
          </a:p>
          <a:p>
            <a:endParaRPr lang="en-US" sz="1800" dirty="0">
              <a:latin typeface="+mn-lt"/>
            </a:endParaRPr>
          </a:p>
          <a:p>
            <a:endParaRPr lang="en-US" sz="1600" dirty="0">
              <a:latin typeface="+mn-lt"/>
            </a:endParaRPr>
          </a:p>
        </p:txBody>
      </p:sp>
    </p:spTree>
    <p:extLst>
      <p:ext uri="{BB962C8B-B14F-4D97-AF65-F5344CB8AC3E}">
        <p14:creationId xmlns:p14="http://schemas.microsoft.com/office/powerpoint/2010/main" val="71743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ACCD-7FF7-7D73-777D-000DF4BD85BC}"/>
              </a:ext>
            </a:extLst>
          </p:cNvPr>
          <p:cNvSpPr>
            <a:spLocks noGrp="1"/>
          </p:cNvSpPr>
          <p:nvPr>
            <p:ph type="title"/>
          </p:nvPr>
        </p:nvSpPr>
        <p:spPr/>
        <p:txBody>
          <a:bodyPr/>
          <a:lstStyle/>
          <a:p>
            <a:r>
              <a:rPr lang="en-US" dirty="0"/>
              <a:t>		Cyber Security Trends</a:t>
            </a:r>
          </a:p>
        </p:txBody>
      </p:sp>
      <p:pic>
        <p:nvPicPr>
          <p:cNvPr id="5" name="Content Placeholder 4">
            <a:extLst>
              <a:ext uri="{FF2B5EF4-FFF2-40B4-BE49-F238E27FC236}">
                <a16:creationId xmlns:a16="http://schemas.microsoft.com/office/drawing/2014/main" id="{DD55C3C3-5419-7922-3247-79A456568D1C}"/>
              </a:ext>
            </a:extLst>
          </p:cNvPr>
          <p:cNvPicPr>
            <a:picLocks noGrp="1" noChangeAspect="1"/>
          </p:cNvPicPr>
          <p:nvPr>
            <p:ph idx="1"/>
          </p:nvPr>
        </p:nvPicPr>
        <p:blipFill>
          <a:blip r:embed="rId2"/>
          <a:stretch>
            <a:fillRect/>
          </a:stretch>
        </p:blipFill>
        <p:spPr>
          <a:xfrm>
            <a:off x="2400189" y="1620769"/>
            <a:ext cx="4343623" cy="2686188"/>
          </a:xfrm>
        </p:spPr>
      </p:pic>
    </p:spTree>
    <p:extLst>
      <p:ext uri="{BB962C8B-B14F-4D97-AF65-F5344CB8AC3E}">
        <p14:creationId xmlns:p14="http://schemas.microsoft.com/office/powerpoint/2010/main" val="75895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38205EE9-6B0E-00DA-0B55-862F49011C4F}"/>
              </a:ext>
            </a:extLst>
          </p:cNvPr>
          <p:cNvSpPr>
            <a:spLocks noGrp="1"/>
          </p:cNvSpPr>
          <p:nvPr>
            <p:ph type="title"/>
          </p:nvPr>
        </p:nvSpPr>
        <p:spPr>
          <a:xfrm>
            <a:off x="1187624" y="360234"/>
            <a:ext cx="6984776" cy="514237"/>
          </a:xfrm>
        </p:spPr>
        <p:txBody>
          <a:bodyPr>
            <a:noAutofit/>
          </a:bodyPr>
          <a:lstStyle/>
          <a:p>
            <a:r>
              <a:rPr lang="en-IN" sz="2800" b="1" dirty="0"/>
              <a:t>Zero Trust  -- “Never Trust – Always Verify !”</a:t>
            </a:r>
          </a:p>
        </p:txBody>
      </p:sp>
      <p:sp>
        <p:nvSpPr>
          <p:cNvPr id="11" name="Text Placeholder 4">
            <a:extLst>
              <a:ext uri="{FF2B5EF4-FFF2-40B4-BE49-F238E27FC236}">
                <a16:creationId xmlns:a16="http://schemas.microsoft.com/office/drawing/2014/main" id="{B39CB7C4-C481-5196-6503-BEA02060169D}"/>
              </a:ext>
            </a:extLst>
          </p:cNvPr>
          <p:cNvSpPr txBox="1">
            <a:spLocks/>
          </p:cNvSpPr>
          <p:nvPr/>
        </p:nvSpPr>
        <p:spPr>
          <a:xfrm>
            <a:off x="245671" y="1203598"/>
            <a:ext cx="8286770" cy="3168352"/>
          </a:xfrm>
          <a:prstGeom prst="rect">
            <a:avLst/>
          </a:prstGeom>
        </p:spPr>
        <p:txBody>
          <a:bodyPr/>
          <a:lstStyle>
            <a:lvl1pPr marL="468312" indent="-457200" algn="l" defTabSz="457200" rtl="0" eaLnBrk="1" latinLnBrk="0" hangingPunct="1">
              <a:spcBef>
                <a:spcPct val="20000"/>
              </a:spcBef>
              <a:buClr>
                <a:schemeClr val="tx1"/>
              </a:buClr>
              <a:buSzPct val="100000"/>
              <a:buFont typeface="Wingdings" panose="05000000000000000000" pitchFamily="2" charset="2"/>
              <a:buChar char="§"/>
              <a:tabLst/>
              <a:defRPr sz="3000" b="0" kern="1200">
                <a:solidFill>
                  <a:schemeClr val="tx1"/>
                </a:solidFill>
                <a:latin typeface="+mj-lt"/>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tx1"/>
              </a:buClr>
              <a:buSzPct val="100000"/>
              <a:buFont typeface="Wingdings" panose="05000000000000000000" pitchFamily="2" charset="2"/>
              <a:buChar char="§"/>
              <a:defRPr sz="2800" b="0" kern="1200">
                <a:solidFill>
                  <a:schemeClr val="tx1"/>
                </a:solidFill>
                <a:latin typeface="+mj-lt"/>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tx1"/>
              </a:buClr>
              <a:buSzPct val="100000"/>
              <a:buFont typeface="Wingdings" panose="05000000000000000000" pitchFamily="2" charset="2"/>
              <a:buChar char="§"/>
              <a:defRPr sz="2400" b="0" kern="1200">
                <a:solidFill>
                  <a:schemeClr val="tx1"/>
                </a:solidFill>
                <a:latin typeface="+mj-lt"/>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39" indent="-285739">
              <a:buFont typeface="Arial" panose="020B0604020202020204" pitchFamily="34" charset="0"/>
              <a:buChar char="•"/>
            </a:pPr>
            <a:r>
              <a:rPr lang="en-US" sz="1600" dirty="0">
                <a:latin typeface="+mn-lt"/>
              </a:rPr>
              <a:t>Zero Trust is an information security model that denies access to applications and data by default.</a:t>
            </a:r>
            <a:br>
              <a:rPr lang="en-US" sz="1600" dirty="0">
                <a:latin typeface="+mn-lt"/>
              </a:rPr>
            </a:br>
            <a:endParaRPr lang="en-US" sz="1600" dirty="0">
              <a:latin typeface="+mn-lt"/>
            </a:endParaRPr>
          </a:p>
          <a:p>
            <a:pPr marL="285739" indent="-285739">
              <a:buFont typeface="Arial" panose="020B0604020202020204" pitchFamily="34" charset="0"/>
              <a:buChar char="•"/>
            </a:pPr>
            <a:r>
              <a:rPr lang="en-US" sz="1600" dirty="0">
                <a:latin typeface="+mn-lt"/>
              </a:rPr>
              <a:t>Eliminating implicit trust and continuously validating every stage of a digital interaction.</a:t>
            </a:r>
            <a:br>
              <a:rPr lang="en-US" sz="1600" dirty="0">
                <a:latin typeface="+mn-lt"/>
              </a:rPr>
            </a:br>
            <a:endParaRPr lang="en-US" sz="1600" dirty="0">
              <a:latin typeface="+mn-lt"/>
            </a:endParaRPr>
          </a:p>
          <a:p>
            <a:pPr marL="285739" indent="-285739">
              <a:buFont typeface="Arial" panose="020B0604020202020204" pitchFamily="34" charset="0"/>
              <a:buChar char="•"/>
            </a:pPr>
            <a:r>
              <a:rPr lang="en-US" sz="1600" dirty="0">
                <a:latin typeface="+mn-lt"/>
              </a:rPr>
              <a:t>Every access request is strongly authenticated, authorized within policy constraints and inspected for anomalies before granting access. </a:t>
            </a:r>
            <a:br>
              <a:rPr lang="en-US" sz="1600" dirty="0">
                <a:latin typeface="+mn-lt"/>
              </a:rPr>
            </a:br>
            <a:endParaRPr lang="en-US" sz="1600" dirty="0">
              <a:latin typeface="+mn-lt"/>
            </a:endParaRPr>
          </a:p>
          <a:p>
            <a:pPr marL="285739" indent="-285739">
              <a:buFont typeface="Arial" panose="020B0604020202020204" pitchFamily="34" charset="0"/>
              <a:buChar char="•"/>
            </a:pPr>
            <a:r>
              <a:rPr lang="en-US" sz="1600" dirty="0">
                <a:latin typeface="+mn-lt"/>
              </a:rPr>
              <a:t>No more “Castle and moat approach”. </a:t>
            </a:r>
          </a:p>
          <a:p>
            <a:pPr marL="285739" indent="-285739">
              <a:buFont typeface="Arial" panose="020B0604020202020204" pitchFamily="34" charset="0"/>
              <a:buChar char="•"/>
            </a:pPr>
            <a:endParaRPr lang="en-IN" sz="1600" dirty="0">
              <a:latin typeface="+mn-lt"/>
            </a:endParaRPr>
          </a:p>
        </p:txBody>
      </p:sp>
    </p:spTree>
    <p:extLst>
      <p:ext uri="{BB962C8B-B14F-4D97-AF65-F5344CB8AC3E}">
        <p14:creationId xmlns:p14="http://schemas.microsoft.com/office/powerpoint/2010/main" val="324146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F6E9-C6BE-D616-FBCA-A08B339B2AE5}"/>
              </a:ext>
            </a:extLst>
          </p:cNvPr>
          <p:cNvSpPr>
            <a:spLocks noGrp="1"/>
          </p:cNvSpPr>
          <p:nvPr>
            <p:ph type="title"/>
          </p:nvPr>
        </p:nvSpPr>
        <p:spPr>
          <a:xfrm>
            <a:off x="467454" y="268902"/>
            <a:ext cx="8208144" cy="857250"/>
          </a:xfrm>
        </p:spPr>
        <p:txBody>
          <a:bodyPr>
            <a:normAutofit/>
          </a:bodyPr>
          <a:lstStyle/>
          <a:p>
            <a:r>
              <a:rPr lang="en-US" sz="3600" b="1" dirty="0"/>
              <a:t>Why Zero Trust?</a:t>
            </a:r>
          </a:p>
        </p:txBody>
      </p:sp>
      <p:sp>
        <p:nvSpPr>
          <p:cNvPr id="3" name="Text Placeholder 2">
            <a:extLst>
              <a:ext uri="{FF2B5EF4-FFF2-40B4-BE49-F238E27FC236}">
                <a16:creationId xmlns:a16="http://schemas.microsoft.com/office/drawing/2014/main" id="{B0B6639E-0BD4-FA9C-3AAF-83B7AACEAE2A}"/>
              </a:ext>
            </a:extLst>
          </p:cNvPr>
          <p:cNvSpPr>
            <a:spLocks noGrp="1"/>
          </p:cNvSpPr>
          <p:nvPr>
            <p:ph type="body" sz="quarter" idx="10"/>
          </p:nvPr>
        </p:nvSpPr>
        <p:spPr>
          <a:xfrm>
            <a:off x="467544" y="1232263"/>
            <a:ext cx="8208144" cy="2707639"/>
          </a:xfrm>
        </p:spPr>
        <p:txBody>
          <a:bodyPr>
            <a:normAutofit/>
          </a:bodyPr>
          <a:lstStyle/>
          <a:p>
            <a:pPr marL="285739" indent="-285739">
              <a:buFont typeface="Arial" panose="020B0604020202020204" pitchFamily="34" charset="0"/>
              <a:buChar char="•"/>
            </a:pPr>
            <a:r>
              <a:rPr lang="en-US" sz="1600" dirty="0">
                <a:solidFill>
                  <a:schemeClr val="tx1"/>
                </a:solidFill>
              </a:rPr>
              <a:t>Digital Transformation is increasing IT complexity.</a:t>
            </a:r>
            <a:br>
              <a:rPr lang="en-US" sz="1600" dirty="0">
                <a:solidFill>
                  <a:schemeClr val="tx1"/>
                </a:solidFill>
              </a:rPr>
            </a:br>
            <a:endParaRPr lang="en-US" sz="1600" dirty="0">
              <a:solidFill>
                <a:schemeClr val="tx1"/>
              </a:solidFill>
            </a:endParaRPr>
          </a:p>
          <a:p>
            <a:pPr marL="285739" indent="-285739">
              <a:buFont typeface="Arial" panose="020B0604020202020204" pitchFamily="34" charset="0"/>
              <a:buChar char="•"/>
            </a:pPr>
            <a:r>
              <a:rPr lang="en-US" sz="1600" dirty="0">
                <a:solidFill>
                  <a:schemeClr val="tx1"/>
                </a:solidFill>
              </a:rPr>
              <a:t>Adversaries are becoming more sophisticated and are outmatching current cyber defenses. </a:t>
            </a:r>
            <a:br>
              <a:rPr lang="en-US" sz="1600" dirty="0">
                <a:solidFill>
                  <a:schemeClr val="tx1"/>
                </a:solidFill>
              </a:rPr>
            </a:br>
            <a:endParaRPr lang="en-US" sz="1600" dirty="0">
              <a:solidFill>
                <a:schemeClr val="tx1"/>
              </a:solidFill>
            </a:endParaRPr>
          </a:p>
          <a:p>
            <a:pPr marL="285739" indent="-285739">
              <a:buFont typeface="Arial" panose="020B0604020202020204" pitchFamily="34" charset="0"/>
              <a:buChar char="•"/>
            </a:pPr>
            <a:r>
              <a:rPr lang="en-US" sz="1600" dirty="0">
                <a:solidFill>
                  <a:schemeClr val="tx1"/>
                </a:solidFill>
              </a:rPr>
              <a:t>The shift to the Cloud is demanding a new approach to securing critical business data. </a:t>
            </a:r>
          </a:p>
          <a:p>
            <a:pPr marL="285739" indent="-285739">
              <a:buFont typeface="Arial" panose="020B0604020202020204" pitchFamily="34" charset="0"/>
              <a:buChar char="•"/>
            </a:pPr>
            <a:endParaRPr lang="en-US" sz="1600" dirty="0">
              <a:solidFill>
                <a:schemeClr val="tx1"/>
              </a:solidFill>
            </a:endParaRPr>
          </a:p>
          <a:p>
            <a:pPr marL="285739" indent="-285739">
              <a:buFont typeface="Arial" panose="020B0604020202020204" pitchFamily="34" charset="0"/>
              <a:buChar char="•"/>
            </a:pPr>
            <a:r>
              <a:rPr lang="en-US" sz="1600" dirty="0">
                <a:solidFill>
                  <a:schemeClr val="tx1"/>
                </a:solidFill>
              </a:rPr>
              <a:t>An increasingly mobile workforce now expect to be able to work from anywhere, on any device.</a:t>
            </a:r>
            <a:endParaRPr lang="en-US" sz="1600" dirty="0"/>
          </a:p>
        </p:txBody>
      </p:sp>
    </p:spTree>
    <p:extLst>
      <p:ext uri="{BB962C8B-B14F-4D97-AF65-F5344CB8AC3E}">
        <p14:creationId xmlns:p14="http://schemas.microsoft.com/office/powerpoint/2010/main" val="25898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F92B-8F83-86F9-E935-E4E4DBC134AD}"/>
              </a:ext>
            </a:extLst>
          </p:cNvPr>
          <p:cNvSpPr>
            <a:spLocks noGrp="1"/>
          </p:cNvSpPr>
          <p:nvPr>
            <p:ph type="title"/>
          </p:nvPr>
        </p:nvSpPr>
        <p:spPr>
          <a:xfrm>
            <a:off x="2195736" y="268675"/>
            <a:ext cx="6479952" cy="857250"/>
          </a:xfrm>
        </p:spPr>
        <p:txBody>
          <a:bodyPr>
            <a:normAutofit/>
          </a:bodyPr>
          <a:lstStyle/>
          <a:p>
            <a:r>
              <a:rPr lang="en-US" sz="4000" b="1" dirty="0"/>
              <a:t>Zero Trust Principles</a:t>
            </a:r>
          </a:p>
        </p:txBody>
      </p:sp>
      <p:graphicFrame>
        <p:nvGraphicFramePr>
          <p:cNvPr id="4" name="Object 3">
            <a:extLst>
              <a:ext uri="{FF2B5EF4-FFF2-40B4-BE49-F238E27FC236}">
                <a16:creationId xmlns:a16="http://schemas.microsoft.com/office/drawing/2014/main" id="{CDFB95CB-D4CA-46ED-8FCC-AB961C2043D6}"/>
              </a:ext>
            </a:extLst>
          </p:cNvPr>
          <p:cNvGraphicFramePr>
            <a:graphicFrameLocks noChangeAspect="1"/>
          </p:cNvGraphicFramePr>
          <p:nvPr>
            <p:extLst>
              <p:ext uri="{D42A27DB-BD31-4B8C-83A1-F6EECF244321}">
                <p14:modId xmlns:p14="http://schemas.microsoft.com/office/powerpoint/2010/main" val="2018192916"/>
              </p:ext>
            </p:extLst>
          </p:nvPr>
        </p:nvGraphicFramePr>
        <p:xfrm>
          <a:off x="1076066" y="1491630"/>
          <a:ext cx="7312358" cy="2874557"/>
        </p:xfrm>
        <a:graphic>
          <a:graphicData uri="http://schemas.openxmlformats.org/presentationml/2006/ole">
            <mc:AlternateContent xmlns:mc="http://schemas.openxmlformats.org/markup-compatibility/2006">
              <mc:Choice xmlns:v="urn:schemas-microsoft-com:vml" Requires="v">
                <p:oleObj name="Bitmap Image" r:id="rId2" imgW="7188120" imgH="2825640" progId="PBrush">
                  <p:embed/>
                </p:oleObj>
              </mc:Choice>
              <mc:Fallback>
                <p:oleObj name="Bitmap Image" r:id="rId2" imgW="7188120" imgH="2825640" progId="PBrush">
                  <p:embed/>
                  <p:pic>
                    <p:nvPicPr>
                      <p:cNvPr id="4" name="Object 3">
                        <a:extLst>
                          <a:ext uri="{FF2B5EF4-FFF2-40B4-BE49-F238E27FC236}">
                            <a16:creationId xmlns:a16="http://schemas.microsoft.com/office/drawing/2014/main" id="{CDFB95CB-D4CA-46ED-8FCC-AB961C2043D6}"/>
                          </a:ext>
                        </a:extLst>
                      </p:cNvPr>
                      <p:cNvPicPr/>
                      <p:nvPr/>
                    </p:nvPicPr>
                    <p:blipFill>
                      <a:blip r:embed="rId3"/>
                      <a:stretch>
                        <a:fillRect/>
                      </a:stretch>
                    </p:blipFill>
                    <p:spPr>
                      <a:xfrm>
                        <a:off x="1076066" y="1491630"/>
                        <a:ext cx="7312358" cy="2874557"/>
                      </a:xfrm>
                      <a:prstGeom prst="rect">
                        <a:avLst/>
                      </a:prstGeom>
                    </p:spPr>
                  </p:pic>
                </p:oleObj>
              </mc:Fallback>
            </mc:AlternateContent>
          </a:graphicData>
        </a:graphic>
      </p:graphicFrame>
    </p:spTree>
    <p:extLst>
      <p:ext uri="{BB962C8B-B14F-4D97-AF65-F5344CB8AC3E}">
        <p14:creationId xmlns:p14="http://schemas.microsoft.com/office/powerpoint/2010/main" val="143370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18B3A93B-DA0A-B752-F346-ABF5FE03A991}"/>
              </a:ext>
            </a:extLst>
          </p:cNvPr>
          <p:cNvGraphicFramePr>
            <a:graphicFrameLocks noChangeAspect="1"/>
          </p:cNvGraphicFramePr>
          <p:nvPr>
            <p:extLst>
              <p:ext uri="{D42A27DB-BD31-4B8C-83A1-F6EECF244321}">
                <p14:modId xmlns:p14="http://schemas.microsoft.com/office/powerpoint/2010/main" val="1253247387"/>
              </p:ext>
            </p:extLst>
          </p:nvPr>
        </p:nvGraphicFramePr>
        <p:xfrm>
          <a:off x="283955" y="1368840"/>
          <a:ext cx="4166569" cy="2211022"/>
        </p:xfrm>
        <a:graphic>
          <a:graphicData uri="http://schemas.openxmlformats.org/presentationml/2006/ole">
            <mc:AlternateContent xmlns:mc="http://schemas.openxmlformats.org/markup-compatibility/2006">
              <mc:Choice xmlns:v="urn:schemas-microsoft-com:vml" Requires="v">
                <p:oleObj name="Bitmap Image" r:id="rId2" imgW="5695920" imgH="3022560" progId="PBrush">
                  <p:embed/>
                </p:oleObj>
              </mc:Choice>
              <mc:Fallback>
                <p:oleObj name="Bitmap Image" r:id="rId2" imgW="5695920" imgH="3022560" progId="PBrush">
                  <p:embed/>
                  <p:pic>
                    <p:nvPicPr>
                      <p:cNvPr id="4" name="Object 3">
                        <a:extLst>
                          <a:ext uri="{FF2B5EF4-FFF2-40B4-BE49-F238E27FC236}">
                            <a16:creationId xmlns:a16="http://schemas.microsoft.com/office/drawing/2014/main" id="{18B3A93B-DA0A-B752-F346-ABF5FE03A991}"/>
                          </a:ext>
                        </a:extLst>
                      </p:cNvPr>
                      <p:cNvPicPr/>
                      <p:nvPr/>
                    </p:nvPicPr>
                    <p:blipFill>
                      <a:blip r:embed="rId3"/>
                      <a:stretch>
                        <a:fillRect/>
                      </a:stretch>
                    </p:blipFill>
                    <p:spPr>
                      <a:xfrm>
                        <a:off x="283955" y="1368840"/>
                        <a:ext cx="4166569" cy="2211022"/>
                      </a:xfrm>
                      <a:prstGeom prst="rect">
                        <a:avLst/>
                      </a:prstGeom>
                    </p:spPr>
                  </p:pic>
                </p:oleObj>
              </mc:Fallback>
            </mc:AlternateContent>
          </a:graphicData>
        </a:graphic>
      </p:graphicFrame>
      <p:sp>
        <p:nvSpPr>
          <p:cNvPr id="5" name="Text Placeholder 2">
            <a:extLst>
              <a:ext uri="{FF2B5EF4-FFF2-40B4-BE49-F238E27FC236}">
                <a16:creationId xmlns:a16="http://schemas.microsoft.com/office/drawing/2014/main" id="{C2E08FC6-B15C-9069-1B19-92E6F85F2E13}"/>
              </a:ext>
            </a:extLst>
          </p:cNvPr>
          <p:cNvSpPr txBox="1">
            <a:spLocks/>
          </p:cNvSpPr>
          <p:nvPr/>
        </p:nvSpPr>
        <p:spPr>
          <a:xfrm>
            <a:off x="4804838" y="746528"/>
            <a:ext cx="4166569" cy="3891722"/>
          </a:xfrm>
          <a:prstGeom prst="rect">
            <a:avLst/>
          </a:prstGeom>
        </p:spPr>
        <p:txBody>
          <a:bodyPr/>
          <a:lstStyle>
            <a:lvl1pPr marL="468312" indent="-457200" algn="l" defTabSz="457200" rtl="0" eaLnBrk="1" latinLnBrk="0" hangingPunct="1">
              <a:spcBef>
                <a:spcPct val="20000"/>
              </a:spcBef>
              <a:buClr>
                <a:schemeClr val="tx1"/>
              </a:buClr>
              <a:buSzPct val="100000"/>
              <a:buFont typeface="Wingdings" panose="05000000000000000000" pitchFamily="2" charset="2"/>
              <a:buChar char="§"/>
              <a:tabLst/>
              <a:defRPr sz="3000" b="0" kern="1200">
                <a:solidFill>
                  <a:schemeClr val="tx1"/>
                </a:solidFill>
                <a:latin typeface="+mj-lt"/>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tx1"/>
              </a:buClr>
              <a:buSzPct val="100000"/>
              <a:buFont typeface="Wingdings" panose="05000000000000000000" pitchFamily="2" charset="2"/>
              <a:buChar char="§"/>
              <a:defRPr sz="2800" b="0" kern="1200">
                <a:solidFill>
                  <a:schemeClr val="tx1"/>
                </a:solidFill>
                <a:latin typeface="+mj-lt"/>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tx1"/>
              </a:buClr>
              <a:buSzPct val="100000"/>
              <a:buFont typeface="Wingdings" panose="05000000000000000000" pitchFamily="2" charset="2"/>
              <a:buChar char="§"/>
              <a:defRPr sz="2400" b="0" kern="1200">
                <a:solidFill>
                  <a:schemeClr val="tx1"/>
                </a:solidFill>
                <a:latin typeface="+mj-lt"/>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tx1"/>
              </a:buClr>
              <a:buSzPct val="100000"/>
              <a:buFont typeface="Wingdings" panose="05000000000000000000" pitchFamily="2" charset="2"/>
              <a:buChar char="§"/>
              <a:defRPr sz="2000" b="0" kern="1200">
                <a:solidFill>
                  <a:schemeClr val="tx1"/>
                </a:solidFill>
                <a:latin typeface="+mj-lt"/>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4304" indent="-214304">
              <a:buFont typeface="Arial" panose="020B0604020202020204" pitchFamily="34" charset="0"/>
              <a:buChar char="•"/>
            </a:pPr>
            <a:r>
              <a:rPr lang="en-US" sz="1600" dirty="0"/>
              <a:t>Validate users with strong authentication. </a:t>
            </a:r>
            <a:br>
              <a:rPr lang="en-US" sz="1600" dirty="0"/>
            </a:br>
            <a:endParaRPr lang="en-US" sz="1600" dirty="0"/>
          </a:p>
          <a:p>
            <a:pPr marL="214304" indent="-214304">
              <a:buFont typeface="Arial" panose="020B0604020202020204" pitchFamily="34" charset="0"/>
              <a:buChar char="•"/>
            </a:pPr>
            <a:r>
              <a:rPr lang="en-US" sz="1600" dirty="0"/>
              <a:t>Verify user device integrity. </a:t>
            </a:r>
            <a:br>
              <a:rPr lang="en-US" sz="1600" dirty="0"/>
            </a:br>
            <a:endParaRPr lang="en-US" sz="1600" dirty="0"/>
          </a:p>
          <a:p>
            <a:pPr marL="214304" indent="-214304">
              <a:buFont typeface="Arial" panose="020B0604020202020204" pitchFamily="34" charset="0"/>
              <a:buChar char="•"/>
            </a:pPr>
            <a:r>
              <a:rPr lang="en-US" sz="1600" dirty="0"/>
              <a:t>Networks should be segmented.</a:t>
            </a:r>
            <a:br>
              <a:rPr lang="en-US" sz="1600" dirty="0"/>
            </a:br>
            <a:endParaRPr lang="en-US" sz="1600" dirty="0"/>
          </a:p>
          <a:p>
            <a:pPr marL="214304" indent="-214304">
              <a:buFont typeface="Arial" panose="020B0604020202020204" pitchFamily="34" charset="0"/>
              <a:buChar char="•"/>
            </a:pPr>
            <a:r>
              <a:rPr lang="en-US" sz="1600" dirty="0"/>
              <a:t>Removes implicit trust with various components of applications when they talk to each other.</a:t>
            </a:r>
            <a:br>
              <a:rPr lang="en-US" sz="1600" dirty="0"/>
            </a:br>
            <a:endParaRPr lang="en-US" sz="1600" dirty="0"/>
          </a:p>
          <a:p>
            <a:pPr marL="214304" indent="-214304">
              <a:buFont typeface="Arial" panose="020B0604020202020204" pitchFamily="34" charset="0"/>
              <a:buChar char="•"/>
            </a:pPr>
            <a:r>
              <a:rPr lang="en-US" sz="1600" dirty="0"/>
              <a:t>Data should be classified, labeled, and encrypted, and access restricted based on those attributes.</a:t>
            </a:r>
          </a:p>
        </p:txBody>
      </p:sp>
      <p:sp>
        <p:nvSpPr>
          <p:cNvPr id="7" name="TextBox 6">
            <a:extLst>
              <a:ext uri="{FF2B5EF4-FFF2-40B4-BE49-F238E27FC236}">
                <a16:creationId xmlns:a16="http://schemas.microsoft.com/office/drawing/2014/main" id="{D197A438-31AE-D923-FB8B-351542BE5DD1}"/>
              </a:ext>
            </a:extLst>
          </p:cNvPr>
          <p:cNvSpPr txBox="1"/>
          <p:nvPr/>
        </p:nvSpPr>
        <p:spPr>
          <a:xfrm>
            <a:off x="2164524" y="195486"/>
            <a:ext cx="4572000" cy="400110"/>
          </a:xfrm>
          <a:prstGeom prst="rect">
            <a:avLst/>
          </a:prstGeom>
          <a:noFill/>
        </p:spPr>
        <p:txBody>
          <a:bodyPr wrap="square">
            <a:spAutoFit/>
          </a:bodyPr>
          <a:lstStyle/>
          <a:p>
            <a:r>
              <a:rPr lang="en-US" sz="2000" b="1" dirty="0"/>
              <a:t>		Pillars of Zero Trust </a:t>
            </a:r>
          </a:p>
        </p:txBody>
      </p:sp>
    </p:spTree>
    <p:extLst>
      <p:ext uri="{BB962C8B-B14F-4D97-AF65-F5344CB8AC3E}">
        <p14:creationId xmlns:p14="http://schemas.microsoft.com/office/powerpoint/2010/main" val="4133119169"/>
      </p:ext>
    </p:extLst>
  </p:cSld>
  <p:clrMapOvr>
    <a:masterClrMapping/>
  </p:clrMapOvr>
</p:sld>
</file>

<file path=ppt/theme/theme1.xml><?xml version="1.0" encoding="utf-8"?>
<a:theme xmlns:a="http://schemas.openxmlformats.org/drawingml/2006/main" name="1_Master">
  <a:themeElements>
    <a:clrScheme name="Aangepast 1">
      <a:dk1>
        <a:srgbClr val="000000"/>
      </a:dk1>
      <a:lt1>
        <a:srgbClr val="FFFFFF"/>
      </a:lt1>
      <a:dk2>
        <a:srgbClr val="1F497D"/>
      </a:dk2>
      <a:lt2>
        <a:srgbClr val="EEECE1"/>
      </a:lt2>
      <a:accent1>
        <a:srgbClr val="1E347F"/>
      </a:accent1>
      <a:accent2>
        <a:srgbClr val="00B5EE"/>
      </a:accent2>
      <a:accent3>
        <a:srgbClr val="0088D2"/>
      </a:accent3>
      <a:accent4>
        <a:srgbClr val="0091A4"/>
      </a:accent4>
      <a:accent5>
        <a:srgbClr val="7AC6DD"/>
      </a:accent5>
      <a:accent6>
        <a:srgbClr val="BDE2EA"/>
      </a:accent6>
      <a:hlink>
        <a:srgbClr val="FFFFFF"/>
      </a:hlink>
      <a:folHlink>
        <a:srgbClr val="BDE2EA"/>
      </a:folHlink>
    </a:clrScheme>
    <a:fontScheme name="Aangepast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LEU17 Template.potx" id="{3B0B329E-CA76-430A-9167-F806971318CA}" vid="{007706DA-817F-40FB-B9DF-9B7AEB0F8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953E0CDE6A38E419236C03EEB01435C" ma:contentTypeVersion="7" ma:contentTypeDescription="Ein neues Dokument erstellen." ma:contentTypeScope="" ma:versionID="35377ed61abc787e6d78f6dd36362cda">
  <xsd:schema xmlns:xsd="http://www.w3.org/2001/XMLSchema" xmlns:xs="http://www.w3.org/2001/XMLSchema" xmlns:p="http://schemas.microsoft.com/office/2006/metadata/properties" xmlns:ns2="74098b8b-3ead-4c65-9f72-d36b5831b20e" xmlns:ns3="c25f9c22-fc1f-4454-8c46-2969b0535af5" targetNamespace="http://schemas.microsoft.com/office/2006/metadata/properties" ma:root="true" ma:fieldsID="77ed309eff22ef73c9fccc7a3e12d61f" ns2:_="" ns3:_="">
    <xsd:import namespace="74098b8b-3ead-4c65-9f72-d36b5831b20e"/>
    <xsd:import namespace="c25f9c22-fc1f-4454-8c46-2969b0535af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098b8b-3ead-4c65-9f72-d36b5831b20e"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5f9c22-fc1f-4454-8c46-2969b0535af5"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96970-E637-471F-86E2-950D4519AEC4}">
  <ds:schemaRefs>
    <ds:schemaRef ds:uri="http://schemas.microsoft.com/office/infopath/2007/PartnerControls"/>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purl.org/dc/terms/"/>
    <ds:schemaRef ds:uri="http://purl.org/dc/elements/1.1/"/>
    <ds:schemaRef ds:uri="c25f9c22-fc1f-4454-8c46-2969b0535af5"/>
    <ds:schemaRef ds:uri="74098b8b-3ead-4c65-9f72-d36b5831b20e"/>
    <ds:schemaRef ds:uri="http://purl.org/dc/dcmitype/"/>
  </ds:schemaRefs>
</ds:datastoreItem>
</file>

<file path=customXml/itemProps2.xml><?xml version="1.0" encoding="utf-8"?>
<ds:datastoreItem xmlns:ds="http://schemas.openxmlformats.org/officeDocument/2006/customXml" ds:itemID="{D6CE178E-7963-4EFA-83EF-8E123369E092}">
  <ds:schemaRefs>
    <ds:schemaRef ds:uri="http://schemas.microsoft.com/sharepoint/v3/contenttype/forms"/>
  </ds:schemaRefs>
</ds:datastoreItem>
</file>

<file path=customXml/itemProps3.xml><?xml version="1.0" encoding="utf-8"?>
<ds:datastoreItem xmlns:ds="http://schemas.openxmlformats.org/officeDocument/2006/customXml" ds:itemID="{26056780-E2CD-484B-90C1-F30A19D8A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098b8b-3ead-4c65-9f72-d36b5831b20e"/>
    <ds:schemaRef ds:uri="c25f9c22-fc1f-4454-8c46-2969b0535a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8238</TotalTime>
  <Words>1226</Words>
  <Application>Microsoft Office PowerPoint</Application>
  <PresentationFormat>On-screen Show (16:9)</PresentationFormat>
  <Paragraphs>134</Paragraphs>
  <Slides>21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Segoe UI</vt:lpstr>
      <vt:lpstr>Segoe UI Light</vt:lpstr>
      <vt:lpstr>Wingdings</vt:lpstr>
      <vt:lpstr>1_Master</vt:lpstr>
      <vt:lpstr>Bitmap Image</vt:lpstr>
      <vt:lpstr>PowerPoint Presentation</vt:lpstr>
      <vt:lpstr>PowerPoint Presentation</vt:lpstr>
      <vt:lpstr>PowerPoint Presentation</vt:lpstr>
      <vt:lpstr>The Threat Landscape and State of Cybercrime! </vt:lpstr>
      <vt:lpstr>  Cyber Security Trends</vt:lpstr>
      <vt:lpstr>Zero Trust  -- “Never Trust – Always Verify !”</vt:lpstr>
      <vt:lpstr>Why Zero Trust?</vt:lpstr>
      <vt:lpstr>Zero Trust Principles</vt:lpstr>
      <vt:lpstr>PowerPoint Presentation</vt:lpstr>
      <vt:lpstr>    Assume Breach</vt:lpstr>
      <vt:lpstr>Limit the “blast radius” - Minimize impact if an external or insider breach occurs.</vt:lpstr>
      <vt:lpstr>       Visibility </vt:lpstr>
      <vt:lpstr>EDR - Endpoint Detection and Response </vt:lpstr>
      <vt:lpstr>Microsoft Defender for Endpoint</vt:lpstr>
      <vt:lpstr> Microsoft Defender Suite  </vt:lpstr>
      <vt:lpstr>  Security information and event management (SIEM) </vt:lpstr>
      <vt:lpstr>    Microsoft Sentinel </vt:lpstr>
      <vt:lpstr>   Microsoft Sentinel Usecases</vt:lpstr>
      <vt:lpstr>Microsoft Zero Trust Tools </vt:lpstr>
      <vt:lpstr>Quotes on Zero Trust </vt:lpstr>
      <vt:lpstr>Thank You!</vt:lpstr>
    </vt:vector>
  </TitlesOfParts>
  <Company>Taco van Gerven grafisch ontwerper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Taco van Gerven</dc:creator>
  <cp:lastModifiedBy>Deo Jain, Keshav</cp:lastModifiedBy>
  <cp:revision>180</cp:revision>
  <dcterms:created xsi:type="dcterms:W3CDTF">2013-10-22T18:22:58Z</dcterms:created>
  <dcterms:modified xsi:type="dcterms:W3CDTF">2023-04-10T13:11:35Z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0x0101001953E0CDE6A38E419236C03EEB01435C</vt:lpwstr>
  </property>
  <property fmtid="{D5CDD505-2E9C-101B-9397-08002B2CF9AE}" pid="3" name="MSIP_Label_9f328265-8bb7-423f-ab44-50a34f814574_Enabled">
    <vt:lpwstr>True</vt:lpwstr>
  </property>
  <property fmtid="{D5CDD505-2E9C-101B-9397-08002B2CF9AE}" pid="4" name="MSIP_Label_9f328265-8bb7-423f-ab44-50a34f814574_SiteId">
    <vt:lpwstr>91346c29-45b4-4420-9d08-1b5f793f88f9</vt:lpwstr>
  </property>
  <property fmtid="{D5CDD505-2E9C-101B-9397-08002B2CF9AE}" pid="5" name="MSIP_Label_9f328265-8bb7-423f-ab44-50a34f814574_Ref">
    <vt:lpwstr>https://api.informationprotection.azure.com/api/91346c29-45b4-4420-9d08-1b5f793f88f9</vt:lpwstr>
  </property>
  <property fmtid="{D5CDD505-2E9C-101B-9397-08002B2CF9AE}" pid="6" name="MSIP_Label_9f328265-8bb7-423f-ab44-50a34f814574_Owner">
    <vt:lpwstr>isidora.katanic@itnetx.ch</vt:lpwstr>
  </property>
  <property fmtid="{D5CDD505-2E9C-101B-9397-08002B2CF9AE}" pid="7" name="MSIP_Label_9f328265-8bb7-423f-ab44-50a34f814574_SetDate">
    <vt:lpwstr>2018-04-13T14:22:54.7644984+02:00</vt:lpwstr>
  </property>
  <property fmtid="{D5CDD505-2E9C-101B-9397-08002B2CF9AE}" pid="8" name="MSIP_Label_9f328265-8bb7-423f-ab44-50a34f814574_Name">
    <vt:lpwstr>Public</vt:lpwstr>
  </property>
  <property fmtid="{D5CDD505-2E9C-101B-9397-08002B2CF9AE}" pid="9" name="MSIP_Label_9f328265-8bb7-423f-ab44-50a34f814574_Application">
    <vt:lpwstr>Microsoft Azure Information Protection</vt:lpwstr>
  </property>
  <property fmtid="{D5CDD505-2E9C-101B-9397-08002B2CF9AE}" pid="10" name="MSIP_Label_9f328265-8bb7-423f-ab44-50a34f814574_Extended_MSFT_Method">
    <vt:lpwstr>Automatic</vt:lpwstr>
  </property>
  <property fmtid="{D5CDD505-2E9C-101B-9397-08002B2CF9AE}" pid="11" name="Sensitivity">
    <vt:lpwstr>Public</vt:lpwstr>
  </property>
</Properties>
</file>