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1984" r:id="rId3"/>
    <p:sldId id="374" r:id="rId4"/>
    <p:sldId id="1992" r:id="rId5"/>
    <p:sldId id="1986" r:id="rId6"/>
    <p:sldId id="1983" r:id="rId7"/>
    <p:sldId id="1987" r:id="rId8"/>
    <p:sldId id="1988" r:id="rId9"/>
    <p:sldId id="1989" r:id="rId10"/>
    <p:sldId id="1990" r:id="rId11"/>
    <p:sldId id="19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54EC-9D39-4C2A-96FD-C3488976A75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E972-241A-4DAA-95BD-935B4011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69E-931C-9832-D5EA-262698995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7E17-AD35-3C1B-BBEE-173B5CFA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708C-C054-79DB-39B9-0BA9B62F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F29E-F018-3A4A-8704-6F7F630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5BE9-BA77-C117-3079-9490906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9D16-7E6D-AEB5-F300-5057C5D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E4872-ED63-98D2-D8FB-14592C3A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2AE8-1931-1962-7321-113F338A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7BF-05E1-47AD-04A2-665E92B5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7AEB-BBB0-B4CB-2725-7876A83D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20B93-5D97-D9C9-5473-4AF61BD26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6974F-139E-8ACB-089E-35FF0C57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6121-6D93-14E3-03E1-4DF79C52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861F-CA1D-A2FD-2A8E-0610B55B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2657-CC21-8554-56D1-F9A7F36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pro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7C6344-5B9A-447F-9A5F-257D2D371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350" y="2127541"/>
            <a:ext cx="2834640" cy="2834640"/>
          </a:xfrm>
          <a:prstGeom prst="ellipse">
            <a:avLst/>
          </a:prstGeom>
          <a:ln w="101600">
            <a:solidFill>
              <a:srgbClr val="6667AB"/>
            </a:solidFill>
          </a:ln>
        </p:spPr>
        <p:txBody>
          <a:bodyPr/>
          <a:lstStyle>
            <a:lvl1pPr>
              <a:buClr>
                <a:srgbClr val="6667AB"/>
              </a:buClr>
              <a:defRPr>
                <a:solidFill>
                  <a:srgbClr val="7959A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AF3621E-A65A-47DC-83E1-003DBAF1BF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1784" y="1896272"/>
            <a:ext cx="6423538" cy="3297178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Clr>
                <a:srgbClr val="6667AB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50F464B-E587-4A44-8F5F-94F9855AA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532" y="317109"/>
            <a:ext cx="10462430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6667A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203BCEC-9853-400D-B0B2-4A2D95B6D184}"/>
              </a:ext>
            </a:extLst>
          </p:cNvPr>
          <p:cNvSpPr txBox="1"/>
          <p:nvPr userDrawn="1"/>
        </p:nvSpPr>
        <p:spPr>
          <a:xfrm>
            <a:off x="559531" y="607886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6667AB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rgbClr val="6667AB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6F15429-E10C-486F-AA60-280FDE40A0DF}"/>
              </a:ext>
            </a:extLst>
          </p:cNvPr>
          <p:cNvSpPr txBox="1"/>
          <p:nvPr userDrawn="1"/>
        </p:nvSpPr>
        <p:spPr>
          <a:xfrm>
            <a:off x="9200633" y="607886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6667AB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rgbClr val="6667AB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ED585CC-A026-48B8-8D39-EEC3BF9DC2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5360" y="463355"/>
            <a:ext cx="391974" cy="4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7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0325-4CE7-1C44-82E3-48884398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133F-A9B9-FD6B-541F-268CF97F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C211-FFC3-0FB8-1595-2A0A8AF2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0D9C-FCED-3E56-4104-3FB2605B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387D-E3BF-5702-B0C3-8CE26515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9EB9-566D-A1D3-EB93-FAFECD53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1B38-0A04-A959-A30F-831780EA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DF44-8CD2-4F5B-55B9-F601C9BE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CF4D-D284-1179-6A60-8C15B8A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FAB8-DD0D-44DD-A7F4-ED1364F3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5D2B-22E8-F366-E759-3A26DAFE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52A4-8DB7-2657-7299-D3B2F604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1441-13E6-4486-C565-22D5A723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03B8-77A6-D965-315D-C3F96120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36AC-5D87-F30A-14C0-CD405E58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9E29-8607-CDD3-4620-9EF3F26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074E-64AF-1839-0A7A-34A3EEE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6E4D-0CB1-5077-6ED6-4B99C52B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39019-7317-40F5-55B1-BB3C54779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8712-9E49-7AE7-35E8-E2971B11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D8911-DDCF-D8CB-A119-5039720F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04916-065F-37A1-D83B-B9A88080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66AC3-15A0-84BE-16C9-766E8671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9FABF-8CC5-AB20-42C2-31998F1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A276-93EA-DD74-0F78-C4621CAA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0081-5C21-E106-FF44-ECEA928A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2A305-F8C1-DDEE-DAE7-088947B5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991A8-6434-D200-A9AA-CAEDA7AC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C8DA6-8032-CE71-847A-E81170C5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CCD32-B074-24EF-A4AB-C5FDBF3A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B9A2-5BEF-EAA7-0C28-02D8CC03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C3D2-08CA-6B1B-B4BC-B319BFC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9994-73F6-F4B3-C066-7DD4EA31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AC0E-13A5-71B8-DD25-6C05A665D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E045-BB46-577A-791E-19E57C90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CF9BC-EE18-9C68-2791-79DDFD49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41A4A-A705-3114-19E7-7472298B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2992-9861-FB93-CA88-427C2535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8A3E8-EB3D-411B-BADB-0952DB2D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E9070-31F1-C294-87C0-7DE5D077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42DF5-2603-4FF3-B8BB-9A993216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884D9-8BCC-2A0B-1AF0-3305FF01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9B66-428F-0171-0245-54F9B2B3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62CD-81D7-FCEA-C1DB-C4577E9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AA51-F769-F50F-B020-8A22ABA2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8188-5C4A-ACC9-E499-70387CE55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E7FD-6B6A-48D4-A16B-FCBF3819B83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C2F6-5B69-8265-BBFF-2C96C14F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1038-E9CB-05D2-6DBC-62DAED40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A29F-F812-438C-AC18-D2B3591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wordpress.com/2010/03/05/10-best-questions-ever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pplication-Insights-Workbooks" TargetMode="External"/><Relationship Id="rId2" Type="http://schemas.openxmlformats.org/officeDocument/2006/relationships/hyperlink" Target="https://github.com/Azure/Azure-Sentinel/tree/master/Workboo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DF65F81-4E21-B412-A5EB-FF6A65639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3" y="518845"/>
            <a:ext cx="5943600" cy="594360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B50042E-E193-18DD-BF7A-FEF6BEA9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22E184-D36D-F23D-3A51-1C2E4BDA0652}"/>
              </a:ext>
            </a:extLst>
          </p:cNvPr>
          <p:cNvSpPr/>
          <p:nvPr/>
        </p:nvSpPr>
        <p:spPr>
          <a:xfrm>
            <a:off x="15167" y="0"/>
            <a:ext cx="12176833" cy="15616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F9EED5E5-B7A8-8DE6-B073-74FBCDB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6" y="440738"/>
            <a:ext cx="7027523" cy="680196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/>
              <a:t>Questions 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1B847A6-AEFE-E33C-3D11-5903C017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13867" y="1920654"/>
            <a:ext cx="5715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B9D91-1F71-22FC-379C-B45F2EAEAA97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19E87-887C-FE19-8C4F-3805AE9B8860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Tell Stories with Azure Workbooks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9E7CF85A-ECCE-E7F5-45AD-09068A47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022" y="2133758"/>
            <a:ext cx="3235692" cy="3235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D42804-DAF7-6FB4-EFCA-68F0443C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36" y="2133600"/>
            <a:ext cx="3329190" cy="32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BAC-83E7-4DD2-BE1F-88C33121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49" y="179699"/>
            <a:ext cx="10462430" cy="69374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Samik Roy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1F1C72D-8659-47B0-A3FC-441DD0E95259}"/>
              </a:ext>
            </a:extLst>
          </p:cNvPr>
          <p:cNvSpPr txBox="1">
            <a:spLocks/>
          </p:cNvSpPr>
          <p:nvPr/>
        </p:nvSpPr>
        <p:spPr>
          <a:xfrm>
            <a:off x="560849" y="796292"/>
            <a:ext cx="6579477" cy="391995"/>
          </a:xfrm>
          <a:prstGeom prst="rect">
            <a:avLst/>
          </a:prstGeom>
        </p:spPr>
        <p:txBody>
          <a:bodyPr anchor="ctr"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none" spc="-75" baseline="0">
                <a:ln w="3175">
                  <a:noFill/>
                </a:ln>
                <a:solidFill>
                  <a:srgbClr val="5D3D88"/>
                </a:solidFill>
                <a:effectLst/>
                <a:latin typeface="FenomenSans-Light" panose="00000400000000000000" pitchFamily="50" charset="0"/>
                <a:ea typeface="+mn-ea"/>
                <a:cs typeface="Arial" charset="0"/>
              </a:defRPr>
            </a:lvl1pPr>
          </a:lstStyle>
          <a:p>
            <a:r>
              <a:rPr lang="en-US" sz="2000" b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Lead Cloud Developer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430F1-3C70-9F98-6D6D-7D7B6DA9F867}"/>
              </a:ext>
            </a:extLst>
          </p:cNvPr>
          <p:cNvGrpSpPr/>
          <p:nvPr/>
        </p:nvGrpSpPr>
        <p:grpSpPr>
          <a:xfrm>
            <a:off x="4464824" y="3935353"/>
            <a:ext cx="559454" cy="1645911"/>
            <a:chOff x="7471178" y="3361450"/>
            <a:chExt cx="569945" cy="16459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77D32A-016D-A762-BA53-5EB94100EFF4}"/>
                </a:ext>
              </a:extLst>
            </p:cNvPr>
            <p:cNvGrpSpPr/>
            <p:nvPr/>
          </p:nvGrpSpPr>
          <p:grpSpPr>
            <a:xfrm>
              <a:off x="7547056" y="4607250"/>
              <a:ext cx="418186" cy="400111"/>
              <a:chOff x="3339564" y="3201988"/>
              <a:chExt cx="351410" cy="463264"/>
            </a:xfrm>
          </p:grpSpPr>
          <p:sp>
            <p:nvSpPr>
              <p:cNvPr id="14" name="Oval 46">
                <a:extLst>
                  <a:ext uri="{FF2B5EF4-FFF2-40B4-BE49-F238E27FC236}">
                    <a16:creationId xmlns:a16="http://schemas.microsoft.com/office/drawing/2014/main" id="{C7505A09-43AB-65CA-63FF-2EE8BFACB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564" y="3201988"/>
                <a:ext cx="351410" cy="463264"/>
              </a:xfrm>
              <a:prstGeom prst="ellipse">
                <a:avLst/>
              </a:prstGeom>
              <a:solidFill>
                <a:srgbClr val="1AB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5D317093-3F9E-BFB7-3855-4B83EC84D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415" y="3307596"/>
                <a:ext cx="201178" cy="276220"/>
              </a:xfrm>
              <a:custGeom>
                <a:avLst/>
                <a:gdLst>
                  <a:gd name="T0" fmla="*/ 90 w 100"/>
                  <a:gd name="T1" fmla="*/ 20 h 81"/>
                  <a:gd name="T2" fmla="*/ 32 w 100"/>
                  <a:gd name="T3" fmla="*/ 81 h 81"/>
                  <a:gd name="T4" fmla="*/ 0 w 100"/>
                  <a:gd name="T5" fmla="*/ 72 h 81"/>
                  <a:gd name="T6" fmla="*/ 31 w 100"/>
                  <a:gd name="T7" fmla="*/ 63 h 81"/>
                  <a:gd name="T8" fmla="*/ 12 w 100"/>
                  <a:gd name="T9" fmla="*/ 49 h 81"/>
                  <a:gd name="T10" fmla="*/ 21 w 100"/>
                  <a:gd name="T11" fmla="*/ 48 h 81"/>
                  <a:gd name="T12" fmla="*/ 4 w 100"/>
                  <a:gd name="T13" fmla="*/ 28 h 81"/>
                  <a:gd name="T14" fmla="*/ 14 w 100"/>
                  <a:gd name="T15" fmla="*/ 31 h 81"/>
                  <a:gd name="T16" fmla="*/ 7 w 100"/>
                  <a:gd name="T17" fmla="*/ 3 h 81"/>
                  <a:gd name="T18" fmla="*/ 50 w 100"/>
                  <a:gd name="T19" fmla="*/ 25 h 81"/>
                  <a:gd name="T20" fmla="*/ 70 w 100"/>
                  <a:gd name="T21" fmla="*/ 0 h 81"/>
                  <a:gd name="T22" fmla="*/ 85 w 100"/>
                  <a:gd name="T23" fmla="*/ 6 h 81"/>
                  <a:gd name="T24" fmla="*/ 98 w 100"/>
                  <a:gd name="T25" fmla="*/ 1 h 81"/>
                  <a:gd name="T26" fmla="*/ 89 w 100"/>
                  <a:gd name="T27" fmla="*/ 12 h 81"/>
                  <a:gd name="T28" fmla="*/ 100 w 100"/>
                  <a:gd name="T29" fmla="*/ 9 h 81"/>
                  <a:gd name="T30" fmla="*/ 90 w 100"/>
                  <a:gd name="T31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81">
                    <a:moveTo>
                      <a:pt x="90" y="20"/>
                    </a:moveTo>
                    <a:cubicBezTo>
                      <a:pt x="91" y="49"/>
                      <a:pt x="70" y="81"/>
                      <a:pt x="32" y="81"/>
                    </a:cubicBezTo>
                    <a:cubicBezTo>
                      <a:pt x="20" y="81"/>
                      <a:pt x="9" y="77"/>
                      <a:pt x="0" y="72"/>
                    </a:cubicBezTo>
                    <a:cubicBezTo>
                      <a:pt x="11" y="73"/>
                      <a:pt x="22" y="70"/>
                      <a:pt x="31" y="63"/>
                    </a:cubicBezTo>
                    <a:cubicBezTo>
                      <a:pt x="22" y="63"/>
                      <a:pt x="14" y="57"/>
                      <a:pt x="12" y="49"/>
                    </a:cubicBezTo>
                    <a:cubicBezTo>
                      <a:pt x="15" y="49"/>
                      <a:pt x="18" y="49"/>
                      <a:pt x="21" y="48"/>
                    </a:cubicBezTo>
                    <a:cubicBezTo>
                      <a:pt x="11" y="47"/>
                      <a:pt x="4" y="38"/>
                      <a:pt x="4" y="28"/>
                    </a:cubicBezTo>
                    <a:cubicBezTo>
                      <a:pt x="7" y="30"/>
                      <a:pt x="10" y="31"/>
                      <a:pt x="14" y="31"/>
                    </a:cubicBezTo>
                    <a:cubicBezTo>
                      <a:pt x="4" y="25"/>
                      <a:pt x="2" y="13"/>
                      <a:pt x="7" y="3"/>
                    </a:cubicBezTo>
                    <a:cubicBezTo>
                      <a:pt x="17" y="16"/>
                      <a:pt x="33" y="24"/>
                      <a:pt x="50" y="25"/>
                    </a:cubicBezTo>
                    <a:cubicBezTo>
                      <a:pt x="47" y="12"/>
                      <a:pt x="56" y="0"/>
                      <a:pt x="70" y="0"/>
                    </a:cubicBezTo>
                    <a:cubicBezTo>
                      <a:pt x="75" y="0"/>
                      <a:pt x="81" y="2"/>
                      <a:pt x="85" y="6"/>
                    </a:cubicBezTo>
                    <a:cubicBezTo>
                      <a:pt x="89" y="5"/>
                      <a:pt x="94" y="3"/>
                      <a:pt x="98" y="1"/>
                    </a:cubicBezTo>
                    <a:cubicBezTo>
                      <a:pt x="96" y="6"/>
                      <a:pt x="93" y="10"/>
                      <a:pt x="89" y="12"/>
                    </a:cubicBezTo>
                    <a:cubicBezTo>
                      <a:pt x="93" y="12"/>
                      <a:pt x="97" y="11"/>
                      <a:pt x="100" y="9"/>
                    </a:cubicBezTo>
                    <a:cubicBezTo>
                      <a:pt x="98" y="13"/>
                      <a:pt x="94" y="17"/>
                      <a:pt x="9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pic>
          <p:nvPicPr>
            <p:cNvPr id="12" name="Picture 11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01D038F3-CE9C-9F34-6D73-8F33A9FA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5167" y="3960847"/>
              <a:ext cx="418186" cy="420028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6B7A70F-3C9D-5507-1A3D-7FEAADE86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1178" y="3361450"/>
              <a:ext cx="569945" cy="414748"/>
            </a:xfrm>
            <a:prstGeom prst="rect">
              <a:avLst/>
            </a:prstGeom>
          </p:spPr>
        </p:pic>
      </p:grp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4827FF-1638-050B-444D-B0049D5428B0}"/>
              </a:ext>
            </a:extLst>
          </p:cNvPr>
          <p:cNvSpPr txBox="1">
            <a:spLocks/>
          </p:cNvSpPr>
          <p:nvPr/>
        </p:nvSpPr>
        <p:spPr>
          <a:xfrm>
            <a:off x="560849" y="1142479"/>
            <a:ext cx="2800705" cy="33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Open Systems</a:t>
            </a:r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E97E70-9404-93CD-C50C-90404A282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84" y="427548"/>
            <a:ext cx="1097280" cy="1097280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1D90EF3-A8A3-11F4-CE6A-A5E383A04E2A}"/>
              </a:ext>
            </a:extLst>
          </p:cNvPr>
          <p:cNvSpPr txBox="1">
            <a:spLocks/>
          </p:cNvSpPr>
          <p:nvPr/>
        </p:nvSpPr>
        <p:spPr>
          <a:xfrm>
            <a:off x="5099969" y="4001300"/>
            <a:ext cx="3285044" cy="33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cs typeface="+mn-cs"/>
              </a:rPr>
              <a:t>samik.n.roy@gmail.com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C427F95-D6C8-E9A4-9223-9EB79EF2E0A4}"/>
              </a:ext>
            </a:extLst>
          </p:cNvPr>
          <p:cNvSpPr txBox="1">
            <a:spLocks/>
          </p:cNvSpPr>
          <p:nvPr/>
        </p:nvSpPr>
        <p:spPr>
          <a:xfrm>
            <a:off x="5099969" y="4585890"/>
            <a:ext cx="4080713" cy="400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cs typeface="+mn-cs"/>
              </a:rPr>
              <a:t>linkedin.com/in/</a:t>
            </a:r>
            <a:r>
              <a:rPr lang="en-US" sz="2000" dirty="0" err="1">
                <a:solidFill>
                  <a:srgbClr val="3C4252"/>
                </a:solidFill>
                <a:latin typeface="Proxima Nova" panose="02000506030000020004"/>
                <a:cs typeface="+mn-cs"/>
              </a:rPr>
              <a:t>samikroy</a:t>
            </a:r>
            <a:endParaRPr lang="en-US" sz="2000" dirty="0">
              <a:solidFill>
                <a:srgbClr val="3C4252"/>
              </a:solidFill>
              <a:latin typeface="Proxima Nova" panose="02000506030000020004"/>
              <a:cs typeface="+mn-cs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F34069B-0267-BF87-259C-F6B9C9106300}"/>
              </a:ext>
            </a:extLst>
          </p:cNvPr>
          <p:cNvSpPr txBox="1">
            <a:spLocks/>
          </p:cNvSpPr>
          <p:nvPr/>
        </p:nvSpPr>
        <p:spPr>
          <a:xfrm>
            <a:off x="5099969" y="5181153"/>
            <a:ext cx="1980001" cy="33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cs typeface="+mn-cs"/>
              </a:rPr>
              <a:t>@roy_samik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FFB8936-49DD-DD05-788E-2E4676F88E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824" y="1546864"/>
            <a:ext cx="6423538" cy="1887776"/>
          </a:xfrm>
        </p:spPr>
        <p:txBody>
          <a:bodyPr anchor="ctr" anchorCtr="0"/>
          <a:lstStyle/>
          <a:p>
            <a:r>
              <a:rPr lang="en-GB" dirty="0"/>
              <a:t>M365 Security, Microsoft Sentinel</a:t>
            </a:r>
          </a:p>
          <a:p>
            <a:r>
              <a:rPr lang="en-GB" dirty="0"/>
              <a:t>Speaker |  Trainer | Community Contributor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4AF213-284A-BFA1-D417-30D6E975A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369F2-2426-C6B7-AB7E-5444C7EC0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664" y="3489739"/>
            <a:ext cx="427769" cy="369962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17DD6A1-516F-5E2B-BDE7-85C3DC735B04}"/>
              </a:ext>
            </a:extLst>
          </p:cNvPr>
          <p:cNvSpPr txBox="1">
            <a:spLocks/>
          </p:cNvSpPr>
          <p:nvPr/>
        </p:nvSpPr>
        <p:spPr>
          <a:xfrm>
            <a:off x="5099969" y="3522803"/>
            <a:ext cx="4393352" cy="369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cs typeface="+mn-cs"/>
              </a:rPr>
              <a:t>https://github.com/samikroy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FC2F5-6DC6-FE26-9C60-AD2387297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953" y="93221"/>
            <a:ext cx="1620673" cy="15602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906DDC-B9C2-6D50-4E90-459E99F18DAD}"/>
              </a:ext>
            </a:extLst>
          </p:cNvPr>
          <p:cNvSpPr/>
          <p:nvPr/>
        </p:nvSpPr>
        <p:spPr>
          <a:xfrm>
            <a:off x="10900881" y="149802"/>
            <a:ext cx="914400" cy="9871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DA1BF5-1509-D01B-81FA-9729F583002C}"/>
              </a:ext>
            </a:extLst>
          </p:cNvPr>
          <p:cNvSpPr/>
          <p:nvPr/>
        </p:nvSpPr>
        <p:spPr>
          <a:xfrm>
            <a:off x="10596081" y="5624408"/>
            <a:ext cx="1219200" cy="987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CA3D76-7D2F-1C89-860C-F858F4F2F51B}"/>
              </a:ext>
            </a:extLst>
          </p:cNvPr>
          <p:cNvSpPr/>
          <p:nvPr/>
        </p:nvSpPr>
        <p:spPr>
          <a:xfrm>
            <a:off x="560849" y="1840950"/>
            <a:ext cx="3076763" cy="34314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4577EF-E73A-9EBC-617D-254B90C5919E}"/>
              </a:ext>
            </a:extLst>
          </p:cNvPr>
          <p:cNvSpPr/>
          <p:nvPr/>
        </p:nvSpPr>
        <p:spPr>
          <a:xfrm>
            <a:off x="560848" y="5715521"/>
            <a:ext cx="2961141" cy="987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588E-4390-4FD4-A1E8-4A1C5CE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D761-1EA3-FD2C-A2EB-5DAE74E4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22E184-D36D-F23D-3A51-1C2E4BDA0652}"/>
              </a:ext>
            </a:extLst>
          </p:cNvPr>
          <p:cNvSpPr/>
          <p:nvPr/>
        </p:nvSpPr>
        <p:spPr>
          <a:xfrm>
            <a:off x="15167" y="0"/>
            <a:ext cx="304700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F9EED5E5-B7A8-8DE6-B073-74FBCDB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8" y="3088902"/>
            <a:ext cx="1959432" cy="68019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</a:t>
            </a:r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9F28E-2C96-369C-3623-3EDD7C1380F7}"/>
              </a:ext>
            </a:extLst>
          </p:cNvPr>
          <p:cNvSpPr txBox="1">
            <a:spLocks/>
          </p:cNvSpPr>
          <p:nvPr/>
        </p:nvSpPr>
        <p:spPr>
          <a:xfrm>
            <a:off x="5097705" y="526060"/>
            <a:ext cx="5591249" cy="741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Jumpstart with Azure Workbooks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1E3E3F0-8E7E-EEA2-4374-63A66D2C591A}"/>
              </a:ext>
            </a:extLst>
          </p:cNvPr>
          <p:cNvSpPr txBox="1">
            <a:spLocks/>
          </p:cNvSpPr>
          <p:nvPr/>
        </p:nvSpPr>
        <p:spPr>
          <a:xfrm>
            <a:off x="4988146" y="1538314"/>
            <a:ext cx="4854369" cy="741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Understand various template available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072D0B-DE4A-448C-E031-AB07D7CF62CE}"/>
              </a:ext>
            </a:extLst>
          </p:cNvPr>
          <p:cNvSpPr txBox="1">
            <a:spLocks/>
          </p:cNvSpPr>
          <p:nvPr/>
        </p:nvSpPr>
        <p:spPr>
          <a:xfrm>
            <a:off x="4988146" y="2347119"/>
            <a:ext cx="4304710" cy="741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Build a workbook from scratch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AEA3A4-134A-DED0-A711-C9241B025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5833" y="477199"/>
            <a:ext cx="702132" cy="702232"/>
            <a:chOff x="3031668" y="477199"/>
            <a:chExt cx="702132" cy="702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9EFCB3-028C-A531-1951-30189BB67E67}"/>
                </a:ext>
              </a:extLst>
            </p:cNvPr>
            <p:cNvGrpSpPr/>
            <p:nvPr/>
          </p:nvGrpSpPr>
          <p:grpSpPr>
            <a:xfrm>
              <a:off x="3031668" y="477199"/>
              <a:ext cx="702132" cy="702232"/>
              <a:chOff x="3031668" y="477199"/>
              <a:chExt cx="702132" cy="702232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B0C01F8A-59E8-E15E-875E-52406BC0F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668" y="477199"/>
                <a:ext cx="702132" cy="7022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F9822406-8D07-B762-3697-7B9FDF8538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9954" y="526060"/>
                <a:ext cx="605561" cy="60451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11" name="Fingerprint_E928" title="Icon of a fingerprint">
              <a:extLst>
                <a:ext uri="{FF2B5EF4-FFF2-40B4-BE49-F238E27FC236}">
                  <a16:creationId xmlns:a16="http://schemas.microsoft.com/office/drawing/2014/main" id="{A8E02809-1A35-EAF1-C762-5E335BD747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67017" y="672697"/>
              <a:ext cx="231435" cy="311237"/>
            </a:xfrm>
            <a:custGeom>
              <a:avLst/>
              <a:gdLst>
                <a:gd name="T0" fmla="*/ 1116 w 2414"/>
                <a:gd name="T1" fmla="*/ 1998 h 3246"/>
                <a:gd name="T2" fmla="*/ 117 w 2414"/>
                <a:gd name="T3" fmla="*/ 2996 h 3246"/>
                <a:gd name="T4" fmla="*/ 2115 w 2414"/>
                <a:gd name="T5" fmla="*/ 250 h 3246"/>
                <a:gd name="T6" fmla="*/ 1116 w 2414"/>
                <a:gd name="T7" fmla="*/ 0 h 3246"/>
                <a:gd name="T8" fmla="*/ 117 w 2414"/>
                <a:gd name="T9" fmla="*/ 250 h 3246"/>
                <a:gd name="T10" fmla="*/ 2414 w 2414"/>
                <a:gd name="T11" fmla="*/ 1248 h 3246"/>
                <a:gd name="T12" fmla="*/ 1116 w 2414"/>
                <a:gd name="T13" fmla="*/ 499 h 3246"/>
                <a:gd name="T14" fmla="*/ 0 w 2414"/>
                <a:gd name="T15" fmla="*/ 999 h 3246"/>
                <a:gd name="T16" fmla="*/ 1677 w 2414"/>
                <a:gd name="T17" fmla="*/ 3246 h 3246"/>
                <a:gd name="T18" fmla="*/ 2115 w 2414"/>
                <a:gd name="T19" fmla="*/ 1998 h 3246"/>
                <a:gd name="T20" fmla="*/ 1116 w 2414"/>
                <a:gd name="T21" fmla="*/ 999 h 3246"/>
                <a:gd name="T22" fmla="*/ 117 w 2414"/>
                <a:gd name="T23" fmla="*/ 1998 h 3246"/>
                <a:gd name="T24" fmla="*/ 946 w 2414"/>
                <a:gd name="T25" fmla="*/ 3246 h 3246"/>
                <a:gd name="T26" fmla="*/ 1616 w 2414"/>
                <a:gd name="T27" fmla="*/ 1998 h 3246"/>
                <a:gd name="T28" fmla="*/ 1116 w 2414"/>
                <a:gd name="T29" fmla="*/ 1498 h 3246"/>
                <a:gd name="T30" fmla="*/ 617 w 2414"/>
                <a:gd name="T31" fmla="*/ 1998 h 3246"/>
                <a:gd name="T32" fmla="*/ 117 w 2414"/>
                <a:gd name="T33" fmla="*/ 2497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4" h="3246">
                  <a:moveTo>
                    <a:pt x="1116" y="1998"/>
                  </a:moveTo>
                  <a:cubicBezTo>
                    <a:pt x="1116" y="2550"/>
                    <a:pt x="669" y="2996"/>
                    <a:pt x="117" y="2996"/>
                  </a:cubicBezTo>
                  <a:moveTo>
                    <a:pt x="2115" y="250"/>
                  </a:moveTo>
                  <a:cubicBezTo>
                    <a:pt x="1819" y="91"/>
                    <a:pt x="1479" y="0"/>
                    <a:pt x="1116" y="0"/>
                  </a:cubicBezTo>
                  <a:cubicBezTo>
                    <a:pt x="754" y="0"/>
                    <a:pt x="413" y="91"/>
                    <a:pt x="117" y="250"/>
                  </a:cubicBezTo>
                  <a:moveTo>
                    <a:pt x="2414" y="1248"/>
                  </a:moveTo>
                  <a:cubicBezTo>
                    <a:pt x="2155" y="801"/>
                    <a:pt x="1671" y="499"/>
                    <a:pt x="1116" y="499"/>
                  </a:cubicBezTo>
                  <a:cubicBezTo>
                    <a:pt x="673" y="499"/>
                    <a:pt x="274" y="692"/>
                    <a:pt x="0" y="999"/>
                  </a:cubicBezTo>
                  <a:moveTo>
                    <a:pt x="1677" y="3246"/>
                  </a:moveTo>
                  <a:cubicBezTo>
                    <a:pt x="1951" y="2904"/>
                    <a:pt x="2115" y="2470"/>
                    <a:pt x="2115" y="1998"/>
                  </a:cubicBezTo>
                  <a:cubicBezTo>
                    <a:pt x="2115" y="1446"/>
                    <a:pt x="1668" y="999"/>
                    <a:pt x="1116" y="999"/>
                  </a:cubicBezTo>
                  <a:cubicBezTo>
                    <a:pt x="565" y="999"/>
                    <a:pt x="117" y="1446"/>
                    <a:pt x="117" y="1998"/>
                  </a:cubicBezTo>
                  <a:moveTo>
                    <a:pt x="946" y="3246"/>
                  </a:moveTo>
                  <a:cubicBezTo>
                    <a:pt x="1350" y="2978"/>
                    <a:pt x="1616" y="2519"/>
                    <a:pt x="1616" y="1998"/>
                  </a:cubicBezTo>
                  <a:cubicBezTo>
                    <a:pt x="1616" y="1722"/>
                    <a:pt x="1392" y="1498"/>
                    <a:pt x="1116" y="1498"/>
                  </a:cubicBezTo>
                  <a:cubicBezTo>
                    <a:pt x="840" y="1498"/>
                    <a:pt x="617" y="1722"/>
                    <a:pt x="617" y="1998"/>
                  </a:cubicBezTo>
                  <a:cubicBezTo>
                    <a:pt x="617" y="2274"/>
                    <a:pt x="393" y="2497"/>
                    <a:pt x="117" y="2497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621354-9A93-484C-F613-83630B072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5833" y="1341712"/>
            <a:ext cx="702132" cy="702232"/>
            <a:chOff x="3031668" y="1341712"/>
            <a:chExt cx="702132" cy="7022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CAD82-BE5C-D226-14C3-2559D8E6440C}"/>
                </a:ext>
              </a:extLst>
            </p:cNvPr>
            <p:cNvGrpSpPr/>
            <p:nvPr/>
          </p:nvGrpSpPr>
          <p:grpSpPr>
            <a:xfrm>
              <a:off x="3031668" y="1341712"/>
              <a:ext cx="702132" cy="702232"/>
              <a:chOff x="3031668" y="1341712"/>
              <a:chExt cx="702132" cy="702232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02460C50-AE41-76A9-FC88-E6A7746B6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668" y="1341712"/>
                <a:ext cx="702132" cy="7022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0E7932C-DC1C-6107-4DD9-02225FB269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9954" y="1390573"/>
                <a:ext cx="605561" cy="60451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16" name="shield_3" title="Icon of a shield with an exclamation point inside">
              <a:extLst>
                <a:ext uri="{FF2B5EF4-FFF2-40B4-BE49-F238E27FC236}">
                  <a16:creationId xmlns:a16="http://schemas.microsoft.com/office/drawing/2014/main" id="{34F957D8-F272-EAC6-063E-808B36B4BF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0280" y="1538314"/>
              <a:ext cx="304909" cy="309029"/>
            </a:xfrm>
            <a:custGeom>
              <a:avLst/>
              <a:gdLst>
                <a:gd name="T0" fmla="*/ 55 w 322"/>
                <a:gd name="T1" fmla="*/ 246 h 329"/>
                <a:gd name="T2" fmla="*/ 4 w 322"/>
                <a:gd name="T3" fmla="*/ 101 h 329"/>
                <a:gd name="T4" fmla="*/ 4 w 322"/>
                <a:gd name="T5" fmla="*/ 44 h 329"/>
                <a:gd name="T6" fmla="*/ 72 w 322"/>
                <a:gd name="T7" fmla="*/ 34 h 329"/>
                <a:gd name="T8" fmla="*/ 161 w 322"/>
                <a:gd name="T9" fmla="*/ 0 h 329"/>
                <a:gd name="T10" fmla="*/ 250 w 322"/>
                <a:gd name="T11" fmla="*/ 34 h 329"/>
                <a:gd name="T12" fmla="*/ 318 w 322"/>
                <a:gd name="T13" fmla="*/ 44 h 329"/>
                <a:gd name="T14" fmla="*/ 318 w 322"/>
                <a:gd name="T15" fmla="*/ 101 h 329"/>
                <a:gd name="T16" fmla="*/ 267 w 322"/>
                <a:gd name="T17" fmla="*/ 246 h 329"/>
                <a:gd name="T18" fmla="*/ 161 w 322"/>
                <a:gd name="T19" fmla="*/ 329 h 329"/>
                <a:gd name="T20" fmla="*/ 55 w 322"/>
                <a:gd name="T21" fmla="*/ 246 h 329"/>
                <a:gd name="T22" fmla="*/ 161 w 322"/>
                <a:gd name="T23" fmla="*/ 53 h 329"/>
                <a:gd name="T24" fmla="*/ 161 w 322"/>
                <a:gd name="T25" fmla="*/ 207 h 329"/>
                <a:gd name="T26" fmla="*/ 161 w 322"/>
                <a:gd name="T27" fmla="*/ 231 h 329"/>
                <a:gd name="T28" fmla="*/ 161 w 322"/>
                <a:gd name="T29" fmla="*/ 25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329">
                  <a:moveTo>
                    <a:pt x="55" y="246"/>
                  </a:moveTo>
                  <a:cubicBezTo>
                    <a:pt x="0" y="179"/>
                    <a:pt x="4" y="101"/>
                    <a:pt x="4" y="101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38" y="45"/>
                    <a:pt x="72" y="34"/>
                  </a:cubicBezTo>
                  <a:cubicBezTo>
                    <a:pt x="107" y="22"/>
                    <a:pt x="124" y="0"/>
                    <a:pt x="161" y="0"/>
                  </a:cubicBezTo>
                  <a:cubicBezTo>
                    <a:pt x="198" y="0"/>
                    <a:pt x="215" y="22"/>
                    <a:pt x="250" y="34"/>
                  </a:cubicBezTo>
                  <a:cubicBezTo>
                    <a:pt x="284" y="45"/>
                    <a:pt x="318" y="44"/>
                    <a:pt x="318" y="44"/>
                  </a:cubicBezTo>
                  <a:cubicBezTo>
                    <a:pt x="318" y="101"/>
                    <a:pt x="318" y="101"/>
                    <a:pt x="318" y="101"/>
                  </a:cubicBezTo>
                  <a:cubicBezTo>
                    <a:pt x="318" y="101"/>
                    <a:pt x="322" y="179"/>
                    <a:pt x="267" y="246"/>
                  </a:cubicBezTo>
                  <a:cubicBezTo>
                    <a:pt x="234" y="286"/>
                    <a:pt x="161" y="329"/>
                    <a:pt x="161" y="329"/>
                  </a:cubicBezTo>
                  <a:cubicBezTo>
                    <a:pt x="161" y="329"/>
                    <a:pt x="88" y="286"/>
                    <a:pt x="55" y="246"/>
                  </a:cubicBezTo>
                  <a:close/>
                  <a:moveTo>
                    <a:pt x="161" y="53"/>
                  </a:moveTo>
                  <a:cubicBezTo>
                    <a:pt x="161" y="207"/>
                    <a:pt x="161" y="207"/>
                    <a:pt x="161" y="207"/>
                  </a:cubicBezTo>
                  <a:moveTo>
                    <a:pt x="161" y="231"/>
                  </a:moveTo>
                  <a:cubicBezTo>
                    <a:pt x="161" y="251"/>
                    <a:pt x="161" y="251"/>
                    <a:pt x="161" y="25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A4FCBE-6329-5433-46D0-40FA927D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5833" y="2206225"/>
            <a:ext cx="702132" cy="702232"/>
            <a:chOff x="3031668" y="2206225"/>
            <a:chExt cx="702132" cy="7022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420581-8412-FA0F-E2D2-A41EBA488F70}"/>
                </a:ext>
              </a:extLst>
            </p:cNvPr>
            <p:cNvGrpSpPr/>
            <p:nvPr/>
          </p:nvGrpSpPr>
          <p:grpSpPr>
            <a:xfrm>
              <a:off x="3031668" y="2206225"/>
              <a:ext cx="702132" cy="702232"/>
              <a:chOff x="3031668" y="2206225"/>
              <a:chExt cx="702132" cy="702232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FB8D471A-CD38-E382-1E6E-1923A46B8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668" y="2206225"/>
                <a:ext cx="702132" cy="7022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3BF3BFE4-7DDC-72DE-08A4-B9D3EE9E5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9954" y="2255086"/>
                <a:ext cx="605561" cy="60451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21" name="Lock" title="Icon of a padlock">
              <a:extLst>
                <a:ext uri="{FF2B5EF4-FFF2-40B4-BE49-F238E27FC236}">
                  <a16:creationId xmlns:a16="http://schemas.microsoft.com/office/drawing/2014/main" id="{1E783173-37D8-9AB5-1A1E-C8534C3B18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3555" y="2362818"/>
              <a:ext cx="278358" cy="389046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35DEA8-D463-1DDC-8A68-F907508D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5833" y="3070738"/>
            <a:ext cx="702132" cy="702232"/>
            <a:chOff x="3031668" y="3070738"/>
            <a:chExt cx="702132" cy="7022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4CB1DB-2057-CC28-E2C1-904A8162C1FF}"/>
                </a:ext>
              </a:extLst>
            </p:cNvPr>
            <p:cNvGrpSpPr/>
            <p:nvPr/>
          </p:nvGrpSpPr>
          <p:grpSpPr>
            <a:xfrm>
              <a:off x="3031668" y="3070738"/>
              <a:ext cx="702132" cy="702232"/>
              <a:chOff x="3031668" y="3070738"/>
              <a:chExt cx="702132" cy="702232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7F0FFB7C-2D02-24FA-1E65-BF0B7C7E1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668" y="3070738"/>
                <a:ext cx="702132" cy="7022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B5DA75B-F8F4-A278-C4C9-CD0711A0C2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9954" y="3119599"/>
                <a:ext cx="605561" cy="60451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26" name="safe" title="Icon of a locked safe">
              <a:extLst>
                <a:ext uri="{FF2B5EF4-FFF2-40B4-BE49-F238E27FC236}">
                  <a16:creationId xmlns:a16="http://schemas.microsoft.com/office/drawing/2014/main" id="{5CB7C9A1-D115-BD59-F05C-AE19F2E596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5909" y="3266236"/>
              <a:ext cx="293650" cy="311237"/>
            </a:xfrm>
            <a:custGeom>
              <a:avLst/>
              <a:gdLst>
                <a:gd name="T0" fmla="*/ 311 w 311"/>
                <a:gd name="T1" fmla="*/ 0 h 329"/>
                <a:gd name="T2" fmla="*/ 311 w 311"/>
                <a:gd name="T3" fmla="*/ 329 h 329"/>
                <a:gd name="T4" fmla="*/ 18 w 311"/>
                <a:gd name="T5" fmla="*/ 329 h 329"/>
                <a:gd name="T6" fmla="*/ 0 w 311"/>
                <a:gd name="T7" fmla="*/ 310 h 329"/>
                <a:gd name="T8" fmla="*/ 0 w 311"/>
                <a:gd name="T9" fmla="*/ 247 h 329"/>
                <a:gd name="T10" fmla="*/ 18 w 311"/>
                <a:gd name="T11" fmla="*/ 229 h 329"/>
                <a:gd name="T12" fmla="*/ 18 w 311"/>
                <a:gd name="T13" fmla="*/ 99 h 329"/>
                <a:gd name="T14" fmla="*/ 0 w 311"/>
                <a:gd name="T15" fmla="*/ 81 h 329"/>
                <a:gd name="T16" fmla="*/ 0 w 311"/>
                <a:gd name="T17" fmla="*/ 18 h 329"/>
                <a:gd name="T18" fmla="*/ 18 w 311"/>
                <a:gd name="T19" fmla="*/ 0 h 329"/>
                <a:gd name="T20" fmla="*/ 311 w 311"/>
                <a:gd name="T21" fmla="*/ 0 h 329"/>
                <a:gd name="T22" fmla="*/ 257 w 311"/>
                <a:gd name="T23" fmla="*/ 59 h 329"/>
                <a:gd name="T24" fmla="*/ 80 w 311"/>
                <a:gd name="T25" fmla="*/ 59 h 329"/>
                <a:gd name="T26" fmla="*/ 80 w 311"/>
                <a:gd name="T27" fmla="*/ 266 h 329"/>
                <a:gd name="T28" fmla="*/ 257 w 311"/>
                <a:gd name="T29" fmla="*/ 266 h 329"/>
                <a:gd name="T30" fmla="*/ 257 w 311"/>
                <a:gd name="T31" fmla="*/ 59 h 329"/>
                <a:gd name="T32" fmla="*/ 171 w 311"/>
                <a:gd name="T33" fmla="*/ 167 h 329"/>
                <a:gd name="T34" fmla="*/ 197 w 311"/>
                <a:gd name="T35" fmla="*/ 141 h 329"/>
                <a:gd name="T36" fmla="*/ 171 w 311"/>
                <a:gd name="T37" fmla="*/ 115 h 329"/>
                <a:gd name="T38" fmla="*/ 145 w 311"/>
                <a:gd name="T39" fmla="*/ 141 h 329"/>
                <a:gd name="T40" fmla="*/ 171 w 311"/>
                <a:gd name="T41" fmla="*/ 167 h 329"/>
                <a:gd name="T42" fmla="*/ 205 w 311"/>
                <a:gd name="T43" fmla="*/ 224 h 329"/>
                <a:gd name="T44" fmla="*/ 214 w 311"/>
                <a:gd name="T45" fmla="*/ 215 h 329"/>
                <a:gd name="T46" fmla="*/ 205 w 311"/>
                <a:gd name="T47" fmla="*/ 206 h 329"/>
                <a:gd name="T48" fmla="*/ 196 w 311"/>
                <a:gd name="T49" fmla="*/ 215 h 329"/>
                <a:gd name="T50" fmla="*/ 205 w 311"/>
                <a:gd name="T51" fmla="*/ 224 h 329"/>
                <a:gd name="T52" fmla="*/ 192 w 311"/>
                <a:gd name="T53" fmla="*/ 125 h 329"/>
                <a:gd name="T54" fmla="*/ 257 w 311"/>
                <a:gd name="T55" fmla="*/ 125 h 329"/>
                <a:gd name="T56" fmla="*/ 193 w 311"/>
                <a:gd name="T57" fmla="*/ 156 h 329"/>
                <a:gd name="T58" fmla="*/ 257 w 311"/>
                <a:gd name="T59" fmla="*/ 15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1" h="329">
                  <a:moveTo>
                    <a:pt x="311" y="0"/>
                  </a:moveTo>
                  <a:cubicBezTo>
                    <a:pt x="311" y="329"/>
                    <a:pt x="311" y="329"/>
                    <a:pt x="311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19"/>
                    <a:pt x="10" y="310"/>
                    <a:pt x="0" y="310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10" y="247"/>
                    <a:pt x="18" y="239"/>
                    <a:pt x="18" y="22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89"/>
                    <a:pt x="10" y="81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lnTo>
                    <a:pt x="311" y="0"/>
                  </a:lnTo>
                  <a:close/>
                  <a:moveTo>
                    <a:pt x="257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0" y="266"/>
                    <a:pt x="80" y="266"/>
                    <a:pt x="80" y="266"/>
                  </a:cubicBezTo>
                  <a:cubicBezTo>
                    <a:pt x="257" y="266"/>
                    <a:pt x="257" y="266"/>
                    <a:pt x="257" y="266"/>
                  </a:cubicBezTo>
                  <a:lnTo>
                    <a:pt x="257" y="59"/>
                  </a:lnTo>
                  <a:close/>
                  <a:moveTo>
                    <a:pt x="171" y="167"/>
                  </a:moveTo>
                  <a:cubicBezTo>
                    <a:pt x="186" y="167"/>
                    <a:pt x="197" y="156"/>
                    <a:pt x="197" y="141"/>
                  </a:cubicBezTo>
                  <a:cubicBezTo>
                    <a:pt x="197" y="126"/>
                    <a:pt x="186" y="115"/>
                    <a:pt x="171" y="115"/>
                  </a:cubicBezTo>
                  <a:cubicBezTo>
                    <a:pt x="156" y="115"/>
                    <a:pt x="145" y="126"/>
                    <a:pt x="145" y="141"/>
                  </a:cubicBezTo>
                  <a:cubicBezTo>
                    <a:pt x="145" y="156"/>
                    <a:pt x="156" y="167"/>
                    <a:pt x="171" y="167"/>
                  </a:cubicBezTo>
                  <a:close/>
                  <a:moveTo>
                    <a:pt x="205" y="224"/>
                  </a:moveTo>
                  <a:cubicBezTo>
                    <a:pt x="209" y="224"/>
                    <a:pt x="214" y="220"/>
                    <a:pt x="214" y="215"/>
                  </a:cubicBezTo>
                  <a:cubicBezTo>
                    <a:pt x="214" y="210"/>
                    <a:pt x="209" y="206"/>
                    <a:pt x="205" y="206"/>
                  </a:cubicBezTo>
                  <a:cubicBezTo>
                    <a:pt x="200" y="206"/>
                    <a:pt x="196" y="210"/>
                    <a:pt x="196" y="215"/>
                  </a:cubicBezTo>
                  <a:cubicBezTo>
                    <a:pt x="196" y="220"/>
                    <a:pt x="200" y="224"/>
                    <a:pt x="205" y="224"/>
                  </a:cubicBezTo>
                  <a:close/>
                  <a:moveTo>
                    <a:pt x="192" y="125"/>
                  </a:moveTo>
                  <a:cubicBezTo>
                    <a:pt x="257" y="125"/>
                    <a:pt x="257" y="125"/>
                    <a:pt x="257" y="125"/>
                  </a:cubicBezTo>
                  <a:moveTo>
                    <a:pt x="193" y="156"/>
                  </a:moveTo>
                  <a:cubicBezTo>
                    <a:pt x="257" y="156"/>
                    <a:pt x="257" y="156"/>
                    <a:pt x="257" y="156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660399B-8380-11CB-1BB5-C2AB937CE66C}"/>
              </a:ext>
            </a:extLst>
          </p:cNvPr>
          <p:cNvSpPr txBox="1">
            <a:spLocks/>
          </p:cNvSpPr>
          <p:nvPr/>
        </p:nvSpPr>
        <p:spPr>
          <a:xfrm>
            <a:off x="5097705" y="3012152"/>
            <a:ext cx="2730369" cy="74178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err="1"/>
              <a:t>QnA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05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DF79B99-98A6-90CD-4736-0AA52422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49415"/>
            <a:ext cx="6134923" cy="430887"/>
          </a:xfrm>
        </p:spPr>
        <p:txBody>
          <a:bodyPr>
            <a:normAutofit fontScale="90000"/>
          </a:bodyPr>
          <a:lstStyle/>
          <a:p>
            <a:r>
              <a:rPr lang="bs-Latn-BA" dirty="0"/>
              <a:t>Lesson introduction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4906B-7508-EAC5-2342-85BDCF455E01}"/>
              </a:ext>
            </a:extLst>
          </p:cNvPr>
          <p:cNvSpPr txBox="1"/>
          <p:nvPr/>
        </p:nvSpPr>
        <p:spPr>
          <a:xfrm>
            <a:off x="588263" y="1062010"/>
            <a:ext cx="6134923" cy="4308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157" dirty="0">
                <a:latin typeface="+mj-lt"/>
              </a:rPr>
              <a:t>After this lesson, you will be able to:</a:t>
            </a:r>
          </a:p>
        </p:txBody>
      </p:sp>
      <p:pic>
        <p:nvPicPr>
          <p:cNvPr id="6" name="Picture 5" descr="Icon of circular arrow">
            <a:extLst>
              <a:ext uri="{FF2B5EF4-FFF2-40B4-BE49-F238E27FC236}">
                <a16:creationId xmlns:a16="http://schemas.microsoft.com/office/drawing/2014/main" id="{BD1D6201-6400-91C5-83D3-33790775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8" y="1595059"/>
            <a:ext cx="933776" cy="933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A75B5D-0CCA-E334-B442-A27319851101}"/>
              </a:ext>
            </a:extLst>
          </p:cNvPr>
          <p:cNvSpPr txBox="1"/>
          <p:nvPr/>
        </p:nvSpPr>
        <p:spPr>
          <a:xfrm>
            <a:off x="1755499" y="1758385"/>
            <a:ext cx="4892985" cy="607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dirty="0"/>
              <a:t>How to build a workbook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CAD25-54D8-4542-A19C-75403B55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5654" y="2705506"/>
            <a:ext cx="4892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a wrench">
            <a:extLst>
              <a:ext uri="{FF2B5EF4-FFF2-40B4-BE49-F238E27FC236}">
                <a16:creationId xmlns:a16="http://schemas.microsoft.com/office/drawing/2014/main" id="{85803868-221C-1045-09F4-8A5FD885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8" y="2883670"/>
            <a:ext cx="933776" cy="933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FE7F26-0045-475C-ED23-65F462A1419B}"/>
              </a:ext>
            </a:extLst>
          </p:cNvPr>
          <p:cNvSpPr txBox="1"/>
          <p:nvPr/>
        </p:nvSpPr>
        <p:spPr>
          <a:xfrm>
            <a:off x="1755499" y="3045026"/>
            <a:ext cx="4892985" cy="6095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961" dirty="0"/>
              <a:t>Play with existing workbooks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C82BE-F645-9A19-0957-AFD11BA01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5654" y="3994116"/>
            <a:ext cx="4892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22E184-D36D-F23D-3A51-1C2E4BDA0652}"/>
              </a:ext>
            </a:extLst>
          </p:cNvPr>
          <p:cNvSpPr/>
          <p:nvPr/>
        </p:nvSpPr>
        <p:spPr>
          <a:xfrm>
            <a:off x="15167" y="0"/>
            <a:ext cx="12176833" cy="15616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F9EED5E5-B7A8-8DE6-B073-74FBCDB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42" y="440738"/>
            <a:ext cx="8145516" cy="680196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90000"/>
              </a:lnSpc>
              <a:spcBef>
                <a:spcPts val="500"/>
              </a:spcBef>
            </a:pPr>
            <a:r>
              <a:rPr lang="en-US" sz="4400" dirty="0"/>
              <a:t>Jumpstart with Azure Workbooks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97517-3974-1910-5DB7-EFDF6A5A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8" y="1656799"/>
            <a:ext cx="10486490" cy="4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22E184-D36D-F23D-3A51-1C2E4BDA0652}"/>
              </a:ext>
            </a:extLst>
          </p:cNvPr>
          <p:cNvSpPr/>
          <p:nvPr/>
        </p:nvSpPr>
        <p:spPr>
          <a:xfrm>
            <a:off x="15167" y="0"/>
            <a:ext cx="12176833" cy="15616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F9EED5E5-B7A8-8DE6-B073-74FBCDB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98" y="440738"/>
            <a:ext cx="9285180" cy="680196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/>
              <a:t>Understand various template available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D626C-5201-DC10-932A-9B33B91D9ACF}"/>
              </a:ext>
            </a:extLst>
          </p:cNvPr>
          <p:cNvSpPr txBox="1"/>
          <p:nvPr/>
        </p:nvSpPr>
        <p:spPr>
          <a:xfrm>
            <a:off x="195209" y="2157573"/>
            <a:ext cx="11774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Some examples </a:t>
            </a:r>
          </a:p>
          <a:p>
            <a:r>
              <a:rPr lang="en-US" sz="3200" dirty="0"/>
              <a:t>Sentinel Template </a:t>
            </a:r>
            <a:r>
              <a:rPr lang="en-US" sz="3200" dirty="0">
                <a:hlinkClick r:id="rId2"/>
              </a:rPr>
              <a:t>–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2"/>
              </a:rPr>
              <a:t>https://github.com/Azure/Azure-Sentinel/tree/master/Workbooks</a:t>
            </a:r>
            <a:r>
              <a:rPr lang="en-US" sz="3200" dirty="0"/>
              <a:t> </a:t>
            </a:r>
          </a:p>
          <a:p>
            <a:r>
              <a:rPr lang="en-US" sz="3200" dirty="0"/>
              <a:t>Azure Community Workbooks - </a:t>
            </a:r>
            <a:r>
              <a:rPr lang="en-US" sz="3200" dirty="0">
                <a:hlinkClick r:id="rId3"/>
              </a:rPr>
              <a:t>https://github.com/microsoft/Application-Insights-Workbooks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18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22E184-D36D-F23D-3A51-1C2E4BDA0652}"/>
              </a:ext>
            </a:extLst>
          </p:cNvPr>
          <p:cNvSpPr/>
          <p:nvPr/>
        </p:nvSpPr>
        <p:spPr>
          <a:xfrm>
            <a:off x="15167" y="0"/>
            <a:ext cx="12176833" cy="15616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F9EED5E5-B7A8-8DE6-B073-74FBCDB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6" y="440738"/>
            <a:ext cx="7027523" cy="680196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/>
              <a:t>Build a workbook from scratch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35EF1-16EF-293A-8EF1-29B62708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67" y="1654140"/>
            <a:ext cx="3756235" cy="50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5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139</Words>
  <Application>Microsoft Office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Samik Roy</vt:lpstr>
      <vt:lpstr>PowerPoint Presentation</vt:lpstr>
      <vt:lpstr>Module agenda </vt:lpstr>
      <vt:lpstr>Lesson introduction</vt:lpstr>
      <vt:lpstr>Jumpstart with Azure Workbooks</vt:lpstr>
      <vt:lpstr>Understand various template available</vt:lpstr>
      <vt:lpstr>Build a workbook from scratch</vt:lpstr>
      <vt:lpstr>Questions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 Roy</dc:creator>
  <cp:lastModifiedBy>Samik Roy</cp:lastModifiedBy>
  <cp:revision>19</cp:revision>
  <dcterms:created xsi:type="dcterms:W3CDTF">2022-05-06T17:55:59Z</dcterms:created>
  <dcterms:modified xsi:type="dcterms:W3CDTF">2022-05-07T06:06:40Z</dcterms:modified>
</cp:coreProperties>
</file>