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2" r:id="rId1"/>
  </p:sldMasterIdLst>
  <p:sldIdLst>
    <p:sldId id="256" r:id="rId2"/>
    <p:sldId id="257" r:id="rId3"/>
    <p:sldId id="270" r:id="rId4"/>
    <p:sldId id="258" r:id="rId5"/>
    <p:sldId id="259" r:id="rId6"/>
    <p:sldId id="265" r:id="rId7"/>
    <p:sldId id="273" r:id="rId8"/>
    <p:sldId id="264" r:id="rId9"/>
    <p:sldId id="266" r:id="rId10"/>
    <p:sldId id="267" r:id="rId11"/>
    <p:sldId id="271" r:id="rId12"/>
    <p:sldId id="278" r:id="rId13"/>
    <p:sldId id="272" r:id="rId14"/>
    <p:sldId id="268" r:id="rId15"/>
    <p:sldId id="263" r:id="rId16"/>
    <p:sldId id="262" r:id="rId17"/>
    <p:sldId id="274" r:id="rId18"/>
    <p:sldId id="260" r:id="rId19"/>
    <p:sldId id="275" r:id="rId20"/>
    <p:sldId id="276"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38722-5D80-43FB-8CA3-EAFB7140F6DB}" v="39" dt="2022-12-30T17:25:55.229"/>
    <p1510:client id="{39F6DD6E-32F7-4AB3-AF7D-D935C4D31E61}" v="226" dt="2022-12-29T22:32:21.585"/>
    <p1510:client id="{4D986B86-91C2-4333-989D-2CB3664D0432}" v="2" dt="2022-12-27T14:04:31.120"/>
    <p1510:client id="{99FBCB33-3571-4B86-9656-85CF184D6B58}" v="1696" dt="2022-12-13T09:37:19.839"/>
    <p1510:client id="{CC888E8F-C9AD-4907-AF30-3AFB2A889ADA}" v="274" dt="2022-12-30T05:41:10.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12/30/2022</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8113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26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12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90670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69676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777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7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537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71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12/30/2022</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403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12/30/2022</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3459270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7" Type="http://schemas.openxmlformats.org/officeDocument/2006/relationships/hyperlink" Target="https://www.kaggle.com/"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roboflow.com/" TargetMode="External"/><Relationship Id="rId5" Type="http://schemas.openxmlformats.org/officeDocument/2006/relationships/hyperlink" Target="https://www.w3schools.com/python/default.asp" TargetMode="External"/><Relationship Id="rId4" Type="http://schemas.openxmlformats.org/officeDocument/2006/relationships/hyperlink" Target="https://www.w3schools.com/js/default.as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7019" y="234130"/>
            <a:ext cx="4666930" cy="3252250"/>
          </a:xfrm>
        </p:spPr>
        <p:txBody>
          <a:bodyPr>
            <a:normAutofit/>
          </a:bodyPr>
          <a:lstStyle/>
          <a:p>
            <a:r>
              <a:rPr lang="en-US" sz="6000" dirty="0">
                <a:ea typeface="+mj-lt"/>
                <a:cs typeface="+mj-lt"/>
              </a:rPr>
              <a:t>Poshan Abhiyan</a:t>
            </a:r>
            <a:endParaRPr lang="en-US" dirty="0"/>
          </a:p>
        </p:txBody>
      </p:sp>
      <p:sp>
        <p:nvSpPr>
          <p:cNvPr id="3" name="Subtitle 2"/>
          <p:cNvSpPr>
            <a:spLocks noGrp="1"/>
          </p:cNvSpPr>
          <p:nvPr>
            <p:ph type="subTitle" idx="1"/>
          </p:nvPr>
        </p:nvSpPr>
        <p:spPr>
          <a:xfrm>
            <a:off x="377454" y="4257019"/>
            <a:ext cx="4236235" cy="1103773"/>
          </a:xfrm>
        </p:spPr>
        <p:txBody>
          <a:bodyPr vert="horz" lIns="91440" tIns="45720" rIns="91440" bIns="45720" rtlCol="0" anchor="t">
            <a:noAutofit/>
          </a:bodyPr>
          <a:lstStyle/>
          <a:p>
            <a:r>
              <a:rPr lang="en-US" sz="1800" dirty="0"/>
              <a:t>BY:</a:t>
            </a:r>
          </a:p>
          <a:p>
            <a:r>
              <a:rPr lang="en-US" sz="1800" dirty="0">
                <a:ea typeface="+mn-lt"/>
                <a:cs typeface="+mn-lt"/>
              </a:rPr>
              <a:t>Ajay Kumar : 1602-20-737-002</a:t>
            </a:r>
            <a:endParaRPr lang="en-US"/>
          </a:p>
          <a:p>
            <a:r>
              <a:rPr lang="en-US" sz="1800" dirty="0" err="1">
                <a:ea typeface="+mn-lt"/>
                <a:cs typeface="+mn-lt"/>
              </a:rPr>
              <a:t>R.Thirupathi</a:t>
            </a:r>
            <a:r>
              <a:rPr lang="en-US" sz="1800" dirty="0">
                <a:ea typeface="+mn-lt"/>
                <a:cs typeface="+mn-lt"/>
              </a:rPr>
              <a:t> : 1602-20-737-031</a:t>
            </a:r>
            <a:endParaRPr lang="en-US" dirty="0">
              <a:ea typeface="+mn-lt"/>
              <a:cs typeface="+mn-lt"/>
            </a:endParaRPr>
          </a:p>
          <a:p>
            <a:r>
              <a:rPr lang="en-US" sz="1800" dirty="0" err="1"/>
              <a:t>C.Samiksha</a:t>
            </a:r>
            <a:r>
              <a:rPr lang="en-US" sz="1800" dirty="0"/>
              <a:t> : 1602-20-737-037</a:t>
            </a:r>
          </a:p>
          <a:p>
            <a:endParaRPr lang="en-US" sz="1800" dirty="0"/>
          </a:p>
          <a:p>
            <a:endParaRPr lang="en-US" sz="1800" dirty="0"/>
          </a:p>
          <a:p>
            <a:endParaRPr lang="en-US" dirty="0"/>
          </a:p>
        </p:txBody>
      </p:sp>
      <p:pic>
        <p:nvPicPr>
          <p:cNvPr id="4" name="Picture 3">
            <a:extLst>
              <a:ext uri="{FF2B5EF4-FFF2-40B4-BE49-F238E27FC236}">
                <a16:creationId xmlns:a16="http://schemas.microsoft.com/office/drawing/2014/main" id="{A55346CE-72D6-43C1-FB3E-B70F6C9179B5}"/>
              </a:ext>
            </a:extLst>
          </p:cNvPr>
          <p:cNvPicPr>
            <a:picLocks noChangeAspect="1"/>
          </p:cNvPicPr>
          <p:nvPr/>
        </p:nvPicPr>
        <p:blipFill rotWithShape="1">
          <a:blip r:embed="rId2"/>
          <a:srcRect l="24566" r="24632" b="-4"/>
          <a:stretch/>
        </p:blipFill>
        <p:spPr>
          <a:xfrm>
            <a:off x="5083565" y="11"/>
            <a:ext cx="7190496" cy="7092451"/>
          </a:xfrm>
          <a:prstGeom prst="rect">
            <a:avLst/>
          </a:prstGeom>
        </p:spPr>
      </p:pic>
      <p:sp>
        <p:nvSpPr>
          <p:cNvPr id="11" name="Cross 10">
            <a:extLst>
              <a:ext uri="{FF2B5EF4-FFF2-40B4-BE49-F238E27FC236}">
                <a16:creationId xmlns:a16="http://schemas.microsoft.com/office/drawing/2014/main" id="{4029224B-C0FC-EC47-B248-0D4271BC7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575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34DA0A3-7546-2A5B-EB2C-27025EC9ED00}"/>
              </a:ext>
            </a:extLst>
          </p:cNvPr>
          <p:cNvSpPr txBox="1">
            <a:spLocks/>
          </p:cNvSpPr>
          <p:nvPr/>
        </p:nvSpPr>
        <p:spPr>
          <a:xfrm>
            <a:off x="268100" y="483130"/>
            <a:ext cx="11276549" cy="49708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USE CASE:2</a:t>
            </a:r>
          </a:p>
          <a:p>
            <a:r>
              <a:rPr lang="en-US" sz="2200" dirty="0"/>
              <a:t>NAME : Login</a:t>
            </a:r>
          </a:p>
          <a:p>
            <a:r>
              <a:rPr lang="en-US" sz="2200" dirty="0"/>
              <a:t>ACTORS : Student</a:t>
            </a:r>
          </a:p>
          <a:p>
            <a:r>
              <a:rPr lang="en-US" sz="2200" dirty="0"/>
              <a:t>DESCRIPTION : Allows user to login</a:t>
            </a:r>
          </a:p>
          <a:p>
            <a:r>
              <a:rPr lang="en-US" sz="2200" dirty="0"/>
              <a:t>PRE-CONDITIONS :Enter login </a:t>
            </a:r>
            <a:r>
              <a:rPr lang="en-US" sz="2200" dirty="0">
                <a:ea typeface="+mn-lt"/>
                <a:cs typeface="+mn-lt"/>
              </a:rPr>
              <a:t>credentials</a:t>
            </a:r>
          </a:p>
          <a:p>
            <a:r>
              <a:rPr lang="en-US" sz="2200" dirty="0"/>
              <a:t>POST-CONDITIONS : Login result</a:t>
            </a:r>
          </a:p>
          <a:p>
            <a:pPr marL="0" indent="0">
              <a:buFont typeface="System Font Regular"/>
              <a:buNone/>
            </a:pPr>
            <a:endParaRPr lang="en-US" dirty="0"/>
          </a:p>
        </p:txBody>
      </p:sp>
      <p:graphicFrame>
        <p:nvGraphicFramePr>
          <p:cNvPr id="7" name="Table 4">
            <a:extLst>
              <a:ext uri="{FF2B5EF4-FFF2-40B4-BE49-F238E27FC236}">
                <a16:creationId xmlns:a16="http://schemas.microsoft.com/office/drawing/2014/main" id="{A6F91695-36C5-870F-2F8A-2013C0AE0B38}"/>
              </a:ext>
            </a:extLst>
          </p:cNvPr>
          <p:cNvGraphicFramePr>
            <a:graphicFrameLocks noGrp="1"/>
          </p:cNvGraphicFramePr>
          <p:nvPr>
            <p:extLst>
              <p:ext uri="{D42A27DB-BD31-4B8C-83A1-F6EECF244321}">
                <p14:modId xmlns:p14="http://schemas.microsoft.com/office/powerpoint/2010/main" val="3527884234"/>
              </p:ext>
            </p:extLst>
          </p:nvPr>
        </p:nvGraphicFramePr>
        <p:xfrm>
          <a:off x="658678" y="3861660"/>
          <a:ext cx="10493448" cy="2556201"/>
        </p:xfrm>
        <a:graphic>
          <a:graphicData uri="http://schemas.openxmlformats.org/drawingml/2006/table">
            <a:tbl>
              <a:tblPr firstRow="1" bandRow="1">
                <a:tableStyleId>{9D7B26C5-4107-4FEC-AEDC-1716B250A1EF}</a:tableStyleId>
              </a:tblPr>
              <a:tblGrid>
                <a:gridCol w="5246724">
                  <a:extLst>
                    <a:ext uri="{9D8B030D-6E8A-4147-A177-3AD203B41FA5}">
                      <a16:colId xmlns:a16="http://schemas.microsoft.com/office/drawing/2014/main" val="195748442"/>
                    </a:ext>
                  </a:extLst>
                </a:gridCol>
                <a:gridCol w="5246724">
                  <a:extLst>
                    <a:ext uri="{9D8B030D-6E8A-4147-A177-3AD203B41FA5}">
                      <a16:colId xmlns:a16="http://schemas.microsoft.com/office/drawing/2014/main" val="3852241600"/>
                    </a:ext>
                  </a:extLst>
                </a:gridCol>
              </a:tblGrid>
              <a:tr h="445274">
                <a:tc>
                  <a:txBody>
                    <a:bodyPr/>
                    <a:lstStyle/>
                    <a:p>
                      <a:pPr algn="ctr"/>
                      <a:r>
                        <a:rPr lang="en-US" dirty="0"/>
                        <a:t>USER</a:t>
                      </a:r>
                    </a:p>
                  </a:txBody>
                  <a:tcPr anchor="ctr"/>
                </a:tc>
                <a:tc>
                  <a:txBody>
                    <a:bodyPr/>
                    <a:lstStyle/>
                    <a:p>
                      <a:pPr algn="ctr"/>
                      <a:r>
                        <a:rPr lang="en-US" dirty="0"/>
                        <a:t>SYSTEM</a:t>
                      </a:r>
                    </a:p>
                  </a:txBody>
                  <a:tcPr anchor="ctr"/>
                </a:tc>
                <a:extLst>
                  <a:ext uri="{0D108BD9-81ED-4DB2-BD59-A6C34878D82A}">
                    <a16:rowId xmlns:a16="http://schemas.microsoft.com/office/drawing/2014/main" val="3937333055"/>
                  </a:ext>
                </a:extLst>
              </a:tr>
              <a:tr h="445274">
                <a:tc>
                  <a:txBody>
                    <a:bodyPr/>
                    <a:lstStyle/>
                    <a:p>
                      <a:r>
                        <a:rPr lang="en-US" dirty="0"/>
                        <a:t>Enter login </a:t>
                      </a:r>
                      <a:r>
                        <a:rPr lang="en-US" sz="1800" b="0" i="0" u="none" strike="noStrike" noProof="0" dirty="0">
                          <a:latin typeface="Tenorite"/>
                        </a:rPr>
                        <a:t>credentials</a:t>
                      </a:r>
                      <a:endParaRPr lang="en-US" dirty="0"/>
                    </a:p>
                  </a:txBody>
                  <a:tcPr/>
                </a:tc>
                <a:tc>
                  <a:txBody>
                    <a:bodyPr/>
                    <a:lstStyle/>
                    <a:p>
                      <a:endParaRPr lang="en-US"/>
                    </a:p>
                  </a:txBody>
                  <a:tcPr/>
                </a:tc>
                <a:extLst>
                  <a:ext uri="{0D108BD9-81ED-4DB2-BD59-A6C34878D82A}">
                    <a16:rowId xmlns:a16="http://schemas.microsoft.com/office/drawing/2014/main" val="311232513"/>
                  </a:ext>
                </a:extLst>
              </a:tr>
              <a:tr h="445274">
                <a:tc>
                  <a:txBody>
                    <a:bodyPr/>
                    <a:lstStyle/>
                    <a:p>
                      <a:r>
                        <a:rPr lang="en-US" dirty="0"/>
                        <a:t>Click Login</a:t>
                      </a:r>
                    </a:p>
                  </a:txBody>
                  <a:tcPr/>
                </a:tc>
                <a:tc>
                  <a:txBody>
                    <a:bodyPr/>
                    <a:lstStyle/>
                    <a:p>
                      <a:endParaRPr lang="en-US"/>
                    </a:p>
                  </a:txBody>
                  <a:tcPr/>
                </a:tc>
                <a:extLst>
                  <a:ext uri="{0D108BD9-81ED-4DB2-BD59-A6C34878D82A}">
                    <a16:rowId xmlns:a16="http://schemas.microsoft.com/office/drawing/2014/main" val="2767695964"/>
                  </a:ext>
                </a:extLst>
              </a:tr>
              <a:tr h="445274">
                <a:tc>
                  <a:txBody>
                    <a:bodyPr/>
                    <a:lstStyle/>
                    <a:p>
                      <a:pPr lvl="0">
                        <a:buNone/>
                      </a:pPr>
                      <a:endParaRPr lang="en-US" dirty="0"/>
                    </a:p>
                  </a:txBody>
                  <a:tcPr/>
                </a:tc>
                <a:tc>
                  <a:txBody>
                    <a:bodyPr/>
                    <a:lstStyle/>
                    <a:p>
                      <a:pPr lvl="0">
                        <a:buNone/>
                      </a:pPr>
                      <a:r>
                        <a:rPr lang="en-US" dirty="0"/>
                        <a:t>Verify login </a:t>
                      </a:r>
                      <a:r>
                        <a:rPr lang="en-US" sz="1800" b="0" i="0" u="none" strike="noStrike" noProof="0" dirty="0">
                          <a:latin typeface="Tenorite"/>
                        </a:rPr>
                        <a:t>credentials</a:t>
                      </a:r>
                      <a:endParaRPr lang="en-US" dirty="0"/>
                    </a:p>
                  </a:txBody>
                  <a:tcPr/>
                </a:tc>
                <a:extLst>
                  <a:ext uri="{0D108BD9-81ED-4DB2-BD59-A6C34878D82A}">
                    <a16:rowId xmlns:a16="http://schemas.microsoft.com/office/drawing/2014/main" val="1493537985"/>
                  </a:ext>
                </a:extLst>
              </a:tr>
              <a:tr h="775105">
                <a:tc>
                  <a:txBody>
                    <a:bodyPr/>
                    <a:lstStyle/>
                    <a:p>
                      <a:endParaRPr lang="en-US"/>
                    </a:p>
                  </a:txBody>
                  <a:tcPr/>
                </a:tc>
                <a:tc>
                  <a:txBody>
                    <a:bodyPr/>
                    <a:lstStyle/>
                    <a:p>
                      <a:r>
                        <a:rPr lang="en-US" dirty="0"/>
                        <a:t>Goes to next page if success else displays enter </a:t>
                      </a:r>
                      <a:r>
                        <a:rPr lang="en-US" sz="1800" b="0" i="0" u="none" strike="noStrike" noProof="0" dirty="0">
                          <a:latin typeface="Tenorite"/>
                        </a:rPr>
                        <a:t>credentials again</a:t>
                      </a:r>
                      <a:endParaRPr lang="en-US" dirty="0"/>
                    </a:p>
                  </a:txBody>
                  <a:tcPr/>
                </a:tc>
                <a:extLst>
                  <a:ext uri="{0D108BD9-81ED-4DB2-BD59-A6C34878D82A}">
                    <a16:rowId xmlns:a16="http://schemas.microsoft.com/office/drawing/2014/main" val="2456552509"/>
                  </a:ext>
                </a:extLst>
              </a:tr>
            </a:tbl>
          </a:graphicData>
        </a:graphic>
      </p:graphicFrame>
    </p:spTree>
    <p:extLst>
      <p:ext uri="{BB962C8B-B14F-4D97-AF65-F5344CB8AC3E}">
        <p14:creationId xmlns:p14="http://schemas.microsoft.com/office/powerpoint/2010/main" val="3260844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DD5BE03-FAB5-3B4A-A951-459A05E86756}"/>
              </a:ext>
            </a:extLst>
          </p:cNvPr>
          <p:cNvSpPr txBox="1">
            <a:spLocks/>
          </p:cNvSpPr>
          <p:nvPr/>
        </p:nvSpPr>
        <p:spPr>
          <a:xfrm>
            <a:off x="268100" y="483130"/>
            <a:ext cx="11276549" cy="49708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USE CASE:3</a:t>
            </a:r>
          </a:p>
          <a:p>
            <a:r>
              <a:rPr lang="en-US" sz="2200" dirty="0"/>
              <a:t>NAME : Attendance Uploading</a:t>
            </a:r>
          </a:p>
          <a:p>
            <a:r>
              <a:rPr lang="en-US" sz="2200" dirty="0"/>
              <a:t>ACTORS : In-charge</a:t>
            </a:r>
          </a:p>
          <a:p>
            <a:r>
              <a:rPr lang="en-US" sz="2200" dirty="0"/>
              <a:t>DESCRIPTION : Allows user to take attendance by uploading images</a:t>
            </a:r>
          </a:p>
          <a:p>
            <a:r>
              <a:rPr lang="en-US" sz="2200" dirty="0"/>
              <a:t>PRE-CONDITIONS : Uploading images, selecting student</a:t>
            </a:r>
            <a:endParaRPr lang="en-US" sz="2200" dirty="0">
              <a:ea typeface="+mn-lt"/>
              <a:cs typeface="+mn-lt"/>
            </a:endParaRPr>
          </a:p>
          <a:p>
            <a:r>
              <a:rPr lang="en-US" sz="2200" dirty="0"/>
              <a:t>POST-CONDITIONS : Attendance taken successfully</a:t>
            </a:r>
          </a:p>
          <a:p>
            <a:pPr marL="0" indent="0">
              <a:buFont typeface="System Font Regular"/>
              <a:buNone/>
            </a:pPr>
            <a:endParaRPr lang="en-US" dirty="0"/>
          </a:p>
        </p:txBody>
      </p:sp>
      <p:graphicFrame>
        <p:nvGraphicFramePr>
          <p:cNvPr id="8" name="Table 4">
            <a:extLst>
              <a:ext uri="{FF2B5EF4-FFF2-40B4-BE49-F238E27FC236}">
                <a16:creationId xmlns:a16="http://schemas.microsoft.com/office/drawing/2014/main" id="{A2A7735D-F5AD-1C81-1CB9-04AD21B996F1}"/>
              </a:ext>
            </a:extLst>
          </p:cNvPr>
          <p:cNvGraphicFramePr>
            <a:graphicFrameLocks noGrp="1"/>
          </p:cNvGraphicFramePr>
          <p:nvPr>
            <p:extLst>
              <p:ext uri="{D42A27DB-BD31-4B8C-83A1-F6EECF244321}">
                <p14:modId xmlns:p14="http://schemas.microsoft.com/office/powerpoint/2010/main" val="1369380210"/>
              </p:ext>
            </p:extLst>
          </p:nvPr>
        </p:nvGraphicFramePr>
        <p:xfrm>
          <a:off x="869693" y="3873383"/>
          <a:ext cx="10493447" cy="2461008"/>
        </p:xfrm>
        <a:graphic>
          <a:graphicData uri="http://schemas.openxmlformats.org/drawingml/2006/table">
            <a:tbl>
              <a:tblPr firstRow="1" bandRow="1">
                <a:tableStyleId>{9D7B26C5-4107-4FEC-AEDC-1716B250A1EF}</a:tableStyleId>
              </a:tblPr>
              <a:tblGrid>
                <a:gridCol w="5303520">
                  <a:extLst>
                    <a:ext uri="{9D8B030D-6E8A-4147-A177-3AD203B41FA5}">
                      <a16:colId xmlns:a16="http://schemas.microsoft.com/office/drawing/2014/main" val="195748442"/>
                    </a:ext>
                  </a:extLst>
                </a:gridCol>
                <a:gridCol w="5189927">
                  <a:extLst>
                    <a:ext uri="{9D8B030D-6E8A-4147-A177-3AD203B41FA5}">
                      <a16:colId xmlns:a16="http://schemas.microsoft.com/office/drawing/2014/main" val="3852241600"/>
                    </a:ext>
                  </a:extLst>
                </a:gridCol>
              </a:tblGrid>
              <a:tr h="430340">
                <a:tc>
                  <a:txBody>
                    <a:bodyPr/>
                    <a:lstStyle/>
                    <a:p>
                      <a:pPr algn="ctr"/>
                      <a:r>
                        <a:rPr lang="en-US" dirty="0"/>
                        <a:t>USER</a:t>
                      </a:r>
                    </a:p>
                  </a:txBody>
                  <a:tcPr anchor="ctr"/>
                </a:tc>
                <a:tc>
                  <a:txBody>
                    <a:bodyPr/>
                    <a:lstStyle/>
                    <a:p>
                      <a:pPr algn="ctr"/>
                      <a:r>
                        <a:rPr lang="en-US" dirty="0"/>
                        <a:t>SYSTEM</a:t>
                      </a:r>
                    </a:p>
                  </a:txBody>
                  <a:tcPr anchor="ctr"/>
                </a:tc>
                <a:extLst>
                  <a:ext uri="{0D108BD9-81ED-4DB2-BD59-A6C34878D82A}">
                    <a16:rowId xmlns:a16="http://schemas.microsoft.com/office/drawing/2014/main" val="3937333055"/>
                  </a:ext>
                </a:extLst>
              </a:tr>
              <a:tr h="430340">
                <a:tc>
                  <a:txBody>
                    <a:bodyPr/>
                    <a:lstStyle/>
                    <a:p>
                      <a:r>
                        <a:rPr lang="en-US" dirty="0"/>
                        <a:t>Upload images</a:t>
                      </a:r>
                    </a:p>
                  </a:txBody>
                  <a:tcPr/>
                </a:tc>
                <a:tc>
                  <a:txBody>
                    <a:bodyPr/>
                    <a:lstStyle/>
                    <a:p>
                      <a:endParaRPr lang="en-US"/>
                    </a:p>
                  </a:txBody>
                  <a:tcPr/>
                </a:tc>
                <a:extLst>
                  <a:ext uri="{0D108BD9-81ED-4DB2-BD59-A6C34878D82A}">
                    <a16:rowId xmlns:a16="http://schemas.microsoft.com/office/drawing/2014/main" val="311232513"/>
                  </a:ext>
                </a:extLst>
              </a:tr>
              <a:tr h="430340">
                <a:tc>
                  <a:txBody>
                    <a:bodyPr/>
                    <a:lstStyle/>
                    <a:p>
                      <a:r>
                        <a:rPr lang="en-US" dirty="0"/>
                        <a:t>Select student</a:t>
                      </a:r>
                    </a:p>
                  </a:txBody>
                  <a:tcPr/>
                </a:tc>
                <a:tc>
                  <a:txBody>
                    <a:bodyPr/>
                    <a:lstStyle/>
                    <a:p>
                      <a:endParaRPr lang="en-US"/>
                    </a:p>
                  </a:txBody>
                  <a:tcPr/>
                </a:tc>
                <a:extLst>
                  <a:ext uri="{0D108BD9-81ED-4DB2-BD59-A6C34878D82A}">
                    <a16:rowId xmlns:a16="http://schemas.microsoft.com/office/drawing/2014/main" val="2767695964"/>
                  </a:ext>
                </a:extLst>
              </a:tr>
              <a:tr h="430340">
                <a:tc>
                  <a:txBody>
                    <a:bodyPr/>
                    <a:lstStyle/>
                    <a:p>
                      <a:pPr lvl="0">
                        <a:buNone/>
                      </a:pPr>
                      <a:endParaRPr lang="en-US" dirty="0"/>
                    </a:p>
                  </a:txBody>
                  <a:tcPr/>
                </a:tc>
                <a:tc>
                  <a:txBody>
                    <a:bodyPr/>
                    <a:lstStyle/>
                    <a:p>
                      <a:pPr lvl="0">
                        <a:buNone/>
                      </a:pPr>
                      <a:r>
                        <a:rPr lang="en-US" dirty="0"/>
                        <a:t>Identify food item</a:t>
                      </a:r>
                    </a:p>
                  </a:txBody>
                  <a:tcPr/>
                </a:tc>
                <a:extLst>
                  <a:ext uri="{0D108BD9-81ED-4DB2-BD59-A6C34878D82A}">
                    <a16:rowId xmlns:a16="http://schemas.microsoft.com/office/drawing/2014/main" val="1493537985"/>
                  </a:ext>
                </a:extLst>
              </a:tr>
              <a:tr h="739648">
                <a:tc>
                  <a:txBody>
                    <a:bodyPr/>
                    <a:lstStyle/>
                    <a:p>
                      <a:endParaRPr lang="en-US"/>
                    </a:p>
                  </a:txBody>
                  <a:tcPr/>
                </a:tc>
                <a:tc>
                  <a:txBody>
                    <a:bodyPr/>
                    <a:lstStyle/>
                    <a:p>
                      <a:r>
                        <a:rPr lang="en-US" dirty="0"/>
                        <a:t>Return result</a:t>
                      </a:r>
                    </a:p>
                  </a:txBody>
                  <a:tcPr/>
                </a:tc>
                <a:extLst>
                  <a:ext uri="{0D108BD9-81ED-4DB2-BD59-A6C34878D82A}">
                    <a16:rowId xmlns:a16="http://schemas.microsoft.com/office/drawing/2014/main" val="2456552509"/>
                  </a:ext>
                </a:extLst>
              </a:tr>
            </a:tbl>
          </a:graphicData>
        </a:graphic>
      </p:graphicFrame>
    </p:spTree>
    <p:extLst>
      <p:ext uri="{BB962C8B-B14F-4D97-AF65-F5344CB8AC3E}">
        <p14:creationId xmlns:p14="http://schemas.microsoft.com/office/powerpoint/2010/main" val="368484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DD5BE03-FAB5-3B4A-A951-459A05E86756}"/>
              </a:ext>
            </a:extLst>
          </p:cNvPr>
          <p:cNvSpPr txBox="1">
            <a:spLocks/>
          </p:cNvSpPr>
          <p:nvPr/>
        </p:nvSpPr>
        <p:spPr>
          <a:xfrm>
            <a:off x="268100" y="483130"/>
            <a:ext cx="11276549" cy="49708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USE CASE:4</a:t>
            </a:r>
          </a:p>
          <a:p>
            <a:r>
              <a:rPr lang="en-US" sz="2200" dirty="0"/>
              <a:t>NAME : Display Results</a:t>
            </a:r>
          </a:p>
          <a:p>
            <a:r>
              <a:rPr lang="en-US" sz="2200" dirty="0"/>
              <a:t>ACTORS : System</a:t>
            </a:r>
          </a:p>
          <a:p>
            <a:r>
              <a:rPr lang="en-US" sz="2200" dirty="0"/>
              <a:t>DESCRIPTION : Gives the predicted amount of calories and the detected food item</a:t>
            </a:r>
          </a:p>
          <a:p>
            <a:r>
              <a:rPr lang="en-US" sz="2200" dirty="0"/>
              <a:t>PRE-CONDITIONS : Uploading images, selecting student</a:t>
            </a:r>
            <a:endParaRPr lang="en-US" sz="2200" dirty="0">
              <a:ea typeface="+mn-lt"/>
              <a:cs typeface="+mn-lt"/>
            </a:endParaRPr>
          </a:p>
          <a:p>
            <a:r>
              <a:rPr lang="en-US" sz="2200" dirty="0"/>
              <a:t>POST-CONDITIONS : Predicted output</a:t>
            </a:r>
          </a:p>
          <a:p>
            <a:pPr marL="0" indent="0">
              <a:buFont typeface="System Font Regular"/>
              <a:buNone/>
            </a:pPr>
            <a:endParaRPr lang="en-US" dirty="0"/>
          </a:p>
        </p:txBody>
      </p:sp>
      <p:graphicFrame>
        <p:nvGraphicFramePr>
          <p:cNvPr id="8" name="Table 4">
            <a:extLst>
              <a:ext uri="{FF2B5EF4-FFF2-40B4-BE49-F238E27FC236}">
                <a16:creationId xmlns:a16="http://schemas.microsoft.com/office/drawing/2014/main" id="{A2A7735D-F5AD-1C81-1CB9-04AD21B996F1}"/>
              </a:ext>
            </a:extLst>
          </p:cNvPr>
          <p:cNvGraphicFramePr>
            <a:graphicFrameLocks noGrp="1"/>
          </p:cNvGraphicFramePr>
          <p:nvPr/>
        </p:nvGraphicFramePr>
        <p:xfrm>
          <a:off x="869693" y="3873383"/>
          <a:ext cx="10493447" cy="2461008"/>
        </p:xfrm>
        <a:graphic>
          <a:graphicData uri="http://schemas.openxmlformats.org/drawingml/2006/table">
            <a:tbl>
              <a:tblPr firstRow="1" bandRow="1">
                <a:tableStyleId>{9D7B26C5-4107-4FEC-AEDC-1716B250A1EF}</a:tableStyleId>
              </a:tblPr>
              <a:tblGrid>
                <a:gridCol w="5303520">
                  <a:extLst>
                    <a:ext uri="{9D8B030D-6E8A-4147-A177-3AD203B41FA5}">
                      <a16:colId xmlns:a16="http://schemas.microsoft.com/office/drawing/2014/main" val="195748442"/>
                    </a:ext>
                  </a:extLst>
                </a:gridCol>
                <a:gridCol w="5189927">
                  <a:extLst>
                    <a:ext uri="{9D8B030D-6E8A-4147-A177-3AD203B41FA5}">
                      <a16:colId xmlns:a16="http://schemas.microsoft.com/office/drawing/2014/main" val="3852241600"/>
                    </a:ext>
                  </a:extLst>
                </a:gridCol>
              </a:tblGrid>
              <a:tr h="430340">
                <a:tc>
                  <a:txBody>
                    <a:bodyPr/>
                    <a:lstStyle/>
                    <a:p>
                      <a:pPr algn="ctr"/>
                      <a:r>
                        <a:rPr lang="en-US" dirty="0"/>
                        <a:t>USER</a:t>
                      </a:r>
                    </a:p>
                  </a:txBody>
                  <a:tcPr anchor="ctr"/>
                </a:tc>
                <a:tc>
                  <a:txBody>
                    <a:bodyPr/>
                    <a:lstStyle/>
                    <a:p>
                      <a:pPr algn="ctr"/>
                      <a:r>
                        <a:rPr lang="en-US" dirty="0"/>
                        <a:t>SYSTEM</a:t>
                      </a:r>
                    </a:p>
                  </a:txBody>
                  <a:tcPr anchor="ctr"/>
                </a:tc>
                <a:extLst>
                  <a:ext uri="{0D108BD9-81ED-4DB2-BD59-A6C34878D82A}">
                    <a16:rowId xmlns:a16="http://schemas.microsoft.com/office/drawing/2014/main" val="3937333055"/>
                  </a:ext>
                </a:extLst>
              </a:tr>
              <a:tr h="430340">
                <a:tc>
                  <a:txBody>
                    <a:bodyPr/>
                    <a:lstStyle/>
                    <a:p>
                      <a:r>
                        <a:rPr lang="en-US" dirty="0"/>
                        <a:t>Upload images</a:t>
                      </a:r>
                    </a:p>
                  </a:txBody>
                  <a:tcPr/>
                </a:tc>
                <a:tc>
                  <a:txBody>
                    <a:bodyPr/>
                    <a:lstStyle/>
                    <a:p>
                      <a:endParaRPr lang="en-US"/>
                    </a:p>
                  </a:txBody>
                  <a:tcPr/>
                </a:tc>
                <a:extLst>
                  <a:ext uri="{0D108BD9-81ED-4DB2-BD59-A6C34878D82A}">
                    <a16:rowId xmlns:a16="http://schemas.microsoft.com/office/drawing/2014/main" val="311232513"/>
                  </a:ext>
                </a:extLst>
              </a:tr>
              <a:tr h="430340">
                <a:tc>
                  <a:txBody>
                    <a:bodyPr/>
                    <a:lstStyle/>
                    <a:p>
                      <a:r>
                        <a:rPr lang="en-US" dirty="0"/>
                        <a:t>Select student</a:t>
                      </a:r>
                    </a:p>
                  </a:txBody>
                  <a:tcPr/>
                </a:tc>
                <a:tc>
                  <a:txBody>
                    <a:bodyPr/>
                    <a:lstStyle/>
                    <a:p>
                      <a:endParaRPr lang="en-US"/>
                    </a:p>
                  </a:txBody>
                  <a:tcPr/>
                </a:tc>
                <a:extLst>
                  <a:ext uri="{0D108BD9-81ED-4DB2-BD59-A6C34878D82A}">
                    <a16:rowId xmlns:a16="http://schemas.microsoft.com/office/drawing/2014/main" val="2767695964"/>
                  </a:ext>
                </a:extLst>
              </a:tr>
              <a:tr h="430340">
                <a:tc>
                  <a:txBody>
                    <a:bodyPr/>
                    <a:lstStyle/>
                    <a:p>
                      <a:pPr lvl="0">
                        <a:buNone/>
                      </a:pPr>
                      <a:endParaRPr lang="en-US" dirty="0"/>
                    </a:p>
                  </a:txBody>
                  <a:tcPr/>
                </a:tc>
                <a:tc>
                  <a:txBody>
                    <a:bodyPr/>
                    <a:lstStyle/>
                    <a:p>
                      <a:pPr lvl="0">
                        <a:buNone/>
                      </a:pPr>
                      <a:r>
                        <a:rPr lang="en-US" dirty="0"/>
                        <a:t>Identify food item</a:t>
                      </a:r>
                    </a:p>
                  </a:txBody>
                  <a:tcPr/>
                </a:tc>
                <a:extLst>
                  <a:ext uri="{0D108BD9-81ED-4DB2-BD59-A6C34878D82A}">
                    <a16:rowId xmlns:a16="http://schemas.microsoft.com/office/drawing/2014/main" val="1493537985"/>
                  </a:ext>
                </a:extLst>
              </a:tr>
              <a:tr h="739648">
                <a:tc>
                  <a:txBody>
                    <a:bodyPr/>
                    <a:lstStyle/>
                    <a:p>
                      <a:endParaRPr lang="en-US"/>
                    </a:p>
                  </a:txBody>
                  <a:tcPr/>
                </a:tc>
                <a:tc>
                  <a:txBody>
                    <a:bodyPr/>
                    <a:lstStyle/>
                    <a:p>
                      <a:r>
                        <a:rPr lang="en-US" dirty="0"/>
                        <a:t>Return result</a:t>
                      </a:r>
                    </a:p>
                  </a:txBody>
                  <a:tcPr/>
                </a:tc>
                <a:extLst>
                  <a:ext uri="{0D108BD9-81ED-4DB2-BD59-A6C34878D82A}">
                    <a16:rowId xmlns:a16="http://schemas.microsoft.com/office/drawing/2014/main" val="2456552509"/>
                  </a:ext>
                </a:extLst>
              </a:tr>
            </a:tbl>
          </a:graphicData>
        </a:graphic>
      </p:graphicFrame>
    </p:spTree>
    <p:extLst>
      <p:ext uri="{BB962C8B-B14F-4D97-AF65-F5344CB8AC3E}">
        <p14:creationId xmlns:p14="http://schemas.microsoft.com/office/powerpoint/2010/main" val="124490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9C777D4-7D24-AD00-496C-F90E6C8E5138}"/>
              </a:ext>
            </a:extLst>
          </p:cNvPr>
          <p:cNvSpPr txBox="1">
            <a:spLocks/>
          </p:cNvSpPr>
          <p:nvPr/>
        </p:nvSpPr>
        <p:spPr>
          <a:xfrm>
            <a:off x="268100" y="483130"/>
            <a:ext cx="11276549" cy="49708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USE CASE:5</a:t>
            </a:r>
          </a:p>
          <a:p>
            <a:r>
              <a:rPr lang="en-US" sz="2200" dirty="0"/>
              <a:t>NAME : Feedback</a:t>
            </a:r>
          </a:p>
          <a:p>
            <a:r>
              <a:rPr lang="en-US" sz="2200" dirty="0"/>
              <a:t>ACTORS : Student</a:t>
            </a:r>
          </a:p>
          <a:p>
            <a:r>
              <a:rPr lang="en-US" sz="2200" dirty="0"/>
              <a:t>DESCRIPTION : Allows student to give feedback</a:t>
            </a:r>
          </a:p>
          <a:p>
            <a:r>
              <a:rPr lang="en-US" sz="2200" dirty="0"/>
              <a:t>PRE-CONDITIONS : Feedback description</a:t>
            </a:r>
            <a:endParaRPr lang="en-US" sz="2200" dirty="0">
              <a:ea typeface="+mn-lt"/>
              <a:cs typeface="+mn-lt"/>
            </a:endParaRPr>
          </a:p>
          <a:p>
            <a:r>
              <a:rPr lang="en-US" sz="2200" dirty="0"/>
              <a:t>POST-CONDITIONS : Feedback given successfully</a:t>
            </a:r>
          </a:p>
          <a:p>
            <a:pPr marL="0" indent="0">
              <a:buFont typeface="System Font Regular"/>
              <a:buNone/>
            </a:pPr>
            <a:endParaRPr lang="en-US" dirty="0"/>
          </a:p>
        </p:txBody>
      </p:sp>
      <p:graphicFrame>
        <p:nvGraphicFramePr>
          <p:cNvPr id="9" name="Table 4">
            <a:extLst>
              <a:ext uri="{FF2B5EF4-FFF2-40B4-BE49-F238E27FC236}">
                <a16:creationId xmlns:a16="http://schemas.microsoft.com/office/drawing/2014/main" id="{9B5880F5-628F-4F45-F3FD-CDE570752696}"/>
              </a:ext>
            </a:extLst>
          </p:cNvPr>
          <p:cNvGraphicFramePr>
            <a:graphicFrameLocks noGrp="1"/>
          </p:cNvGraphicFramePr>
          <p:nvPr>
            <p:extLst>
              <p:ext uri="{D42A27DB-BD31-4B8C-83A1-F6EECF244321}">
                <p14:modId xmlns:p14="http://schemas.microsoft.com/office/powerpoint/2010/main" val="2505528702"/>
              </p:ext>
            </p:extLst>
          </p:nvPr>
        </p:nvGraphicFramePr>
        <p:xfrm>
          <a:off x="869693" y="3873383"/>
          <a:ext cx="10493447" cy="2461008"/>
        </p:xfrm>
        <a:graphic>
          <a:graphicData uri="http://schemas.openxmlformats.org/drawingml/2006/table">
            <a:tbl>
              <a:tblPr firstRow="1" bandRow="1">
                <a:tableStyleId>{9D7B26C5-4107-4FEC-AEDC-1716B250A1EF}</a:tableStyleId>
              </a:tblPr>
              <a:tblGrid>
                <a:gridCol w="5303520">
                  <a:extLst>
                    <a:ext uri="{9D8B030D-6E8A-4147-A177-3AD203B41FA5}">
                      <a16:colId xmlns:a16="http://schemas.microsoft.com/office/drawing/2014/main" val="195748442"/>
                    </a:ext>
                  </a:extLst>
                </a:gridCol>
                <a:gridCol w="5189927">
                  <a:extLst>
                    <a:ext uri="{9D8B030D-6E8A-4147-A177-3AD203B41FA5}">
                      <a16:colId xmlns:a16="http://schemas.microsoft.com/office/drawing/2014/main" val="3852241600"/>
                    </a:ext>
                  </a:extLst>
                </a:gridCol>
              </a:tblGrid>
              <a:tr h="430340">
                <a:tc>
                  <a:txBody>
                    <a:bodyPr/>
                    <a:lstStyle/>
                    <a:p>
                      <a:pPr algn="ctr"/>
                      <a:r>
                        <a:rPr lang="en-US" dirty="0"/>
                        <a:t>USER</a:t>
                      </a:r>
                    </a:p>
                  </a:txBody>
                  <a:tcPr anchor="ctr"/>
                </a:tc>
                <a:tc>
                  <a:txBody>
                    <a:bodyPr/>
                    <a:lstStyle/>
                    <a:p>
                      <a:pPr algn="ctr"/>
                      <a:r>
                        <a:rPr lang="en-US" dirty="0"/>
                        <a:t>SYSTEM</a:t>
                      </a:r>
                    </a:p>
                  </a:txBody>
                  <a:tcPr anchor="ctr"/>
                </a:tc>
                <a:extLst>
                  <a:ext uri="{0D108BD9-81ED-4DB2-BD59-A6C34878D82A}">
                    <a16:rowId xmlns:a16="http://schemas.microsoft.com/office/drawing/2014/main" val="3937333055"/>
                  </a:ext>
                </a:extLst>
              </a:tr>
              <a:tr h="430340">
                <a:tc>
                  <a:txBody>
                    <a:bodyPr/>
                    <a:lstStyle/>
                    <a:p>
                      <a:r>
                        <a:rPr lang="en-US" dirty="0"/>
                        <a:t>Enter feedback</a:t>
                      </a:r>
                    </a:p>
                  </a:txBody>
                  <a:tcPr/>
                </a:tc>
                <a:tc>
                  <a:txBody>
                    <a:bodyPr/>
                    <a:lstStyle/>
                    <a:p>
                      <a:endParaRPr lang="en-US"/>
                    </a:p>
                  </a:txBody>
                  <a:tcPr/>
                </a:tc>
                <a:extLst>
                  <a:ext uri="{0D108BD9-81ED-4DB2-BD59-A6C34878D82A}">
                    <a16:rowId xmlns:a16="http://schemas.microsoft.com/office/drawing/2014/main" val="311232513"/>
                  </a:ext>
                </a:extLst>
              </a:tr>
              <a:tr h="430340">
                <a:tc>
                  <a:txBody>
                    <a:bodyPr/>
                    <a:lstStyle/>
                    <a:p>
                      <a:r>
                        <a:rPr lang="en-US" dirty="0"/>
                        <a:t>Submit feedback</a:t>
                      </a:r>
                    </a:p>
                  </a:txBody>
                  <a:tcPr/>
                </a:tc>
                <a:tc>
                  <a:txBody>
                    <a:bodyPr/>
                    <a:lstStyle/>
                    <a:p>
                      <a:endParaRPr lang="en-US"/>
                    </a:p>
                  </a:txBody>
                  <a:tcPr/>
                </a:tc>
                <a:extLst>
                  <a:ext uri="{0D108BD9-81ED-4DB2-BD59-A6C34878D82A}">
                    <a16:rowId xmlns:a16="http://schemas.microsoft.com/office/drawing/2014/main" val="2767695964"/>
                  </a:ext>
                </a:extLst>
              </a:tr>
              <a:tr h="430340">
                <a:tc>
                  <a:txBody>
                    <a:bodyPr/>
                    <a:lstStyle/>
                    <a:p>
                      <a:pPr lvl="0">
                        <a:buNone/>
                      </a:pPr>
                      <a:endParaRPr lang="en-US" dirty="0"/>
                    </a:p>
                  </a:txBody>
                  <a:tcPr/>
                </a:tc>
                <a:tc>
                  <a:txBody>
                    <a:bodyPr/>
                    <a:lstStyle/>
                    <a:p>
                      <a:pPr lvl="0">
                        <a:buNone/>
                      </a:pPr>
                      <a:r>
                        <a:rPr lang="en-US" dirty="0"/>
                        <a:t>Feedback submitted</a:t>
                      </a:r>
                    </a:p>
                  </a:txBody>
                  <a:tcPr/>
                </a:tc>
                <a:extLst>
                  <a:ext uri="{0D108BD9-81ED-4DB2-BD59-A6C34878D82A}">
                    <a16:rowId xmlns:a16="http://schemas.microsoft.com/office/drawing/2014/main" val="1493537985"/>
                  </a:ext>
                </a:extLst>
              </a:tr>
              <a:tr h="739648">
                <a:tc>
                  <a:txBody>
                    <a:bodyPr/>
                    <a:lstStyle/>
                    <a:p>
                      <a:endParaRPr lang="en-US"/>
                    </a:p>
                  </a:txBody>
                  <a:tcPr/>
                </a:tc>
                <a:tc>
                  <a:txBody>
                    <a:bodyPr/>
                    <a:lstStyle/>
                    <a:p>
                      <a:endParaRPr lang="en-US" dirty="0"/>
                    </a:p>
                  </a:txBody>
                  <a:tcPr/>
                </a:tc>
                <a:extLst>
                  <a:ext uri="{0D108BD9-81ED-4DB2-BD59-A6C34878D82A}">
                    <a16:rowId xmlns:a16="http://schemas.microsoft.com/office/drawing/2014/main" val="2456552509"/>
                  </a:ext>
                </a:extLst>
              </a:tr>
            </a:tbl>
          </a:graphicData>
        </a:graphic>
      </p:graphicFrame>
    </p:spTree>
    <p:extLst>
      <p:ext uri="{BB962C8B-B14F-4D97-AF65-F5344CB8AC3E}">
        <p14:creationId xmlns:p14="http://schemas.microsoft.com/office/powerpoint/2010/main" val="348705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E580-4017-2E31-C25E-CF547E8E97D3}"/>
              </a:ext>
            </a:extLst>
          </p:cNvPr>
          <p:cNvSpPr>
            <a:spLocks noGrp="1"/>
          </p:cNvSpPr>
          <p:nvPr>
            <p:ph type="title"/>
          </p:nvPr>
        </p:nvSpPr>
        <p:spPr>
          <a:xfrm>
            <a:off x="100200" y="391060"/>
            <a:ext cx="8267296" cy="1446550"/>
          </a:xfrm>
        </p:spPr>
        <p:txBody>
          <a:bodyPr/>
          <a:lstStyle/>
          <a:p>
            <a:r>
              <a:rPr lang="en-US" dirty="0"/>
              <a:t>Output Screenshots:</a:t>
            </a:r>
          </a:p>
        </p:txBody>
      </p:sp>
      <p:pic>
        <p:nvPicPr>
          <p:cNvPr id="4" name="Picture 4" descr="A picture containing text, person, people, crowd&#10;&#10;Description automatically generated">
            <a:extLst>
              <a:ext uri="{FF2B5EF4-FFF2-40B4-BE49-F238E27FC236}">
                <a16:creationId xmlns:a16="http://schemas.microsoft.com/office/drawing/2014/main" id="{149BC295-1089-C5AA-7F0E-723F6B4D3BE7}"/>
              </a:ext>
            </a:extLst>
          </p:cNvPr>
          <p:cNvPicPr>
            <a:picLocks noGrp="1" noChangeAspect="1"/>
          </p:cNvPicPr>
          <p:nvPr>
            <p:ph idx="1"/>
          </p:nvPr>
        </p:nvPicPr>
        <p:blipFill>
          <a:blip r:embed="rId2"/>
          <a:stretch>
            <a:fillRect/>
          </a:stretch>
        </p:blipFill>
        <p:spPr>
          <a:xfrm>
            <a:off x="787923" y="1503435"/>
            <a:ext cx="10185240" cy="5035466"/>
          </a:xfrm>
        </p:spPr>
      </p:pic>
    </p:spTree>
    <p:extLst>
      <p:ext uri="{BB962C8B-B14F-4D97-AF65-F5344CB8AC3E}">
        <p14:creationId xmlns:p14="http://schemas.microsoft.com/office/powerpoint/2010/main" val="554525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C25F506-53A2-A277-6015-56885CA2148E}"/>
              </a:ext>
            </a:extLst>
          </p:cNvPr>
          <p:cNvPicPr>
            <a:picLocks noChangeAspect="1"/>
          </p:cNvPicPr>
          <p:nvPr/>
        </p:nvPicPr>
        <p:blipFill rotWithShape="1">
          <a:blip r:embed="rId2"/>
          <a:srcRect l="31800" t="17874" r="31935" b="16667"/>
          <a:stretch/>
        </p:blipFill>
        <p:spPr>
          <a:xfrm>
            <a:off x="3244576" y="956781"/>
            <a:ext cx="4867776" cy="4945498"/>
          </a:xfrm>
          <a:prstGeom prst="rect">
            <a:avLst/>
          </a:prstGeom>
        </p:spPr>
      </p:pic>
    </p:spTree>
    <p:extLst>
      <p:ext uri="{BB962C8B-B14F-4D97-AF65-F5344CB8AC3E}">
        <p14:creationId xmlns:p14="http://schemas.microsoft.com/office/powerpoint/2010/main" val="71367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food, wooden, bread&#10;&#10;Description automatically generated">
            <a:extLst>
              <a:ext uri="{FF2B5EF4-FFF2-40B4-BE49-F238E27FC236}">
                <a16:creationId xmlns:a16="http://schemas.microsoft.com/office/drawing/2014/main" id="{35497C50-3D24-6B06-20B8-EAEA793530E0}"/>
              </a:ext>
            </a:extLst>
          </p:cNvPr>
          <p:cNvPicPr>
            <a:picLocks noGrp="1" noChangeAspect="1"/>
          </p:cNvPicPr>
          <p:nvPr>
            <p:ph idx="1"/>
          </p:nvPr>
        </p:nvPicPr>
        <p:blipFill>
          <a:blip r:embed="rId2"/>
          <a:stretch>
            <a:fillRect/>
          </a:stretch>
        </p:blipFill>
        <p:spPr>
          <a:xfrm>
            <a:off x="2602019" y="957812"/>
            <a:ext cx="5695470" cy="3807020"/>
          </a:xfrm>
        </p:spPr>
      </p:pic>
      <p:pic>
        <p:nvPicPr>
          <p:cNvPr id="6" name="Picture 6">
            <a:extLst>
              <a:ext uri="{FF2B5EF4-FFF2-40B4-BE49-F238E27FC236}">
                <a16:creationId xmlns:a16="http://schemas.microsoft.com/office/drawing/2014/main" id="{6E9F22A5-453D-84E8-9DCB-E578E03EE466}"/>
              </a:ext>
            </a:extLst>
          </p:cNvPr>
          <p:cNvPicPr>
            <a:picLocks noChangeAspect="1"/>
          </p:cNvPicPr>
          <p:nvPr/>
        </p:nvPicPr>
        <p:blipFill rotWithShape="1">
          <a:blip r:embed="rId3"/>
          <a:srcRect l="1030" r="60343" b="-9677"/>
          <a:stretch/>
        </p:blipFill>
        <p:spPr>
          <a:xfrm>
            <a:off x="2604053" y="4755364"/>
            <a:ext cx="5684845" cy="858874"/>
          </a:xfrm>
          <a:prstGeom prst="rect">
            <a:avLst/>
          </a:prstGeom>
        </p:spPr>
      </p:pic>
    </p:spTree>
    <p:extLst>
      <p:ext uri="{BB962C8B-B14F-4D97-AF65-F5344CB8AC3E}">
        <p14:creationId xmlns:p14="http://schemas.microsoft.com/office/powerpoint/2010/main" val="42124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8C7CCCBE-8638-9649-D5DC-FB9AFE6EF464}"/>
              </a:ext>
            </a:extLst>
          </p:cNvPr>
          <p:cNvPicPr>
            <a:picLocks noGrp="1" noChangeAspect="1"/>
          </p:cNvPicPr>
          <p:nvPr>
            <p:ph idx="1"/>
          </p:nvPr>
        </p:nvPicPr>
        <p:blipFill>
          <a:blip r:embed="rId2"/>
          <a:stretch>
            <a:fillRect/>
          </a:stretch>
        </p:blipFill>
        <p:spPr>
          <a:xfrm>
            <a:off x="2994070" y="1101377"/>
            <a:ext cx="4259803" cy="4259803"/>
          </a:xfrm>
        </p:spPr>
      </p:pic>
      <p:pic>
        <p:nvPicPr>
          <p:cNvPr id="12" name="Picture 12" descr="A picture containing graphical user interface&#10;&#10;Description automatically generated">
            <a:extLst>
              <a:ext uri="{FF2B5EF4-FFF2-40B4-BE49-F238E27FC236}">
                <a16:creationId xmlns:a16="http://schemas.microsoft.com/office/drawing/2014/main" id="{5DD16E65-25CE-1B97-1BDB-EE45DEFBDD2E}"/>
              </a:ext>
            </a:extLst>
          </p:cNvPr>
          <p:cNvPicPr>
            <a:picLocks noChangeAspect="1"/>
          </p:cNvPicPr>
          <p:nvPr/>
        </p:nvPicPr>
        <p:blipFill>
          <a:blip r:embed="rId3"/>
          <a:stretch>
            <a:fillRect/>
          </a:stretch>
        </p:blipFill>
        <p:spPr>
          <a:xfrm>
            <a:off x="2990572" y="5313815"/>
            <a:ext cx="4267200" cy="636718"/>
          </a:xfrm>
          <a:prstGeom prst="rect">
            <a:avLst/>
          </a:prstGeom>
        </p:spPr>
      </p:pic>
    </p:spTree>
    <p:extLst>
      <p:ext uri="{BB962C8B-B14F-4D97-AF65-F5344CB8AC3E}">
        <p14:creationId xmlns:p14="http://schemas.microsoft.com/office/powerpoint/2010/main" val="73002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FC3A-A4AD-1846-23DB-610552ADC7C7}"/>
              </a:ext>
            </a:extLst>
          </p:cNvPr>
          <p:cNvSpPr>
            <a:spLocks noGrp="1"/>
          </p:cNvSpPr>
          <p:nvPr>
            <p:ph type="title"/>
          </p:nvPr>
        </p:nvSpPr>
        <p:spPr/>
        <p:txBody>
          <a:bodyPr/>
          <a:lstStyle/>
          <a:p>
            <a:r>
              <a:rPr lang="en-US" dirty="0"/>
              <a:t>Requirements &amp; Technology Used : </a:t>
            </a:r>
          </a:p>
        </p:txBody>
      </p:sp>
      <p:sp>
        <p:nvSpPr>
          <p:cNvPr id="3" name="Content Placeholder 2">
            <a:extLst>
              <a:ext uri="{FF2B5EF4-FFF2-40B4-BE49-F238E27FC236}">
                <a16:creationId xmlns:a16="http://schemas.microsoft.com/office/drawing/2014/main" id="{E601DDE1-582C-9D58-C3E8-96FFF9C1F4E1}"/>
              </a:ext>
            </a:extLst>
          </p:cNvPr>
          <p:cNvSpPr>
            <a:spLocks noGrp="1"/>
          </p:cNvSpPr>
          <p:nvPr>
            <p:ph idx="1"/>
          </p:nvPr>
        </p:nvSpPr>
        <p:spPr>
          <a:xfrm>
            <a:off x="565150" y="2338247"/>
            <a:ext cx="10409730" cy="3895368"/>
          </a:xfrm>
        </p:spPr>
        <p:txBody>
          <a:bodyPr vert="horz" lIns="91440" tIns="45720" rIns="91440" bIns="45720" rtlCol="0" anchor="t">
            <a:noAutofit/>
          </a:bodyPr>
          <a:lstStyle/>
          <a:p>
            <a:pPr marL="0" indent="0">
              <a:buNone/>
            </a:pPr>
            <a:r>
              <a:rPr lang="en-US" sz="2000" dirty="0"/>
              <a:t>HARDWARE REQUIRED:</a:t>
            </a:r>
            <a:endParaRPr lang="en-US"/>
          </a:p>
          <a:p>
            <a:r>
              <a:rPr lang="en-US" sz="2000" dirty="0"/>
              <a:t>PC/Laptop</a:t>
            </a:r>
            <a:endParaRPr lang="en-US"/>
          </a:p>
          <a:p>
            <a:r>
              <a:rPr lang="en-US" sz="2000" dirty="0"/>
              <a:t>Stable Internet Connection</a:t>
            </a:r>
            <a:endParaRPr lang="en-US"/>
          </a:p>
          <a:p>
            <a:pPr marL="0" indent="0">
              <a:buNone/>
            </a:pPr>
            <a:endParaRPr lang="en-US" sz="2000" dirty="0"/>
          </a:p>
          <a:p>
            <a:pPr marL="0" indent="0">
              <a:buNone/>
            </a:pPr>
            <a:r>
              <a:rPr lang="en-US" sz="2000" dirty="0"/>
              <a:t>SOFTWARE REQUIRED:</a:t>
            </a:r>
            <a:endParaRPr lang="en-US"/>
          </a:p>
          <a:p>
            <a:pPr>
              <a:buFont typeface="Calibri"/>
              <a:buChar char="-"/>
            </a:pPr>
            <a:r>
              <a:rPr lang="en-US" sz="2000" dirty="0"/>
              <a:t>YoloV7</a:t>
            </a:r>
            <a:endParaRPr lang="en-US"/>
          </a:p>
          <a:p>
            <a:pPr>
              <a:buFont typeface="Calibri"/>
              <a:buChar char="-"/>
            </a:pPr>
            <a:r>
              <a:rPr lang="en-US" sz="2000" dirty="0"/>
              <a:t>VS Code</a:t>
            </a:r>
            <a:endParaRPr lang="en-US"/>
          </a:p>
          <a:p>
            <a:endParaRPr lang="en-US" sz="2000" dirty="0"/>
          </a:p>
          <a:p>
            <a:pPr marL="0" indent="0">
              <a:buNone/>
            </a:pPr>
            <a:r>
              <a:rPr lang="en-US" sz="2000" dirty="0"/>
              <a:t>TECHNOLOGIES USED:</a:t>
            </a:r>
          </a:p>
          <a:p>
            <a:pPr marL="0" indent="0">
              <a:buNone/>
            </a:pPr>
            <a:r>
              <a:rPr lang="en-US" sz="2000" dirty="0"/>
              <a:t>-HTML, CSS, JAVASCRIPT, ROBOFLOW</a:t>
            </a:r>
          </a:p>
          <a:p>
            <a:endParaRPr lang="en-US" dirty="0"/>
          </a:p>
          <a:p>
            <a:pPr marL="0" indent="0">
              <a:buNone/>
            </a:pPr>
            <a:endParaRPr lang="en-US" dirty="0"/>
          </a:p>
        </p:txBody>
      </p:sp>
    </p:spTree>
    <p:extLst>
      <p:ext uri="{BB962C8B-B14F-4D97-AF65-F5344CB8AC3E}">
        <p14:creationId xmlns:p14="http://schemas.microsoft.com/office/powerpoint/2010/main" val="3334228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C62A-6D43-AC25-A0C7-9C95380D41C0}"/>
              </a:ext>
            </a:extLst>
          </p:cNvPr>
          <p:cNvSpPr>
            <a:spLocks noGrp="1"/>
          </p:cNvSpPr>
          <p:nvPr>
            <p:ph type="title"/>
          </p:nvPr>
        </p:nvSpPr>
        <p:spPr/>
        <p:txBody>
          <a:bodyPr/>
          <a:lstStyle/>
          <a:p>
            <a:r>
              <a:rPr lang="en-US" dirty="0"/>
              <a:t>Future Scope :</a:t>
            </a:r>
          </a:p>
        </p:txBody>
      </p:sp>
      <p:sp>
        <p:nvSpPr>
          <p:cNvPr id="3" name="Content Placeholder 2">
            <a:extLst>
              <a:ext uri="{FF2B5EF4-FFF2-40B4-BE49-F238E27FC236}">
                <a16:creationId xmlns:a16="http://schemas.microsoft.com/office/drawing/2014/main" id="{BFF8DE8B-837E-9DCD-A5FC-56AC6D132C45}"/>
              </a:ext>
            </a:extLst>
          </p:cNvPr>
          <p:cNvSpPr>
            <a:spLocks noGrp="1"/>
          </p:cNvSpPr>
          <p:nvPr>
            <p:ph idx="1"/>
          </p:nvPr>
        </p:nvSpPr>
        <p:spPr>
          <a:xfrm>
            <a:off x="565150" y="2691638"/>
            <a:ext cx="8267296" cy="3166500"/>
          </a:xfrm>
        </p:spPr>
        <p:txBody>
          <a:bodyPr vert="horz" lIns="91440" tIns="45720" rIns="91440" bIns="45720" rtlCol="0" anchor="t">
            <a:normAutofit/>
          </a:bodyPr>
          <a:lstStyle/>
          <a:p>
            <a:pPr>
              <a:buFont typeface="Wingdings"/>
              <a:buChar char="Ø"/>
            </a:pPr>
            <a:r>
              <a:rPr lang="en-US" dirty="0">
                <a:ea typeface="+mn-lt"/>
                <a:cs typeface="+mn-lt"/>
              </a:rPr>
              <a:t>We will improv calorie estimation using instance segmentation, which will help calculate the precise amount of calories present.</a:t>
            </a:r>
            <a:endParaRPr lang="en-US" dirty="0"/>
          </a:p>
          <a:p>
            <a:pPr>
              <a:buFont typeface="Wingdings"/>
              <a:buChar char="Ø"/>
            </a:pPr>
            <a:r>
              <a:rPr lang="en-US" dirty="0">
                <a:ea typeface="+mn-lt"/>
                <a:cs typeface="+mn-lt"/>
              </a:rPr>
              <a:t>We will include image based BMI index calculation which will help automatic calculation of the height and weight</a:t>
            </a:r>
          </a:p>
          <a:p>
            <a:pPr>
              <a:buFont typeface="Wingdings"/>
              <a:buChar char="Ø"/>
            </a:pPr>
            <a:r>
              <a:rPr lang="en-US" dirty="0">
                <a:ea typeface="+mn-lt"/>
                <a:cs typeface="+mn-lt"/>
              </a:rPr>
              <a:t>We will implement it as an android application</a:t>
            </a:r>
          </a:p>
          <a:p>
            <a:pPr>
              <a:buFont typeface="Wingdings"/>
              <a:buChar char="Ø"/>
            </a:pPr>
            <a:endParaRPr lang="en-US" dirty="0"/>
          </a:p>
        </p:txBody>
      </p:sp>
    </p:spTree>
    <p:extLst>
      <p:ext uri="{BB962C8B-B14F-4D97-AF65-F5344CB8AC3E}">
        <p14:creationId xmlns:p14="http://schemas.microsoft.com/office/powerpoint/2010/main" val="227231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9037B-4321-4925-1FDF-4491AFDDF3B3}"/>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F17DC439-96CA-EF05-0F6E-1BB15CB50B3F}"/>
              </a:ext>
            </a:extLst>
          </p:cNvPr>
          <p:cNvSpPr>
            <a:spLocks noGrp="1"/>
          </p:cNvSpPr>
          <p:nvPr>
            <p:ph idx="1"/>
          </p:nvPr>
        </p:nvSpPr>
        <p:spPr/>
        <p:txBody>
          <a:bodyPr vert="horz" lIns="91440" tIns="45720" rIns="91440" bIns="45720" rtlCol="0" anchor="t">
            <a:normAutofit fontScale="92500" lnSpcReduction="10000"/>
          </a:bodyPr>
          <a:lstStyle/>
          <a:p>
            <a:pPr>
              <a:buFont typeface="Wingdings"/>
              <a:buChar char="Ø"/>
            </a:pPr>
            <a:r>
              <a:rPr lang="en-US" dirty="0"/>
              <a:t>Motivation</a:t>
            </a:r>
          </a:p>
          <a:p>
            <a:pPr>
              <a:buFont typeface="Wingdings"/>
              <a:buChar char="Ø"/>
            </a:pPr>
            <a:r>
              <a:rPr lang="en-US" dirty="0"/>
              <a:t>Abstract</a:t>
            </a:r>
          </a:p>
          <a:p>
            <a:pPr>
              <a:buFont typeface="Wingdings"/>
              <a:buChar char="Ø"/>
            </a:pPr>
            <a:r>
              <a:rPr lang="en-US" dirty="0"/>
              <a:t>Description About Project</a:t>
            </a:r>
          </a:p>
          <a:p>
            <a:pPr>
              <a:buFont typeface="Wingdings"/>
              <a:buChar char="Ø"/>
            </a:pPr>
            <a:r>
              <a:rPr lang="en-US" dirty="0"/>
              <a:t>Use Case Diagram</a:t>
            </a:r>
          </a:p>
          <a:p>
            <a:pPr>
              <a:buFont typeface="Wingdings"/>
              <a:buChar char="Ø"/>
            </a:pPr>
            <a:r>
              <a:rPr lang="en-US" dirty="0"/>
              <a:t>Output Screenshots</a:t>
            </a:r>
          </a:p>
          <a:p>
            <a:pPr>
              <a:buFont typeface="Wingdings"/>
              <a:buChar char="Ø"/>
            </a:pPr>
            <a:r>
              <a:rPr lang="en-US" dirty="0"/>
              <a:t>Technology Used</a:t>
            </a:r>
          </a:p>
          <a:p>
            <a:pPr>
              <a:buFont typeface="Wingdings"/>
              <a:buChar char="Ø"/>
            </a:pPr>
            <a:r>
              <a:rPr lang="en-US" dirty="0"/>
              <a:t>References</a:t>
            </a:r>
          </a:p>
        </p:txBody>
      </p:sp>
    </p:spTree>
    <p:extLst>
      <p:ext uri="{BB962C8B-B14F-4D97-AF65-F5344CB8AC3E}">
        <p14:creationId xmlns:p14="http://schemas.microsoft.com/office/powerpoint/2010/main" val="206769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0332-45B5-7752-783D-6DF0D910B33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CEE0DEDF-6EAF-FF86-FA6F-894B7BDD0C4F}"/>
              </a:ext>
            </a:extLst>
          </p:cNvPr>
          <p:cNvSpPr>
            <a:spLocks noGrp="1"/>
          </p:cNvSpPr>
          <p:nvPr>
            <p:ph idx="1"/>
          </p:nvPr>
        </p:nvSpPr>
        <p:spPr/>
        <p:txBody>
          <a:bodyPr vert="horz" lIns="91440" tIns="45720" rIns="91440" bIns="45720" rtlCol="0" anchor="t">
            <a:normAutofit/>
          </a:bodyPr>
          <a:lstStyle/>
          <a:p>
            <a:pPr>
              <a:buFont typeface="Wingdings"/>
              <a:buChar char="Ø"/>
            </a:pPr>
            <a:r>
              <a:rPr lang="en-US" u="sng" dirty="0">
                <a:ea typeface="+mn-lt"/>
                <a:cs typeface="+mn-lt"/>
                <a:hlinkClick r:id="rId2"/>
              </a:rPr>
              <a:t>https://www.w3schools.com/html/</a:t>
            </a:r>
            <a:endParaRPr lang="en-US">
              <a:ea typeface="+mn-lt"/>
              <a:cs typeface="+mn-lt"/>
            </a:endParaRPr>
          </a:p>
          <a:p>
            <a:pPr>
              <a:buFont typeface="Wingdings"/>
              <a:buChar char="Ø"/>
            </a:pPr>
            <a:r>
              <a:rPr lang="en-US" u="sng" dirty="0">
                <a:ea typeface="+mn-lt"/>
                <a:cs typeface="+mn-lt"/>
                <a:hlinkClick r:id="rId3"/>
              </a:rPr>
              <a:t>https://www.w3schools.com/css/default.asp</a:t>
            </a:r>
            <a:endParaRPr lang="en-US">
              <a:ea typeface="+mn-lt"/>
              <a:cs typeface="+mn-lt"/>
            </a:endParaRPr>
          </a:p>
          <a:p>
            <a:pPr>
              <a:buFont typeface="Wingdings"/>
              <a:buChar char="Ø"/>
            </a:pPr>
            <a:r>
              <a:rPr lang="en-US" u="sng" dirty="0">
                <a:ea typeface="+mn-lt"/>
                <a:cs typeface="+mn-lt"/>
                <a:hlinkClick r:id="rId4"/>
              </a:rPr>
              <a:t>https://www.w3schools.com/js/default.asp</a:t>
            </a:r>
            <a:endParaRPr lang="en-US">
              <a:ea typeface="+mn-lt"/>
              <a:cs typeface="+mn-lt"/>
            </a:endParaRPr>
          </a:p>
          <a:p>
            <a:pPr>
              <a:buFont typeface="Wingdings"/>
              <a:buChar char="Ø"/>
            </a:pPr>
            <a:r>
              <a:rPr lang="en-US" u="sng" dirty="0">
                <a:ea typeface="+mn-lt"/>
                <a:cs typeface="+mn-lt"/>
                <a:hlinkClick r:id="rId5"/>
              </a:rPr>
              <a:t>https://www.w3schools.com/python/default.asp</a:t>
            </a:r>
            <a:endParaRPr lang="en-US">
              <a:ea typeface="+mn-lt"/>
              <a:cs typeface="+mn-lt"/>
            </a:endParaRPr>
          </a:p>
          <a:p>
            <a:pPr>
              <a:buFont typeface="Wingdings"/>
              <a:buChar char="Ø"/>
            </a:pPr>
            <a:r>
              <a:rPr lang="en-US" u="sng" dirty="0">
                <a:ea typeface="+mn-lt"/>
                <a:cs typeface="+mn-lt"/>
                <a:hlinkClick r:id="rId6"/>
              </a:rPr>
              <a:t>https://roboflow.com/</a:t>
            </a:r>
            <a:endParaRPr lang="en-US">
              <a:ea typeface="+mn-lt"/>
              <a:cs typeface="+mn-lt"/>
            </a:endParaRPr>
          </a:p>
          <a:p>
            <a:pPr>
              <a:buFont typeface="Wingdings"/>
              <a:buChar char="Ø"/>
            </a:pPr>
            <a:r>
              <a:rPr lang="en-US" u="sng" dirty="0">
                <a:ea typeface="+mn-lt"/>
                <a:cs typeface="+mn-lt"/>
                <a:hlinkClick r:id="rId7"/>
              </a:rPr>
              <a:t>https://www.kaggle.com/</a:t>
            </a:r>
            <a:endParaRPr lang="en-US">
              <a:ea typeface="+mn-lt"/>
              <a:cs typeface="+mn-lt"/>
            </a:endParaRPr>
          </a:p>
          <a:p>
            <a:pPr marL="0" indent="0">
              <a:buNone/>
            </a:pPr>
            <a:endParaRPr lang="en-US" dirty="0"/>
          </a:p>
        </p:txBody>
      </p:sp>
    </p:spTree>
    <p:extLst>
      <p:ext uri="{BB962C8B-B14F-4D97-AF65-F5344CB8AC3E}">
        <p14:creationId xmlns:p14="http://schemas.microsoft.com/office/powerpoint/2010/main" val="161765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1ADF-8C27-1102-5180-825727DF5E98}"/>
              </a:ext>
            </a:extLst>
          </p:cNvPr>
          <p:cNvSpPr>
            <a:spLocks noGrp="1"/>
          </p:cNvSpPr>
          <p:nvPr>
            <p:ph type="title"/>
          </p:nvPr>
        </p:nvSpPr>
        <p:spPr>
          <a:xfrm>
            <a:off x="3624872" y="3127306"/>
            <a:ext cx="8267296" cy="1446550"/>
          </a:xfrm>
        </p:spPr>
        <p:txBody>
          <a:bodyPr>
            <a:normAutofit/>
          </a:bodyPr>
          <a:lstStyle/>
          <a:p>
            <a:r>
              <a:rPr lang="en-US" sz="7200" dirty="0"/>
              <a:t>Thank You</a:t>
            </a:r>
          </a:p>
        </p:txBody>
      </p:sp>
    </p:spTree>
    <p:extLst>
      <p:ext uri="{BB962C8B-B14F-4D97-AF65-F5344CB8AC3E}">
        <p14:creationId xmlns:p14="http://schemas.microsoft.com/office/powerpoint/2010/main" val="20080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CAC0-5328-970A-DB1C-4EE15B4ACCDB}"/>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077D5BC2-6B4A-92B9-B057-4839ACEAB287}"/>
              </a:ext>
            </a:extLst>
          </p:cNvPr>
          <p:cNvSpPr>
            <a:spLocks noGrp="1"/>
          </p:cNvSpPr>
          <p:nvPr>
            <p:ph idx="1"/>
          </p:nvPr>
        </p:nvSpPr>
        <p:spPr>
          <a:xfrm>
            <a:off x="565150" y="2691638"/>
            <a:ext cx="10084372" cy="3188586"/>
          </a:xfrm>
        </p:spPr>
        <p:txBody>
          <a:bodyPr vert="horz" lIns="91440" tIns="45720" rIns="91440" bIns="45720" rtlCol="0" anchor="t">
            <a:normAutofit/>
          </a:bodyPr>
          <a:lstStyle/>
          <a:p>
            <a:pPr marL="0" indent="0">
              <a:buNone/>
            </a:pPr>
            <a:r>
              <a:rPr lang="en-US" dirty="0">
                <a:ea typeface="+mn-lt"/>
                <a:cs typeface="+mn-lt"/>
              </a:rPr>
              <a:t>India’s malnutrition rates have dropped dramatically, the govt. of India has approved the centrally sponsored scheme. The main aim is to generate an application that ensures that each student gets the required amount of nutrients. It aims at helping the government aided schools to manage the food served to each student according to each students nutrition factors.</a:t>
            </a:r>
          </a:p>
        </p:txBody>
      </p:sp>
    </p:spTree>
    <p:extLst>
      <p:ext uri="{BB962C8B-B14F-4D97-AF65-F5344CB8AC3E}">
        <p14:creationId xmlns:p14="http://schemas.microsoft.com/office/powerpoint/2010/main" val="1593026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0022-B19C-2E35-524D-5056092378FD}"/>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8A96391B-8468-9029-FB7E-E59B03D162B2}"/>
              </a:ext>
            </a:extLst>
          </p:cNvPr>
          <p:cNvSpPr>
            <a:spLocks noGrp="1"/>
          </p:cNvSpPr>
          <p:nvPr>
            <p:ph idx="1"/>
          </p:nvPr>
        </p:nvSpPr>
        <p:spPr>
          <a:xfrm>
            <a:off x="289064" y="2437638"/>
            <a:ext cx="11657641" cy="4226672"/>
          </a:xfrm>
        </p:spPr>
        <p:txBody>
          <a:bodyPr vert="horz" lIns="91440" tIns="45720" rIns="91440" bIns="45720" rtlCol="0" anchor="t">
            <a:noAutofit/>
          </a:bodyPr>
          <a:lstStyle/>
          <a:p>
            <a:pPr marL="0" indent="0">
              <a:buNone/>
            </a:pPr>
            <a:endParaRPr lang="en-US" sz="2200" dirty="0">
              <a:ea typeface="+mn-lt"/>
              <a:cs typeface="+mn-lt"/>
            </a:endParaRPr>
          </a:p>
          <a:p>
            <a:r>
              <a:rPr lang="en-US" sz="2200" dirty="0">
                <a:ea typeface="+mn-lt"/>
                <a:cs typeface="+mn-lt"/>
              </a:rPr>
              <a:t> India’s malnutrition rates have dropped dramatically, the govt. of India has approved the centrally sponsored scheme ‘Pradhan mantra </a:t>
            </a:r>
            <a:r>
              <a:rPr lang="en-US" sz="2200" dirty="0" err="1">
                <a:ea typeface="+mn-lt"/>
                <a:cs typeface="+mn-lt"/>
              </a:rPr>
              <a:t>poshan</a:t>
            </a:r>
            <a:r>
              <a:rPr lang="en-US" sz="2200" dirty="0">
                <a:ea typeface="+mn-lt"/>
                <a:cs typeface="+mn-lt"/>
              </a:rPr>
              <a:t> Shakti </a:t>
            </a:r>
            <a:r>
              <a:rPr lang="en-US" sz="2200" dirty="0" err="1">
                <a:ea typeface="+mn-lt"/>
                <a:cs typeface="+mn-lt"/>
              </a:rPr>
              <a:t>nirman</a:t>
            </a:r>
            <a:r>
              <a:rPr lang="en-US" sz="2200" dirty="0">
                <a:ea typeface="+mn-lt"/>
                <a:cs typeface="+mn-lt"/>
              </a:rPr>
              <a:t>(PM POSHAN)’ for providing one hot cooked meal in government and government aided schools from 2021-22 to 2025-26.</a:t>
            </a:r>
            <a:endParaRPr lang="en-US" sz="2200" dirty="0"/>
          </a:p>
          <a:p>
            <a:r>
              <a:rPr lang="en-US" sz="2200" dirty="0">
                <a:ea typeface="+mn-lt"/>
                <a:cs typeface="+mn-lt"/>
              </a:rPr>
              <a:t>The primary goal of our project is to monitor if the necessary number of calories have been delivered to students in schools. We will also monitor each student's attendance depending on the meals that have been provided for them.</a:t>
            </a:r>
            <a:endParaRPr lang="en-US" sz="2200" dirty="0"/>
          </a:p>
          <a:p>
            <a:r>
              <a:rPr lang="en-US" sz="2200" dirty="0">
                <a:ea typeface="+mn-lt"/>
                <a:cs typeface="+mn-lt"/>
              </a:rPr>
              <a:t>This AI-based tracker captures a picture of the food being consumed and determines how many calories are in it. If the required number of calories are consumed, the child's attendance will be recorded.</a:t>
            </a:r>
            <a:endParaRPr lang="en-US" sz="2200" dirty="0"/>
          </a:p>
          <a:p>
            <a:endParaRPr lang="en-US" sz="2200" dirty="0"/>
          </a:p>
          <a:p>
            <a:endParaRPr lang="en-US" sz="2200" dirty="0"/>
          </a:p>
          <a:p>
            <a:endParaRPr lang="en-US" sz="2200" dirty="0"/>
          </a:p>
        </p:txBody>
      </p:sp>
    </p:spTree>
    <p:extLst>
      <p:ext uri="{BB962C8B-B14F-4D97-AF65-F5344CB8AC3E}">
        <p14:creationId xmlns:p14="http://schemas.microsoft.com/office/powerpoint/2010/main" val="184109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985-2DA1-C425-16B0-AAB18136EDCC}"/>
              </a:ext>
            </a:extLst>
          </p:cNvPr>
          <p:cNvSpPr>
            <a:spLocks noGrp="1"/>
          </p:cNvSpPr>
          <p:nvPr>
            <p:ph type="title"/>
          </p:nvPr>
        </p:nvSpPr>
        <p:spPr/>
        <p:txBody>
          <a:bodyPr/>
          <a:lstStyle/>
          <a:p>
            <a:r>
              <a:rPr lang="en-US" dirty="0"/>
              <a:t>Description :</a:t>
            </a:r>
          </a:p>
        </p:txBody>
      </p:sp>
      <p:sp>
        <p:nvSpPr>
          <p:cNvPr id="3" name="Content Placeholder 2">
            <a:extLst>
              <a:ext uri="{FF2B5EF4-FFF2-40B4-BE49-F238E27FC236}">
                <a16:creationId xmlns:a16="http://schemas.microsoft.com/office/drawing/2014/main" id="{7E8E5986-D2B8-8BB5-DCF5-F8C49A3F94BF}"/>
              </a:ext>
            </a:extLst>
          </p:cNvPr>
          <p:cNvSpPr>
            <a:spLocks noGrp="1"/>
          </p:cNvSpPr>
          <p:nvPr>
            <p:ph idx="1"/>
          </p:nvPr>
        </p:nvSpPr>
        <p:spPr>
          <a:xfrm>
            <a:off x="565150" y="2691638"/>
            <a:ext cx="10575382" cy="3674499"/>
          </a:xfrm>
        </p:spPr>
        <p:txBody>
          <a:bodyPr vert="horz" lIns="91440" tIns="45720" rIns="91440" bIns="45720" rtlCol="0" anchor="t">
            <a:normAutofit lnSpcReduction="10000"/>
          </a:bodyPr>
          <a:lstStyle/>
          <a:p>
            <a:pPr>
              <a:buFont typeface="Wingdings"/>
              <a:buChar char="Ø"/>
            </a:pPr>
            <a:r>
              <a:rPr lang="en-US" dirty="0">
                <a:ea typeface="+mn-lt"/>
                <a:cs typeface="+mn-lt"/>
              </a:rPr>
              <a:t>The application provides logins for students and the respective in-charges.</a:t>
            </a:r>
            <a:endParaRPr lang="en-US" dirty="0"/>
          </a:p>
          <a:p>
            <a:pPr>
              <a:buFont typeface="Wingdings"/>
              <a:buChar char="Ø"/>
            </a:pPr>
            <a:r>
              <a:rPr lang="en-US" dirty="0">
                <a:ea typeface="+mn-lt"/>
                <a:cs typeface="+mn-lt"/>
              </a:rPr>
              <a:t>This helps to identify the food items and also to calculate the calories present in the image of food item.</a:t>
            </a:r>
            <a:endParaRPr lang="en-US" dirty="0"/>
          </a:p>
          <a:p>
            <a:pPr>
              <a:buFont typeface="Wingdings"/>
              <a:buChar char="Ø"/>
            </a:pPr>
            <a:r>
              <a:rPr lang="en-US" dirty="0">
                <a:ea typeface="+mn-lt"/>
                <a:cs typeface="+mn-lt"/>
              </a:rPr>
              <a:t>The attendance will be given to students after the food images of food items are uploaded and calories are calculated.</a:t>
            </a:r>
            <a:endParaRPr lang="en-US" dirty="0"/>
          </a:p>
          <a:p>
            <a:pPr>
              <a:buFont typeface="Wingdings"/>
              <a:buChar char="Ø"/>
            </a:pPr>
            <a:r>
              <a:rPr lang="en-US" dirty="0">
                <a:ea typeface="+mn-lt"/>
                <a:cs typeface="+mn-lt"/>
              </a:rPr>
              <a:t>The minimum prerequisite calories has to be matched to give the attendance.</a:t>
            </a:r>
            <a:endParaRPr lang="en-US" dirty="0"/>
          </a:p>
          <a:p>
            <a:pPr>
              <a:buFont typeface="Wingdings"/>
              <a:buChar char="Ø"/>
            </a:pPr>
            <a:r>
              <a:rPr lang="en-US" dirty="0"/>
              <a:t>A feedback form regarding the food items which were served is provided, which helps make relative changes in the future.</a:t>
            </a:r>
          </a:p>
          <a:p>
            <a:pPr>
              <a:buFont typeface="Wingdings"/>
              <a:buChar char="Ø"/>
            </a:pPr>
            <a:endParaRPr lang="en-US" dirty="0"/>
          </a:p>
        </p:txBody>
      </p:sp>
    </p:spTree>
    <p:extLst>
      <p:ext uri="{BB962C8B-B14F-4D97-AF65-F5344CB8AC3E}">
        <p14:creationId xmlns:p14="http://schemas.microsoft.com/office/powerpoint/2010/main" val="389533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ross 27">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A143C-EA17-F31F-3973-038EB2D515C1}"/>
              </a:ext>
            </a:extLst>
          </p:cNvPr>
          <p:cNvSpPr>
            <a:spLocks noGrp="1"/>
          </p:cNvSpPr>
          <p:nvPr>
            <p:ph type="title"/>
          </p:nvPr>
        </p:nvSpPr>
        <p:spPr>
          <a:xfrm>
            <a:off x="345590" y="2392924"/>
            <a:ext cx="6886726" cy="1446550"/>
          </a:xfrm>
        </p:spPr>
        <p:txBody>
          <a:bodyPr vert="horz" lIns="91440" tIns="45720" rIns="91440" bIns="45720" rtlCol="0">
            <a:normAutofit/>
          </a:bodyPr>
          <a:lstStyle/>
          <a:p>
            <a:r>
              <a:rPr lang="en-US" kern="1200" spc="-150">
                <a:latin typeface="+mj-lt"/>
                <a:ea typeface="+mj-ea"/>
                <a:cs typeface="+mj-cs"/>
              </a:rPr>
              <a:t>Process Flow</a:t>
            </a:r>
          </a:p>
        </p:txBody>
      </p:sp>
      <p:pic>
        <p:nvPicPr>
          <p:cNvPr id="4" name="Picture 4" descr="Diagram&#10;&#10;Description automatically generated">
            <a:extLst>
              <a:ext uri="{FF2B5EF4-FFF2-40B4-BE49-F238E27FC236}">
                <a16:creationId xmlns:a16="http://schemas.microsoft.com/office/drawing/2014/main" id="{D35DC03F-7899-0CC5-DC16-FD9B1FFF0269}"/>
              </a:ext>
            </a:extLst>
          </p:cNvPr>
          <p:cNvPicPr>
            <a:picLocks noChangeAspect="1"/>
          </p:cNvPicPr>
          <p:nvPr/>
        </p:nvPicPr>
        <p:blipFill>
          <a:blip r:embed="rId2"/>
          <a:stretch>
            <a:fillRect/>
          </a:stretch>
        </p:blipFill>
        <p:spPr>
          <a:xfrm>
            <a:off x="5311800" y="657728"/>
            <a:ext cx="1903971" cy="5819128"/>
          </a:xfrm>
          <a:prstGeom prst="rect">
            <a:avLst/>
          </a:prstGeom>
        </p:spPr>
      </p:pic>
    </p:spTree>
    <p:extLst>
      <p:ext uri="{BB962C8B-B14F-4D97-AF65-F5344CB8AC3E}">
        <p14:creationId xmlns:p14="http://schemas.microsoft.com/office/powerpoint/2010/main" val="368145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DB01-5978-3B67-B9CD-934DE3CC3EA3}"/>
              </a:ext>
            </a:extLst>
          </p:cNvPr>
          <p:cNvSpPr>
            <a:spLocks noGrp="1"/>
          </p:cNvSpPr>
          <p:nvPr>
            <p:ph type="title"/>
          </p:nvPr>
        </p:nvSpPr>
        <p:spPr>
          <a:xfrm>
            <a:off x="100200" y="2754551"/>
            <a:ext cx="3805731" cy="1468636"/>
          </a:xfrm>
        </p:spPr>
        <p:txBody>
          <a:bodyPr/>
          <a:lstStyle/>
          <a:p>
            <a:r>
              <a:rPr lang="en-US" dirty="0"/>
              <a:t>How the model is trained ?</a:t>
            </a:r>
          </a:p>
        </p:txBody>
      </p:sp>
      <p:pic>
        <p:nvPicPr>
          <p:cNvPr id="4" name="Picture 4" descr="Diagram&#10;&#10;Description automatically generated">
            <a:extLst>
              <a:ext uri="{FF2B5EF4-FFF2-40B4-BE49-F238E27FC236}">
                <a16:creationId xmlns:a16="http://schemas.microsoft.com/office/drawing/2014/main" id="{FC2F6744-1C76-8584-058B-5823908F414E}"/>
              </a:ext>
            </a:extLst>
          </p:cNvPr>
          <p:cNvPicPr>
            <a:picLocks noGrp="1" noChangeAspect="1"/>
          </p:cNvPicPr>
          <p:nvPr>
            <p:ph idx="1"/>
          </p:nvPr>
        </p:nvPicPr>
        <p:blipFill>
          <a:blip r:embed="rId2"/>
          <a:stretch>
            <a:fillRect/>
          </a:stretch>
        </p:blipFill>
        <p:spPr>
          <a:xfrm>
            <a:off x="4322991" y="263571"/>
            <a:ext cx="6666801" cy="6326991"/>
          </a:xfrm>
        </p:spPr>
      </p:pic>
      <p:sp>
        <p:nvSpPr>
          <p:cNvPr id="3" name="TextBox 2">
            <a:extLst>
              <a:ext uri="{FF2B5EF4-FFF2-40B4-BE49-F238E27FC236}">
                <a16:creationId xmlns:a16="http://schemas.microsoft.com/office/drawing/2014/main" id="{D26CA164-140E-F0C8-8977-72CC1781B873}"/>
              </a:ext>
            </a:extLst>
          </p:cNvPr>
          <p:cNvSpPr txBox="1"/>
          <p:nvPr/>
        </p:nvSpPr>
        <p:spPr>
          <a:xfrm>
            <a:off x="8967303" y="5170556"/>
            <a:ext cx="985079" cy="415234"/>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904797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D57D-4EAB-D90C-57B9-E77E0A7C4D28}"/>
              </a:ext>
            </a:extLst>
          </p:cNvPr>
          <p:cNvSpPr>
            <a:spLocks noGrp="1"/>
          </p:cNvSpPr>
          <p:nvPr>
            <p:ph type="title"/>
          </p:nvPr>
        </p:nvSpPr>
        <p:spPr/>
        <p:txBody>
          <a:bodyPr/>
          <a:lstStyle/>
          <a:p>
            <a:r>
              <a:rPr lang="en-US" dirty="0"/>
              <a:t>Use Case Diagram</a:t>
            </a:r>
          </a:p>
        </p:txBody>
      </p:sp>
      <p:pic>
        <p:nvPicPr>
          <p:cNvPr id="7" name="Picture 7" descr="Diagram&#10;&#10;Description automatically generated">
            <a:extLst>
              <a:ext uri="{FF2B5EF4-FFF2-40B4-BE49-F238E27FC236}">
                <a16:creationId xmlns:a16="http://schemas.microsoft.com/office/drawing/2014/main" id="{15F51101-35E0-3BFB-9E06-6A547F675036}"/>
              </a:ext>
            </a:extLst>
          </p:cNvPr>
          <p:cNvPicPr>
            <a:picLocks noChangeAspect="1"/>
          </p:cNvPicPr>
          <p:nvPr/>
        </p:nvPicPr>
        <p:blipFill>
          <a:blip r:embed="rId2"/>
          <a:stretch>
            <a:fillRect/>
          </a:stretch>
        </p:blipFill>
        <p:spPr>
          <a:xfrm>
            <a:off x="3200401" y="2268478"/>
            <a:ext cx="5305285" cy="4231566"/>
          </a:xfrm>
          <a:prstGeom prst="rect">
            <a:avLst/>
          </a:prstGeom>
        </p:spPr>
      </p:pic>
    </p:spTree>
    <p:extLst>
      <p:ext uri="{BB962C8B-B14F-4D97-AF65-F5344CB8AC3E}">
        <p14:creationId xmlns:p14="http://schemas.microsoft.com/office/powerpoint/2010/main" val="3121894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DFB5-7199-6E67-8CB7-813939E019F8}"/>
              </a:ext>
            </a:extLst>
          </p:cNvPr>
          <p:cNvSpPr>
            <a:spLocks noGrp="1"/>
          </p:cNvSpPr>
          <p:nvPr>
            <p:ph type="title"/>
          </p:nvPr>
        </p:nvSpPr>
        <p:spPr>
          <a:xfrm>
            <a:off x="332674" y="442721"/>
            <a:ext cx="8267296" cy="1446550"/>
          </a:xfrm>
        </p:spPr>
        <p:txBody>
          <a:bodyPr/>
          <a:lstStyle/>
          <a:p>
            <a:r>
              <a:rPr lang="en-US" dirty="0"/>
              <a:t>Use Cases :</a:t>
            </a:r>
          </a:p>
        </p:txBody>
      </p:sp>
      <p:sp>
        <p:nvSpPr>
          <p:cNvPr id="3" name="Content Placeholder 2">
            <a:extLst>
              <a:ext uri="{FF2B5EF4-FFF2-40B4-BE49-F238E27FC236}">
                <a16:creationId xmlns:a16="http://schemas.microsoft.com/office/drawing/2014/main" id="{77012DC1-0A53-DAC0-D54B-7DE8AC9FBC30}"/>
              </a:ext>
            </a:extLst>
          </p:cNvPr>
          <p:cNvSpPr>
            <a:spLocks noGrp="1"/>
          </p:cNvSpPr>
          <p:nvPr>
            <p:ph idx="1"/>
          </p:nvPr>
        </p:nvSpPr>
        <p:spPr>
          <a:xfrm>
            <a:off x="244654" y="1440448"/>
            <a:ext cx="11276549" cy="4970890"/>
          </a:xfrm>
        </p:spPr>
        <p:txBody>
          <a:bodyPr vert="horz" lIns="91440" tIns="45720" rIns="91440" bIns="45720" rtlCol="0" anchor="t">
            <a:normAutofit/>
          </a:bodyPr>
          <a:lstStyle/>
          <a:p>
            <a:r>
              <a:rPr lang="en-US" sz="2200" dirty="0"/>
              <a:t>USE CASE:1</a:t>
            </a:r>
          </a:p>
          <a:p>
            <a:r>
              <a:rPr lang="en-US" sz="2200" dirty="0"/>
              <a:t>NAME : Login</a:t>
            </a:r>
          </a:p>
          <a:p>
            <a:r>
              <a:rPr lang="en-US" sz="2200" dirty="0"/>
              <a:t>ACTORS : In-charge</a:t>
            </a:r>
          </a:p>
          <a:p>
            <a:r>
              <a:rPr lang="en-US" sz="2200" dirty="0"/>
              <a:t>DESCRIPTION : Allows user to login</a:t>
            </a:r>
          </a:p>
          <a:p>
            <a:r>
              <a:rPr lang="en-US" sz="2200" dirty="0"/>
              <a:t>PRE-CONDITIONS :Enter login </a:t>
            </a:r>
            <a:r>
              <a:rPr lang="en-US" sz="2200" dirty="0">
                <a:ea typeface="+mn-lt"/>
                <a:cs typeface="+mn-lt"/>
              </a:rPr>
              <a:t>credentials</a:t>
            </a:r>
          </a:p>
          <a:p>
            <a:r>
              <a:rPr lang="en-US" sz="2200" dirty="0"/>
              <a:t>POST-CONDITIONS : Login result</a:t>
            </a:r>
          </a:p>
          <a:p>
            <a:pPr marL="0" indent="0">
              <a:buNone/>
            </a:pPr>
            <a:endParaRPr lang="en-US" dirty="0"/>
          </a:p>
        </p:txBody>
      </p:sp>
      <p:graphicFrame>
        <p:nvGraphicFramePr>
          <p:cNvPr id="4" name="Table 4">
            <a:extLst>
              <a:ext uri="{FF2B5EF4-FFF2-40B4-BE49-F238E27FC236}">
                <a16:creationId xmlns:a16="http://schemas.microsoft.com/office/drawing/2014/main" id="{1556A8AB-AD19-9493-03DE-0CD13B652999}"/>
              </a:ext>
            </a:extLst>
          </p:cNvPr>
          <p:cNvGraphicFramePr>
            <a:graphicFrameLocks noGrp="1"/>
          </p:cNvGraphicFramePr>
          <p:nvPr>
            <p:extLst>
              <p:ext uri="{D42A27DB-BD31-4B8C-83A1-F6EECF244321}">
                <p14:modId xmlns:p14="http://schemas.microsoft.com/office/powerpoint/2010/main" val="3250387505"/>
              </p:ext>
            </p:extLst>
          </p:nvPr>
        </p:nvGraphicFramePr>
        <p:xfrm>
          <a:off x="937845" y="4185138"/>
          <a:ext cx="10493448" cy="2715837"/>
        </p:xfrm>
        <a:graphic>
          <a:graphicData uri="http://schemas.openxmlformats.org/drawingml/2006/table">
            <a:tbl>
              <a:tblPr firstRow="1" bandRow="1">
                <a:tableStyleId>{9D7B26C5-4107-4FEC-AEDC-1716B250A1EF}</a:tableStyleId>
              </a:tblPr>
              <a:tblGrid>
                <a:gridCol w="5246724">
                  <a:extLst>
                    <a:ext uri="{9D8B030D-6E8A-4147-A177-3AD203B41FA5}">
                      <a16:colId xmlns:a16="http://schemas.microsoft.com/office/drawing/2014/main" val="195748442"/>
                    </a:ext>
                  </a:extLst>
                </a:gridCol>
                <a:gridCol w="5246724">
                  <a:extLst>
                    <a:ext uri="{9D8B030D-6E8A-4147-A177-3AD203B41FA5}">
                      <a16:colId xmlns:a16="http://schemas.microsoft.com/office/drawing/2014/main" val="3852241600"/>
                    </a:ext>
                  </a:extLst>
                </a:gridCol>
              </a:tblGrid>
              <a:tr h="604910">
                <a:tc>
                  <a:txBody>
                    <a:bodyPr/>
                    <a:lstStyle/>
                    <a:p>
                      <a:pPr algn="ctr"/>
                      <a:r>
                        <a:rPr lang="en-US" dirty="0"/>
                        <a:t>USER</a:t>
                      </a:r>
                    </a:p>
                  </a:txBody>
                  <a:tcPr anchor="ctr"/>
                </a:tc>
                <a:tc>
                  <a:txBody>
                    <a:bodyPr/>
                    <a:lstStyle/>
                    <a:p>
                      <a:pPr algn="ctr"/>
                      <a:r>
                        <a:rPr lang="en-US" dirty="0"/>
                        <a:t>SYSTEM</a:t>
                      </a:r>
                    </a:p>
                  </a:txBody>
                  <a:tcPr anchor="ctr"/>
                </a:tc>
                <a:extLst>
                  <a:ext uri="{0D108BD9-81ED-4DB2-BD59-A6C34878D82A}">
                    <a16:rowId xmlns:a16="http://schemas.microsoft.com/office/drawing/2014/main" val="3937333055"/>
                  </a:ext>
                </a:extLst>
              </a:tr>
              <a:tr h="445274">
                <a:tc>
                  <a:txBody>
                    <a:bodyPr/>
                    <a:lstStyle/>
                    <a:p>
                      <a:r>
                        <a:rPr lang="en-US" dirty="0"/>
                        <a:t>Enter login </a:t>
                      </a:r>
                      <a:r>
                        <a:rPr lang="en-US" sz="1800" b="0" i="0" u="none" strike="noStrike" noProof="0" dirty="0">
                          <a:latin typeface="Tenorite"/>
                        </a:rPr>
                        <a:t>credentials</a:t>
                      </a:r>
                      <a:endParaRPr lang="en-US" dirty="0"/>
                    </a:p>
                  </a:txBody>
                  <a:tcPr/>
                </a:tc>
                <a:tc>
                  <a:txBody>
                    <a:bodyPr/>
                    <a:lstStyle/>
                    <a:p>
                      <a:endParaRPr lang="en-US"/>
                    </a:p>
                  </a:txBody>
                  <a:tcPr/>
                </a:tc>
                <a:extLst>
                  <a:ext uri="{0D108BD9-81ED-4DB2-BD59-A6C34878D82A}">
                    <a16:rowId xmlns:a16="http://schemas.microsoft.com/office/drawing/2014/main" val="311232513"/>
                  </a:ext>
                </a:extLst>
              </a:tr>
              <a:tr h="445274">
                <a:tc>
                  <a:txBody>
                    <a:bodyPr/>
                    <a:lstStyle/>
                    <a:p>
                      <a:r>
                        <a:rPr lang="en-US" dirty="0"/>
                        <a:t>Click Login</a:t>
                      </a:r>
                    </a:p>
                  </a:txBody>
                  <a:tcPr/>
                </a:tc>
                <a:tc>
                  <a:txBody>
                    <a:bodyPr/>
                    <a:lstStyle/>
                    <a:p>
                      <a:endParaRPr lang="en-US"/>
                    </a:p>
                  </a:txBody>
                  <a:tcPr/>
                </a:tc>
                <a:extLst>
                  <a:ext uri="{0D108BD9-81ED-4DB2-BD59-A6C34878D82A}">
                    <a16:rowId xmlns:a16="http://schemas.microsoft.com/office/drawing/2014/main" val="2767695964"/>
                  </a:ext>
                </a:extLst>
              </a:tr>
              <a:tr h="445274">
                <a:tc>
                  <a:txBody>
                    <a:bodyPr/>
                    <a:lstStyle/>
                    <a:p>
                      <a:pPr lvl="0">
                        <a:buNone/>
                      </a:pPr>
                      <a:endParaRPr lang="en-US" dirty="0"/>
                    </a:p>
                  </a:txBody>
                  <a:tcPr/>
                </a:tc>
                <a:tc>
                  <a:txBody>
                    <a:bodyPr/>
                    <a:lstStyle/>
                    <a:p>
                      <a:pPr lvl="0">
                        <a:buNone/>
                      </a:pPr>
                      <a:r>
                        <a:rPr lang="en-US" dirty="0"/>
                        <a:t>Verify login </a:t>
                      </a:r>
                      <a:r>
                        <a:rPr lang="en-US" sz="1800" b="0" i="0" u="none" strike="noStrike" noProof="0" dirty="0">
                          <a:latin typeface="Tenorite"/>
                        </a:rPr>
                        <a:t>credentials</a:t>
                      </a:r>
                      <a:endParaRPr lang="en-US" dirty="0"/>
                    </a:p>
                  </a:txBody>
                  <a:tcPr/>
                </a:tc>
                <a:extLst>
                  <a:ext uri="{0D108BD9-81ED-4DB2-BD59-A6C34878D82A}">
                    <a16:rowId xmlns:a16="http://schemas.microsoft.com/office/drawing/2014/main" val="1493537985"/>
                  </a:ext>
                </a:extLst>
              </a:tr>
              <a:tr h="775105">
                <a:tc>
                  <a:txBody>
                    <a:bodyPr/>
                    <a:lstStyle/>
                    <a:p>
                      <a:endParaRPr lang="en-US"/>
                    </a:p>
                  </a:txBody>
                  <a:tcPr/>
                </a:tc>
                <a:tc>
                  <a:txBody>
                    <a:bodyPr/>
                    <a:lstStyle/>
                    <a:p>
                      <a:r>
                        <a:rPr lang="en-US" dirty="0"/>
                        <a:t>Goes to next page if success else displays enter </a:t>
                      </a:r>
                      <a:r>
                        <a:rPr lang="en-US" sz="1800" b="0" i="0" u="none" strike="noStrike" noProof="0" dirty="0">
                          <a:latin typeface="Tenorite"/>
                        </a:rPr>
                        <a:t>credentials again</a:t>
                      </a:r>
                      <a:endParaRPr lang="en-US" dirty="0"/>
                    </a:p>
                  </a:txBody>
                  <a:tcPr/>
                </a:tc>
                <a:extLst>
                  <a:ext uri="{0D108BD9-81ED-4DB2-BD59-A6C34878D82A}">
                    <a16:rowId xmlns:a16="http://schemas.microsoft.com/office/drawing/2014/main" val="2456552509"/>
                  </a:ext>
                </a:extLst>
              </a:tr>
            </a:tbl>
          </a:graphicData>
        </a:graphic>
      </p:graphicFrame>
    </p:spTree>
    <p:extLst>
      <p:ext uri="{BB962C8B-B14F-4D97-AF65-F5344CB8AC3E}">
        <p14:creationId xmlns:p14="http://schemas.microsoft.com/office/powerpoint/2010/main" val="3672844106"/>
      </p:ext>
    </p:extLst>
  </p:cSld>
  <p:clrMapOvr>
    <a:masterClrMapping/>
  </p:clrMapOvr>
</p:sld>
</file>

<file path=ppt/theme/theme1.xml><?xml version="1.0" encoding="utf-8"?>
<a:theme xmlns:a="http://schemas.openxmlformats.org/drawingml/2006/main" name="MadridVTI">
  <a:themeElements>
    <a:clrScheme name="AnalogousFromLightSeed_2SEEDS">
      <a:dk1>
        <a:srgbClr val="000000"/>
      </a:dk1>
      <a:lt1>
        <a:srgbClr val="FFFFFF"/>
      </a:lt1>
      <a:dk2>
        <a:srgbClr val="22363C"/>
      </a:dk2>
      <a:lt2>
        <a:srgbClr val="E2E6E8"/>
      </a:lt2>
      <a:accent1>
        <a:srgbClr val="BF8E7A"/>
      </a:accent1>
      <a:accent2>
        <a:srgbClr val="CA9299"/>
      </a:accent2>
      <a:accent3>
        <a:srgbClr val="B1A27D"/>
      </a:accent3>
      <a:accent4>
        <a:srgbClr val="70AEA2"/>
      </a:accent4>
      <a:accent5>
        <a:srgbClr val="73ABBB"/>
      </a:accent5>
      <a:accent6>
        <a:srgbClr val="7A93BF"/>
      </a:accent6>
      <a:hlink>
        <a:srgbClr val="5E899C"/>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MadridVTI</vt:lpstr>
      <vt:lpstr>Poshan Abhiyan</vt:lpstr>
      <vt:lpstr>Contents :</vt:lpstr>
      <vt:lpstr>Motivation:</vt:lpstr>
      <vt:lpstr>Abstract :</vt:lpstr>
      <vt:lpstr>Description :</vt:lpstr>
      <vt:lpstr>Process Flow</vt:lpstr>
      <vt:lpstr>How the model is trained ?</vt:lpstr>
      <vt:lpstr>Use Case Diagram</vt:lpstr>
      <vt:lpstr>Use Cases :</vt:lpstr>
      <vt:lpstr>PowerPoint Presentation</vt:lpstr>
      <vt:lpstr>PowerPoint Presentation</vt:lpstr>
      <vt:lpstr>PowerPoint Presentation</vt:lpstr>
      <vt:lpstr>PowerPoint Presentation</vt:lpstr>
      <vt:lpstr>Output Screenshots:</vt:lpstr>
      <vt:lpstr>PowerPoint Presentation</vt:lpstr>
      <vt:lpstr>PowerPoint Presentation</vt:lpstr>
      <vt:lpstr>PowerPoint Presentation</vt:lpstr>
      <vt:lpstr>Requirements &amp; Technology Used : </vt:lpstr>
      <vt:lpstr>Future Scope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523</cp:revision>
  <dcterms:created xsi:type="dcterms:W3CDTF">2022-12-13T05:28:58Z</dcterms:created>
  <dcterms:modified xsi:type="dcterms:W3CDTF">2022-12-30T21:19:47Z</dcterms:modified>
</cp:coreProperties>
</file>