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56" r:id="rId2"/>
    <p:sldId id="270" r:id="rId3"/>
    <p:sldId id="259" r:id="rId4"/>
    <p:sldId id="258" r:id="rId5"/>
    <p:sldId id="265" r:id="rId6"/>
    <p:sldId id="264" r:id="rId7"/>
    <p:sldId id="260" r:id="rId8"/>
    <p:sldId id="268" r:id="rId9"/>
    <p:sldId id="262" r:id="rId10"/>
    <p:sldId id="287" r:id="rId11"/>
    <p:sldId id="293" r:id="rId12"/>
    <p:sldId id="294" r:id="rId13"/>
    <p:sldId id="292" r:id="rId14"/>
    <p:sldId id="275" r:id="rId15"/>
    <p:sldId id="276"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E6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25C163-5D7E-42CB-B99C-3B7324003B06}" v="121" dt="2023-05-06T21:48:03.298"/>
    <p1510:client id="{11B38722-5D80-43FB-8CA3-EAFB7140F6DB}" v="39" dt="2022-12-30T17:25:55.229"/>
    <p1510:client id="{39F6DD6E-32F7-4AB3-AF7D-D935C4D31E61}" v="226" dt="2022-12-29T22:32:21.585"/>
    <p1510:client id="{4D986B86-91C2-4333-989D-2CB3664D0432}" v="2" dt="2022-12-27T14:04:31.120"/>
    <p1510:client id="{56B9837F-4E9F-473A-991F-9D191EDA8199}" v="166" dt="2023-05-07T04:29:24.559"/>
    <p1510:client id="{595A9565-F8E1-4398-AF7D-A2075079EAC5}" v="1349" dt="2023-03-03T19:08:47.695"/>
    <p1510:client id="{5ECCB39A-AEA3-4916-B623-3BC2CD867252}" v="504" dt="2023-05-18T21:50:56.849"/>
    <p1510:client id="{8143307B-5C25-4BEF-A66D-D92043D6DC7D}" v="536" dt="2023-05-07T03:16:04.235"/>
    <p1510:client id="{99FBCB33-3571-4B86-9656-85CF184D6B58}" v="1696" dt="2022-12-13T09:37:19.839"/>
    <p1510:client id="{BF95092C-20C7-471D-A419-7E26EA632B2E}" v="31" dt="2023-05-19T03:15:01.025"/>
    <p1510:client id="{CAE7ECA4-951A-407A-8027-6564D24514C3}" v="182" dt="2023-05-19T02:21:04.679"/>
    <p1510:client id="{CC888E8F-C9AD-4907-AF30-3AFB2A889ADA}" v="274" dt="2022-12-30T05:41:10.797"/>
    <p1510:client id="{D2D7536F-D7A0-4D5E-B8F8-9DF67BA7B216}" v="3" dt="2023-05-17T16:39:44.2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DB6733-3276-4AEF-84BD-924E4503D104}" type="doc">
      <dgm:prSet loTypeId="urn:microsoft.com/office/officeart/2008/layout/LinedList" loCatId="list" qsTypeId="urn:microsoft.com/office/officeart/2005/8/quickstyle/simple1" qsCatId="simple" csTypeId="urn:microsoft.com/office/officeart/2005/8/colors/accent6_2" csCatId="accent6" phldr="1"/>
      <dgm:spPr/>
      <dgm:t>
        <a:bodyPr/>
        <a:lstStyle/>
        <a:p>
          <a:endParaRPr lang="en-US"/>
        </a:p>
      </dgm:t>
    </dgm:pt>
    <dgm:pt modelId="{40E4CEF1-FEEC-4046-BF2B-D78D85008F10}">
      <dgm:prSet/>
      <dgm:spPr/>
      <dgm:t>
        <a:bodyPr/>
        <a:lstStyle/>
        <a:p>
          <a:r>
            <a:rPr lang="en-US" dirty="0"/>
            <a:t>Creation of dataset is done by collecting food images</a:t>
          </a:r>
        </a:p>
      </dgm:t>
    </dgm:pt>
    <dgm:pt modelId="{5B004B03-ED51-4CDC-BDAC-A2D5474A648C}" type="parTrans" cxnId="{F9D6D10E-CD0C-428D-9011-79C21A014EFC}">
      <dgm:prSet/>
      <dgm:spPr/>
      <dgm:t>
        <a:bodyPr/>
        <a:lstStyle/>
        <a:p>
          <a:endParaRPr lang="en-US"/>
        </a:p>
      </dgm:t>
    </dgm:pt>
    <dgm:pt modelId="{553209AB-3D6D-4557-8884-4F5F989F5F3D}" type="sibTrans" cxnId="{F9D6D10E-CD0C-428D-9011-79C21A014EFC}">
      <dgm:prSet/>
      <dgm:spPr/>
      <dgm:t>
        <a:bodyPr/>
        <a:lstStyle/>
        <a:p>
          <a:endParaRPr lang="en-US"/>
        </a:p>
      </dgm:t>
    </dgm:pt>
    <dgm:pt modelId="{B65C3DB5-B1A1-4B67-81D5-6F16CA1F3F28}">
      <dgm:prSet/>
      <dgm:spPr/>
      <dgm:t>
        <a:bodyPr/>
        <a:lstStyle/>
        <a:p>
          <a:pPr rtl="0"/>
          <a:r>
            <a:rPr lang="en-US" dirty="0"/>
            <a:t>The collected dataset is annotated with </a:t>
          </a:r>
          <a:r>
            <a:rPr lang="en-US" dirty="0">
              <a:latin typeface="Seaford Display"/>
            </a:rPr>
            <a:t>the corresponding labels</a:t>
          </a:r>
          <a:endParaRPr lang="en-US" dirty="0"/>
        </a:p>
      </dgm:t>
    </dgm:pt>
    <dgm:pt modelId="{845C779F-E64D-40BF-8061-6619C8013CAD}" type="parTrans" cxnId="{F23F8513-6884-4FC1-9BEA-99A098290A1A}">
      <dgm:prSet/>
      <dgm:spPr/>
      <dgm:t>
        <a:bodyPr/>
        <a:lstStyle/>
        <a:p>
          <a:endParaRPr lang="en-US"/>
        </a:p>
      </dgm:t>
    </dgm:pt>
    <dgm:pt modelId="{B375C6C2-107E-42E9-859C-FDD28B6DD7F4}" type="sibTrans" cxnId="{F23F8513-6884-4FC1-9BEA-99A098290A1A}">
      <dgm:prSet/>
      <dgm:spPr/>
      <dgm:t>
        <a:bodyPr/>
        <a:lstStyle/>
        <a:p>
          <a:endParaRPr lang="en-US"/>
        </a:p>
      </dgm:t>
    </dgm:pt>
    <dgm:pt modelId="{0900715B-F3BF-499D-8F83-590F6F827B5D}">
      <dgm:prSet/>
      <dgm:spPr/>
      <dgm:t>
        <a:bodyPr/>
        <a:lstStyle/>
        <a:p>
          <a:pPr rtl="0"/>
          <a:r>
            <a:rPr lang="en-US" dirty="0">
              <a:latin typeface="Seaford Display"/>
            </a:rPr>
            <a:t>The yolov8 </a:t>
          </a:r>
          <a:r>
            <a:rPr lang="en-US" dirty="0"/>
            <a:t>model</a:t>
          </a:r>
          <a:r>
            <a:rPr lang="en-US" dirty="0">
              <a:latin typeface="Seaford Display"/>
            </a:rPr>
            <a:t> was used for</a:t>
          </a:r>
          <a:r>
            <a:rPr lang="en-US" dirty="0"/>
            <a:t> training the model</a:t>
          </a:r>
        </a:p>
      </dgm:t>
    </dgm:pt>
    <dgm:pt modelId="{D6134230-8ED0-4AE0-A862-F6D44A2B0398}" type="parTrans" cxnId="{43A54F29-A49F-44F4-8602-903E334DEAF2}">
      <dgm:prSet/>
      <dgm:spPr/>
      <dgm:t>
        <a:bodyPr/>
        <a:lstStyle/>
        <a:p>
          <a:endParaRPr lang="en-US"/>
        </a:p>
      </dgm:t>
    </dgm:pt>
    <dgm:pt modelId="{1BA6616A-872F-4AEB-AD41-CD79F9B19FDD}" type="sibTrans" cxnId="{43A54F29-A49F-44F4-8602-903E334DEAF2}">
      <dgm:prSet/>
      <dgm:spPr/>
      <dgm:t>
        <a:bodyPr/>
        <a:lstStyle/>
        <a:p>
          <a:endParaRPr lang="en-US"/>
        </a:p>
      </dgm:t>
    </dgm:pt>
    <dgm:pt modelId="{41349F2F-4BF1-4C94-A5F0-139DFA0B0DBC}">
      <dgm:prSet/>
      <dgm:spPr/>
      <dgm:t>
        <a:bodyPr/>
        <a:lstStyle/>
        <a:p>
          <a:r>
            <a:rPr lang="en-US" dirty="0"/>
            <a:t>This trained model detects and classifies the items/objects present in the image</a:t>
          </a:r>
        </a:p>
      </dgm:t>
    </dgm:pt>
    <dgm:pt modelId="{223B4ACE-8714-43F1-907C-7301952961B6}" type="parTrans" cxnId="{72F646E2-9CCF-4163-B96C-19EBEBA02759}">
      <dgm:prSet/>
      <dgm:spPr/>
      <dgm:t>
        <a:bodyPr/>
        <a:lstStyle/>
        <a:p>
          <a:endParaRPr lang="en-US"/>
        </a:p>
      </dgm:t>
    </dgm:pt>
    <dgm:pt modelId="{8010B746-D29D-4F91-BC51-F4CFA5E4ADAF}" type="sibTrans" cxnId="{72F646E2-9CCF-4163-B96C-19EBEBA02759}">
      <dgm:prSet/>
      <dgm:spPr/>
      <dgm:t>
        <a:bodyPr/>
        <a:lstStyle/>
        <a:p>
          <a:endParaRPr lang="en-US"/>
        </a:p>
      </dgm:t>
    </dgm:pt>
    <dgm:pt modelId="{AE65B4B9-2CAD-48FA-B68D-47FF4A518B9E}">
      <dgm:prSet/>
      <dgm:spPr/>
      <dgm:t>
        <a:bodyPr/>
        <a:lstStyle/>
        <a:p>
          <a:r>
            <a:rPr lang="en-US" dirty="0"/>
            <a:t>So the amount of calories present depends on the image uploaded</a:t>
          </a:r>
        </a:p>
      </dgm:t>
    </dgm:pt>
    <dgm:pt modelId="{DFE2FD58-D642-418A-A175-F74BDD9A7A33}" type="parTrans" cxnId="{72FD23CE-5FCC-476E-BD8C-FB01EBA042BA}">
      <dgm:prSet/>
      <dgm:spPr/>
      <dgm:t>
        <a:bodyPr/>
        <a:lstStyle/>
        <a:p>
          <a:endParaRPr lang="en-US"/>
        </a:p>
      </dgm:t>
    </dgm:pt>
    <dgm:pt modelId="{849AB4A4-D017-4666-9022-096CA89A3823}" type="sibTrans" cxnId="{72FD23CE-5FCC-476E-BD8C-FB01EBA042BA}">
      <dgm:prSet/>
      <dgm:spPr/>
      <dgm:t>
        <a:bodyPr/>
        <a:lstStyle/>
        <a:p>
          <a:endParaRPr lang="en-US"/>
        </a:p>
      </dgm:t>
    </dgm:pt>
    <dgm:pt modelId="{0958A3DC-D79E-4680-9A27-C115EBEE399E}" type="pres">
      <dgm:prSet presAssocID="{B9DB6733-3276-4AEF-84BD-924E4503D104}" presName="vert0" presStyleCnt="0">
        <dgm:presLayoutVars>
          <dgm:dir/>
          <dgm:animOne val="branch"/>
          <dgm:animLvl val="lvl"/>
        </dgm:presLayoutVars>
      </dgm:prSet>
      <dgm:spPr/>
    </dgm:pt>
    <dgm:pt modelId="{74861ED6-3D64-4688-9D85-A9C5E015196D}" type="pres">
      <dgm:prSet presAssocID="{40E4CEF1-FEEC-4046-BF2B-D78D85008F10}" presName="thickLine" presStyleLbl="alignNode1" presStyleIdx="0" presStyleCnt="5"/>
      <dgm:spPr/>
    </dgm:pt>
    <dgm:pt modelId="{D61E0308-CBEA-48E3-8F40-EFF286F53A41}" type="pres">
      <dgm:prSet presAssocID="{40E4CEF1-FEEC-4046-BF2B-D78D85008F10}" presName="horz1" presStyleCnt="0"/>
      <dgm:spPr/>
    </dgm:pt>
    <dgm:pt modelId="{83A558E4-3C56-4D6E-A36D-BFFAC012BAE5}" type="pres">
      <dgm:prSet presAssocID="{40E4CEF1-FEEC-4046-BF2B-D78D85008F10}" presName="tx1" presStyleLbl="revTx" presStyleIdx="0" presStyleCnt="5"/>
      <dgm:spPr/>
    </dgm:pt>
    <dgm:pt modelId="{7CA7DEC2-88FC-46A3-997A-0912E0A68B6A}" type="pres">
      <dgm:prSet presAssocID="{40E4CEF1-FEEC-4046-BF2B-D78D85008F10}" presName="vert1" presStyleCnt="0"/>
      <dgm:spPr/>
    </dgm:pt>
    <dgm:pt modelId="{EDDEC2E1-D309-4405-8F4B-1BE3B22DCF0F}" type="pres">
      <dgm:prSet presAssocID="{B65C3DB5-B1A1-4B67-81D5-6F16CA1F3F28}" presName="thickLine" presStyleLbl="alignNode1" presStyleIdx="1" presStyleCnt="5"/>
      <dgm:spPr/>
    </dgm:pt>
    <dgm:pt modelId="{BD6F8F43-26B3-49AF-9F6E-96FC361CE2FF}" type="pres">
      <dgm:prSet presAssocID="{B65C3DB5-B1A1-4B67-81D5-6F16CA1F3F28}" presName="horz1" presStyleCnt="0"/>
      <dgm:spPr/>
    </dgm:pt>
    <dgm:pt modelId="{F94630D8-B3EB-48DE-9605-1565FD19C7BD}" type="pres">
      <dgm:prSet presAssocID="{B65C3DB5-B1A1-4B67-81D5-6F16CA1F3F28}" presName="tx1" presStyleLbl="revTx" presStyleIdx="1" presStyleCnt="5"/>
      <dgm:spPr/>
    </dgm:pt>
    <dgm:pt modelId="{0D0D5917-8DFB-4AEC-9C52-9708A5C2B9D6}" type="pres">
      <dgm:prSet presAssocID="{B65C3DB5-B1A1-4B67-81D5-6F16CA1F3F28}" presName="vert1" presStyleCnt="0"/>
      <dgm:spPr/>
    </dgm:pt>
    <dgm:pt modelId="{93132159-4900-4011-B715-F6DBEBB4090B}" type="pres">
      <dgm:prSet presAssocID="{0900715B-F3BF-499D-8F83-590F6F827B5D}" presName="thickLine" presStyleLbl="alignNode1" presStyleIdx="2" presStyleCnt="5"/>
      <dgm:spPr/>
    </dgm:pt>
    <dgm:pt modelId="{4EA2D054-8745-4B87-B305-614E93C48379}" type="pres">
      <dgm:prSet presAssocID="{0900715B-F3BF-499D-8F83-590F6F827B5D}" presName="horz1" presStyleCnt="0"/>
      <dgm:spPr/>
    </dgm:pt>
    <dgm:pt modelId="{34DC4B9F-2120-4B82-AC15-EACF6F2ADC33}" type="pres">
      <dgm:prSet presAssocID="{0900715B-F3BF-499D-8F83-590F6F827B5D}" presName="tx1" presStyleLbl="revTx" presStyleIdx="2" presStyleCnt="5"/>
      <dgm:spPr/>
    </dgm:pt>
    <dgm:pt modelId="{764961AD-BE1A-4C0B-80DB-7FFEB734684A}" type="pres">
      <dgm:prSet presAssocID="{0900715B-F3BF-499D-8F83-590F6F827B5D}" presName="vert1" presStyleCnt="0"/>
      <dgm:spPr/>
    </dgm:pt>
    <dgm:pt modelId="{B18F8239-DD7C-4F41-99B3-5E5C2055DFD6}" type="pres">
      <dgm:prSet presAssocID="{41349F2F-4BF1-4C94-A5F0-139DFA0B0DBC}" presName="thickLine" presStyleLbl="alignNode1" presStyleIdx="3" presStyleCnt="5"/>
      <dgm:spPr/>
    </dgm:pt>
    <dgm:pt modelId="{EF1F7AFB-F052-4FB5-BD2D-9DB87393EFB3}" type="pres">
      <dgm:prSet presAssocID="{41349F2F-4BF1-4C94-A5F0-139DFA0B0DBC}" presName="horz1" presStyleCnt="0"/>
      <dgm:spPr/>
    </dgm:pt>
    <dgm:pt modelId="{AC020A7F-D647-44AE-B125-6C7FC416ED07}" type="pres">
      <dgm:prSet presAssocID="{41349F2F-4BF1-4C94-A5F0-139DFA0B0DBC}" presName="tx1" presStyleLbl="revTx" presStyleIdx="3" presStyleCnt="5"/>
      <dgm:spPr/>
    </dgm:pt>
    <dgm:pt modelId="{B3FFD6E6-EE8B-4102-A5A9-350C067A254F}" type="pres">
      <dgm:prSet presAssocID="{41349F2F-4BF1-4C94-A5F0-139DFA0B0DBC}" presName="vert1" presStyleCnt="0"/>
      <dgm:spPr/>
    </dgm:pt>
    <dgm:pt modelId="{D3C56F3B-7F8D-4099-BDF8-DD77287E38BF}" type="pres">
      <dgm:prSet presAssocID="{AE65B4B9-2CAD-48FA-B68D-47FF4A518B9E}" presName="thickLine" presStyleLbl="alignNode1" presStyleIdx="4" presStyleCnt="5"/>
      <dgm:spPr/>
    </dgm:pt>
    <dgm:pt modelId="{15BF00F8-4CDC-4E98-AC47-31348B004B9B}" type="pres">
      <dgm:prSet presAssocID="{AE65B4B9-2CAD-48FA-B68D-47FF4A518B9E}" presName="horz1" presStyleCnt="0"/>
      <dgm:spPr/>
    </dgm:pt>
    <dgm:pt modelId="{6C9FEDC7-5594-460F-8101-7183D68A120F}" type="pres">
      <dgm:prSet presAssocID="{AE65B4B9-2CAD-48FA-B68D-47FF4A518B9E}" presName="tx1" presStyleLbl="revTx" presStyleIdx="4" presStyleCnt="5"/>
      <dgm:spPr/>
    </dgm:pt>
    <dgm:pt modelId="{EF4B0A53-0EA9-4685-B845-0CBE7B780EF9}" type="pres">
      <dgm:prSet presAssocID="{AE65B4B9-2CAD-48FA-B68D-47FF4A518B9E}" presName="vert1" presStyleCnt="0"/>
      <dgm:spPr/>
    </dgm:pt>
  </dgm:ptLst>
  <dgm:cxnLst>
    <dgm:cxn modelId="{F9D6D10E-CD0C-428D-9011-79C21A014EFC}" srcId="{B9DB6733-3276-4AEF-84BD-924E4503D104}" destId="{40E4CEF1-FEEC-4046-BF2B-D78D85008F10}" srcOrd="0" destOrd="0" parTransId="{5B004B03-ED51-4CDC-BDAC-A2D5474A648C}" sibTransId="{553209AB-3D6D-4557-8884-4F5F989F5F3D}"/>
    <dgm:cxn modelId="{F23F8513-6884-4FC1-9BEA-99A098290A1A}" srcId="{B9DB6733-3276-4AEF-84BD-924E4503D104}" destId="{B65C3DB5-B1A1-4B67-81D5-6F16CA1F3F28}" srcOrd="1" destOrd="0" parTransId="{845C779F-E64D-40BF-8061-6619C8013CAD}" sibTransId="{B375C6C2-107E-42E9-859C-FDD28B6DD7F4}"/>
    <dgm:cxn modelId="{43A54F29-A49F-44F4-8602-903E334DEAF2}" srcId="{B9DB6733-3276-4AEF-84BD-924E4503D104}" destId="{0900715B-F3BF-499D-8F83-590F6F827B5D}" srcOrd="2" destOrd="0" parTransId="{D6134230-8ED0-4AE0-A862-F6D44A2B0398}" sibTransId="{1BA6616A-872F-4AEB-AD41-CD79F9B19FDD}"/>
    <dgm:cxn modelId="{51AB7634-E58C-4C98-8CFF-B514A921F324}" type="presOf" srcId="{0900715B-F3BF-499D-8F83-590F6F827B5D}" destId="{34DC4B9F-2120-4B82-AC15-EACF6F2ADC33}" srcOrd="0" destOrd="0" presId="urn:microsoft.com/office/officeart/2008/layout/LinedList"/>
    <dgm:cxn modelId="{6320F467-A663-44F4-A9BD-08B5724E1E1C}" type="presOf" srcId="{B65C3DB5-B1A1-4B67-81D5-6F16CA1F3F28}" destId="{F94630D8-B3EB-48DE-9605-1565FD19C7BD}" srcOrd="0" destOrd="0" presId="urn:microsoft.com/office/officeart/2008/layout/LinedList"/>
    <dgm:cxn modelId="{39EABC69-FD26-4487-81BF-402A75DF0AE4}" type="presOf" srcId="{41349F2F-4BF1-4C94-A5F0-139DFA0B0DBC}" destId="{AC020A7F-D647-44AE-B125-6C7FC416ED07}" srcOrd="0" destOrd="0" presId="urn:microsoft.com/office/officeart/2008/layout/LinedList"/>
    <dgm:cxn modelId="{4C363B73-BE1C-4127-8D83-149EB8F8A5BB}" type="presOf" srcId="{AE65B4B9-2CAD-48FA-B68D-47FF4A518B9E}" destId="{6C9FEDC7-5594-460F-8101-7183D68A120F}" srcOrd="0" destOrd="0" presId="urn:microsoft.com/office/officeart/2008/layout/LinedList"/>
    <dgm:cxn modelId="{688E9F77-A7E0-4C72-95C8-C72817A071A5}" type="presOf" srcId="{B9DB6733-3276-4AEF-84BD-924E4503D104}" destId="{0958A3DC-D79E-4680-9A27-C115EBEE399E}" srcOrd="0" destOrd="0" presId="urn:microsoft.com/office/officeart/2008/layout/LinedList"/>
    <dgm:cxn modelId="{72FD23CE-5FCC-476E-BD8C-FB01EBA042BA}" srcId="{B9DB6733-3276-4AEF-84BD-924E4503D104}" destId="{AE65B4B9-2CAD-48FA-B68D-47FF4A518B9E}" srcOrd="4" destOrd="0" parTransId="{DFE2FD58-D642-418A-A175-F74BDD9A7A33}" sibTransId="{849AB4A4-D017-4666-9022-096CA89A3823}"/>
    <dgm:cxn modelId="{E027A4D0-9174-454E-BFF7-F401DDEDD053}" type="presOf" srcId="{40E4CEF1-FEEC-4046-BF2B-D78D85008F10}" destId="{83A558E4-3C56-4D6E-A36D-BFFAC012BAE5}" srcOrd="0" destOrd="0" presId="urn:microsoft.com/office/officeart/2008/layout/LinedList"/>
    <dgm:cxn modelId="{72F646E2-9CCF-4163-B96C-19EBEBA02759}" srcId="{B9DB6733-3276-4AEF-84BD-924E4503D104}" destId="{41349F2F-4BF1-4C94-A5F0-139DFA0B0DBC}" srcOrd="3" destOrd="0" parTransId="{223B4ACE-8714-43F1-907C-7301952961B6}" sibTransId="{8010B746-D29D-4F91-BC51-F4CFA5E4ADAF}"/>
    <dgm:cxn modelId="{6C701275-F117-4F68-AADE-478F18D8BE7E}" type="presParOf" srcId="{0958A3DC-D79E-4680-9A27-C115EBEE399E}" destId="{74861ED6-3D64-4688-9D85-A9C5E015196D}" srcOrd="0" destOrd="0" presId="urn:microsoft.com/office/officeart/2008/layout/LinedList"/>
    <dgm:cxn modelId="{C8C71006-32BB-4FF5-BFB5-99ABB92AA878}" type="presParOf" srcId="{0958A3DC-D79E-4680-9A27-C115EBEE399E}" destId="{D61E0308-CBEA-48E3-8F40-EFF286F53A41}" srcOrd="1" destOrd="0" presId="urn:microsoft.com/office/officeart/2008/layout/LinedList"/>
    <dgm:cxn modelId="{802BCEF9-DDD2-4615-9E27-09B06DE9E2D4}" type="presParOf" srcId="{D61E0308-CBEA-48E3-8F40-EFF286F53A41}" destId="{83A558E4-3C56-4D6E-A36D-BFFAC012BAE5}" srcOrd="0" destOrd="0" presId="urn:microsoft.com/office/officeart/2008/layout/LinedList"/>
    <dgm:cxn modelId="{F06AF40D-61D8-44EA-AF91-D617D65585BA}" type="presParOf" srcId="{D61E0308-CBEA-48E3-8F40-EFF286F53A41}" destId="{7CA7DEC2-88FC-46A3-997A-0912E0A68B6A}" srcOrd="1" destOrd="0" presId="urn:microsoft.com/office/officeart/2008/layout/LinedList"/>
    <dgm:cxn modelId="{0707AE05-CFE7-4F17-87BC-CB478ADCC4CA}" type="presParOf" srcId="{0958A3DC-D79E-4680-9A27-C115EBEE399E}" destId="{EDDEC2E1-D309-4405-8F4B-1BE3B22DCF0F}" srcOrd="2" destOrd="0" presId="urn:microsoft.com/office/officeart/2008/layout/LinedList"/>
    <dgm:cxn modelId="{5B5B73D0-3464-492B-8B0A-5075C9B57DEB}" type="presParOf" srcId="{0958A3DC-D79E-4680-9A27-C115EBEE399E}" destId="{BD6F8F43-26B3-49AF-9F6E-96FC361CE2FF}" srcOrd="3" destOrd="0" presId="urn:microsoft.com/office/officeart/2008/layout/LinedList"/>
    <dgm:cxn modelId="{7EC417D4-07AD-4EF8-8FD9-AF4C7D132BF1}" type="presParOf" srcId="{BD6F8F43-26B3-49AF-9F6E-96FC361CE2FF}" destId="{F94630D8-B3EB-48DE-9605-1565FD19C7BD}" srcOrd="0" destOrd="0" presId="urn:microsoft.com/office/officeart/2008/layout/LinedList"/>
    <dgm:cxn modelId="{648B0122-9AC9-4C96-8CBD-0EA06FC688AB}" type="presParOf" srcId="{BD6F8F43-26B3-49AF-9F6E-96FC361CE2FF}" destId="{0D0D5917-8DFB-4AEC-9C52-9708A5C2B9D6}" srcOrd="1" destOrd="0" presId="urn:microsoft.com/office/officeart/2008/layout/LinedList"/>
    <dgm:cxn modelId="{7FDF7A1F-8998-41A2-A79C-E706785D09FA}" type="presParOf" srcId="{0958A3DC-D79E-4680-9A27-C115EBEE399E}" destId="{93132159-4900-4011-B715-F6DBEBB4090B}" srcOrd="4" destOrd="0" presId="urn:microsoft.com/office/officeart/2008/layout/LinedList"/>
    <dgm:cxn modelId="{3864B76B-5AA0-4199-8C75-595814D11FCD}" type="presParOf" srcId="{0958A3DC-D79E-4680-9A27-C115EBEE399E}" destId="{4EA2D054-8745-4B87-B305-614E93C48379}" srcOrd="5" destOrd="0" presId="urn:microsoft.com/office/officeart/2008/layout/LinedList"/>
    <dgm:cxn modelId="{3E0D2914-5F46-41D7-B99A-6331FC05E3AA}" type="presParOf" srcId="{4EA2D054-8745-4B87-B305-614E93C48379}" destId="{34DC4B9F-2120-4B82-AC15-EACF6F2ADC33}" srcOrd="0" destOrd="0" presId="urn:microsoft.com/office/officeart/2008/layout/LinedList"/>
    <dgm:cxn modelId="{AF7B679B-1B0B-423C-AABF-DCDCCD6E9278}" type="presParOf" srcId="{4EA2D054-8745-4B87-B305-614E93C48379}" destId="{764961AD-BE1A-4C0B-80DB-7FFEB734684A}" srcOrd="1" destOrd="0" presId="urn:microsoft.com/office/officeart/2008/layout/LinedList"/>
    <dgm:cxn modelId="{C4140A8F-3B40-4733-BB66-A3A4F764E8D4}" type="presParOf" srcId="{0958A3DC-D79E-4680-9A27-C115EBEE399E}" destId="{B18F8239-DD7C-4F41-99B3-5E5C2055DFD6}" srcOrd="6" destOrd="0" presId="urn:microsoft.com/office/officeart/2008/layout/LinedList"/>
    <dgm:cxn modelId="{4AF2C52E-0AB6-415B-9A8C-7FBDCDEB3FA0}" type="presParOf" srcId="{0958A3DC-D79E-4680-9A27-C115EBEE399E}" destId="{EF1F7AFB-F052-4FB5-BD2D-9DB87393EFB3}" srcOrd="7" destOrd="0" presId="urn:microsoft.com/office/officeart/2008/layout/LinedList"/>
    <dgm:cxn modelId="{05F2F661-14D5-48C2-AEA9-BEACD331EE7E}" type="presParOf" srcId="{EF1F7AFB-F052-4FB5-BD2D-9DB87393EFB3}" destId="{AC020A7F-D647-44AE-B125-6C7FC416ED07}" srcOrd="0" destOrd="0" presId="urn:microsoft.com/office/officeart/2008/layout/LinedList"/>
    <dgm:cxn modelId="{200BBF9C-8653-4F8A-9306-B04372FCE1FD}" type="presParOf" srcId="{EF1F7AFB-F052-4FB5-BD2D-9DB87393EFB3}" destId="{B3FFD6E6-EE8B-4102-A5A9-350C067A254F}" srcOrd="1" destOrd="0" presId="urn:microsoft.com/office/officeart/2008/layout/LinedList"/>
    <dgm:cxn modelId="{CE1CD690-621D-4081-91FE-070E75735D8B}" type="presParOf" srcId="{0958A3DC-D79E-4680-9A27-C115EBEE399E}" destId="{D3C56F3B-7F8D-4099-BDF8-DD77287E38BF}" srcOrd="8" destOrd="0" presId="urn:microsoft.com/office/officeart/2008/layout/LinedList"/>
    <dgm:cxn modelId="{1D091FD8-5920-42B8-A5E2-B696036E8ABD}" type="presParOf" srcId="{0958A3DC-D79E-4680-9A27-C115EBEE399E}" destId="{15BF00F8-4CDC-4E98-AC47-31348B004B9B}" srcOrd="9" destOrd="0" presId="urn:microsoft.com/office/officeart/2008/layout/LinedList"/>
    <dgm:cxn modelId="{57C0858A-0633-4560-AF94-4CB01147E2AE}" type="presParOf" srcId="{15BF00F8-4CDC-4E98-AC47-31348B004B9B}" destId="{6C9FEDC7-5594-460F-8101-7183D68A120F}" srcOrd="0" destOrd="0" presId="urn:microsoft.com/office/officeart/2008/layout/LinedList"/>
    <dgm:cxn modelId="{51083A0D-CAF1-4D5B-88F0-2B76071C27E0}" type="presParOf" srcId="{15BF00F8-4CDC-4E98-AC47-31348B004B9B}" destId="{EF4B0A53-0EA9-4685-B845-0CBE7B780EF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861ED6-3D64-4688-9D85-A9C5E015196D}">
      <dsp:nvSpPr>
        <dsp:cNvPr id="0" name=""/>
        <dsp:cNvSpPr/>
      </dsp:nvSpPr>
      <dsp:spPr>
        <a:xfrm>
          <a:off x="0" y="389"/>
          <a:ext cx="6886726"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A558E4-3C56-4D6E-A36D-BFFAC012BAE5}">
      <dsp:nvSpPr>
        <dsp:cNvPr id="0" name=""/>
        <dsp:cNvSpPr/>
      </dsp:nvSpPr>
      <dsp:spPr>
        <a:xfrm>
          <a:off x="0" y="389"/>
          <a:ext cx="6886726" cy="637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Creation of dataset is done by collecting food images</a:t>
          </a:r>
        </a:p>
      </dsp:txBody>
      <dsp:txXfrm>
        <a:off x="0" y="389"/>
        <a:ext cx="6886726" cy="637561"/>
      </dsp:txXfrm>
    </dsp:sp>
    <dsp:sp modelId="{EDDEC2E1-D309-4405-8F4B-1BE3B22DCF0F}">
      <dsp:nvSpPr>
        <dsp:cNvPr id="0" name=""/>
        <dsp:cNvSpPr/>
      </dsp:nvSpPr>
      <dsp:spPr>
        <a:xfrm>
          <a:off x="0" y="637950"/>
          <a:ext cx="6886726"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4630D8-B3EB-48DE-9605-1565FD19C7BD}">
      <dsp:nvSpPr>
        <dsp:cNvPr id="0" name=""/>
        <dsp:cNvSpPr/>
      </dsp:nvSpPr>
      <dsp:spPr>
        <a:xfrm>
          <a:off x="0" y="637950"/>
          <a:ext cx="6886726" cy="637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t>The collected dataset is annotated with </a:t>
          </a:r>
          <a:r>
            <a:rPr lang="en-US" sz="1800" kern="1200" dirty="0">
              <a:latin typeface="Seaford Display"/>
            </a:rPr>
            <a:t>the corresponding labels</a:t>
          </a:r>
          <a:endParaRPr lang="en-US" sz="1800" kern="1200" dirty="0"/>
        </a:p>
      </dsp:txBody>
      <dsp:txXfrm>
        <a:off x="0" y="637950"/>
        <a:ext cx="6886726" cy="637561"/>
      </dsp:txXfrm>
    </dsp:sp>
    <dsp:sp modelId="{93132159-4900-4011-B715-F6DBEBB4090B}">
      <dsp:nvSpPr>
        <dsp:cNvPr id="0" name=""/>
        <dsp:cNvSpPr/>
      </dsp:nvSpPr>
      <dsp:spPr>
        <a:xfrm>
          <a:off x="0" y="1275512"/>
          <a:ext cx="6886726"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DC4B9F-2120-4B82-AC15-EACF6F2ADC33}">
      <dsp:nvSpPr>
        <dsp:cNvPr id="0" name=""/>
        <dsp:cNvSpPr/>
      </dsp:nvSpPr>
      <dsp:spPr>
        <a:xfrm>
          <a:off x="0" y="1275512"/>
          <a:ext cx="6886726" cy="637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latin typeface="Seaford Display"/>
            </a:rPr>
            <a:t>The yolov8 </a:t>
          </a:r>
          <a:r>
            <a:rPr lang="en-US" sz="1800" kern="1200" dirty="0"/>
            <a:t>model</a:t>
          </a:r>
          <a:r>
            <a:rPr lang="en-US" sz="1800" kern="1200" dirty="0">
              <a:latin typeface="Seaford Display"/>
            </a:rPr>
            <a:t> was used for</a:t>
          </a:r>
          <a:r>
            <a:rPr lang="en-US" sz="1800" kern="1200" dirty="0"/>
            <a:t> training the model</a:t>
          </a:r>
        </a:p>
      </dsp:txBody>
      <dsp:txXfrm>
        <a:off x="0" y="1275512"/>
        <a:ext cx="6886726" cy="637561"/>
      </dsp:txXfrm>
    </dsp:sp>
    <dsp:sp modelId="{B18F8239-DD7C-4F41-99B3-5E5C2055DFD6}">
      <dsp:nvSpPr>
        <dsp:cNvPr id="0" name=""/>
        <dsp:cNvSpPr/>
      </dsp:nvSpPr>
      <dsp:spPr>
        <a:xfrm>
          <a:off x="0" y="1913073"/>
          <a:ext cx="6886726"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020A7F-D647-44AE-B125-6C7FC416ED07}">
      <dsp:nvSpPr>
        <dsp:cNvPr id="0" name=""/>
        <dsp:cNvSpPr/>
      </dsp:nvSpPr>
      <dsp:spPr>
        <a:xfrm>
          <a:off x="0" y="1913073"/>
          <a:ext cx="6886726" cy="637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This trained model detects and classifies the items/objects present in the image</a:t>
          </a:r>
        </a:p>
      </dsp:txBody>
      <dsp:txXfrm>
        <a:off x="0" y="1913073"/>
        <a:ext cx="6886726" cy="637561"/>
      </dsp:txXfrm>
    </dsp:sp>
    <dsp:sp modelId="{D3C56F3B-7F8D-4099-BDF8-DD77287E38BF}">
      <dsp:nvSpPr>
        <dsp:cNvPr id="0" name=""/>
        <dsp:cNvSpPr/>
      </dsp:nvSpPr>
      <dsp:spPr>
        <a:xfrm>
          <a:off x="0" y="2550635"/>
          <a:ext cx="6886726"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9FEDC7-5594-460F-8101-7183D68A120F}">
      <dsp:nvSpPr>
        <dsp:cNvPr id="0" name=""/>
        <dsp:cNvSpPr/>
      </dsp:nvSpPr>
      <dsp:spPr>
        <a:xfrm>
          <a:off x="0" y="2550635"/>
          <a:ext cx="6886726" cy="637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So the amount of calories present depends on the image uploaded</a:t>
          </a:r>
        </a:p>
      </dsp:txBody>
      <dsp:txXfrm>
        <a:off x="0" y="2550635"/>
        <a:ext cx="6886726" cy="63756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5/18/2023</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68113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5/18/2023</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1267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5/18/2023</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7127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5/18/2023</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906703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5/18/2023</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696766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5/18/2023</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3777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5/18/2023</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077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5/18/2023</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372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5/18/2023</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719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5/18/2023</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72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5/18/2023</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4030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5/18/2023</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33459270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hyperlink" Target="https://roboflow.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67019" y="234130"/>
            <a:ext cx="4666930" cy="3252250"/>
          </a:xfrm>
        </p:spPr>
        <p:txBody>
          <a:bodyPr>
            <a:normAutofit/>
          </a:bodyPr>
          <a:lstStyle/>
          <a:p>
            <a:r>
              <a:rPr lang="en-US" sz="6000" dirty="0">
                <a:ea typeface="+mj-lt"/>
                <a:cs typeface="+mj-lt"/>
              </a:rPr>
              <a:t>Poshan Abhiyan</a:t>
            </a:r>
            <a:endParaRPr lang="en-US" dirty="0"/>
          </a:p>
        </p:txBody>
      </p:sp>
      <p:sp>
        <p:nvSpPr>
          <p:cNvPr id="3" name="Subtitle 2"/>
          <p:cNvSpPr>
            <a:spLocks noGrp="1"/>
          </p:cNvSpPr>
          <p:nvPr>
            <p:ph type="subTitle" idx="1"/>
          </p:nvPr>
        </p:nvSpPr>
        <p:spPr>
          <a:xfrm>
            <a:off x="377454" y="4257019"/>
            <a:ext cx="4236235" cy="1103773"/>
          </a:xfrm>
        </p:spPr>
        <p:txBody>
          <a:bodyPr vert="horz" lIns="91440" tIns="45720" rIns="91440" bIns="45720" rtlCol="0" anchor="t">
            <a:noAutofit/>
          </a:bodyPr>
          <a:lstStyle/>
          <a:p>
            <a:r>
              <a:rPr lang="en-US" sz="1800" dirty="0"/>
              <a:t>BY:</a:t>
            </a:r>
          </a:p>
          <a:p>
            <a:r>
              <a:rPr lang="en-US" sz="1800" dirty="0" err="1">
                <a:ea typeface="+mn-lt"/>
                <a:cs typeface="+mn-lt"/>
              </a:rPr>
              <a:t>C.Samiksha</a:t>
            </a:r>
            <a:r>
              <a:rPr lang="en-US" sz="1800" dirty="0">
                <a:ea typeface="+mn-lt"/>
                <a:cs typeface="+mn-lt"/>
              </a:rPr>
              <a:t> : 1602-20-737-037</a:t>
            </a:r>
            <a:endParaRPr lang="en-US" dirty="0">
              <a:ea typeface="+mn-lt"/>
              <a:cs typeface="+mn-lt"/>
            </a:endParaRPr>
          </a:p>
          <a:p>
            <a:r>
              <a:rPr lang="en-US" sz="1800" dirty="0">
                <a:ea typeface="+mn-lt"/>
                <a:cs typeface="+mn-lt"/>
              </a:rPr>
              <a:t>Ajay Kumar : 1602-20-737-002</a:t>
            </a:r>
            <a:endParaRPr lang="en-US"/>
          </a:p>
          <a:p>
            <a:r>
              <a:rPr lang="en-US" sz="1800" dirty="0" err="1">
                <a:ea typeface="+mn-lt"/>
                <a:cs typeface="+mn-lt"/>
              </a:rPr>
              <a:t>R.Thirupathi</a:t>
            </a:r>
            <a:r>
              <a:rPr lang="en-US" sz="1800" dirty="0">
                <a:ea typeface="+mn-lt"/>
                <a:cs typeface="+mn-lt"/>
              </a:rPr>
              <a:t> : 1602-20-737-031</a:t>
            </a:r>
            <a:endParaRPr lang="en-US" dirty="0">
              <a:ea typeface="+mn-lt"/>
              <a:cs typeface="+mn-lt"/>
            </a:endParaRPr>
          </a:p>
          <a:p>
            <a:endParaRPr lang="en-US" sz="1800" dirty="0"/>
          </a:p>
          <a:p>
            <a:endParaRPr lang="en-US" sz="1800" dirty="0"/>
          </a:p>
          <a:p>
            <a:endParaRPr lang="en-US" sz="1800" dirty="0"/>
          </a:p>
          <a:p>
            <a:endParaRPr lang="en-US" dirty="0"/>
          </a:p>
        </p:txBody>
      </p:sp>
      <p:pic>
        <p:nvPicPr>
          <p:cNvPr id="4" name="Picture 3">
            <a:extLst>
              <a:ext uri="{FF2B5EF4-FFF2-40B4-BE49-F238E27FC236}">
                <a16:creationId xmlns:a16="http://schemas.microsoft.com/office/drawing/2014/main" id="{A55346CE-72D6-43C1-FB3E-B70F6C9179B5}"/>
              </a:ext>
            </a:extLst>
          </p:cNvPr>
          <p:cNvPicPr>
            <a:picLocks noChangeAspect="1"/>
          </p:cNvPicPr>
          <p:nvPr/>
        </p:nvPicPr>
        <p:blipFill rotWithShape="1">
          <a:blip r:embed="rId2"/>
          <a:srcRect l="24566" r="24632" b="-4"/>
          <a:stretch/>
        </p:blipFill>
        <p:spPr>
          <a:xfrm>
            <a:off x="5083565" y="11055"/>
            <a:ext cx="7190496" cy="7092451"/>
          </a:xfrm>
          <a:prstGeom prst="rect">
            <a:avLst/>
          </a:prstGeom>
        </p:spPr>
      </p:pic>
      <p:sp>
        <p:nvSpPr>
          <p:cNvPr id="11" name="Cross 10">
            <a:extLst>
              <a:ext uri="{FF2B5EF4-FFF2-40B4-BE49-F238E27FC236}">
                <a16:creationId xmlns:a16="http://schemas.microsoft.com/office/drawing/2014/main" id="{4029224B-C0FC-EC47-B248-0D4271BC7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575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Graphical user interface, application&#10;&#10;Description automatically generated">
            <a:extLst>
              <a:ext uri="{FF2B5EF4-FFF2-40B4-BE49-F238E27FC236}">
                <a16:creationId xmlns:a16="http://schemas.microsoft.com/office/drawing/2014/main" id="{5A3FAC10-FD9A-5515-BEEF-C400B8EDBC51}"/>
              </a:ext>
            </a:extLst>
          </p:cNvPr>
          <p:cNvPicPr>
            <a:picLocks noChangeAspect="1"/>
          </p:cNvPicPr>
          <p:nvPr/>
        </p:nvPicPr>
        <p:blipFill>
          <a:blip r:embed="rId2"/>
          <a:stretch>
            <a:fillRect/>
          </a:stretch>
        </p:blipFill>
        <p:spPr>
          <a:xfrm>
            <a:off x="704574" y="1020118"/>
            <a:ext cx="10860156" cy="5204285"/>
          </a:xfrm>
          <a:prstGeom prst="rect">
            <a:avLst/>
          </a:prstGeom>
        </p:spPr>
      </p:pic>
    </p:spTree>
    <p:extLst>
      <p:ext uri="{BB962C8B-B14F-4D97-AF65-F5344CB8AC3E}">
        <p14:creationId xmlns:p14="http://schemas.microsoft.com/office/powerpoint/2010/main" val="1488936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5FB46-D54D-3AD3-DE20-AD6F887B21C8}"/>
              </a:ext>
            </a:extLst>
          </p:cNvPr>
          <p:cNvSpPr>
            <a:spLocks noGrp="1"/>
          </p:cNvSpPr>
          <p:nvPr>
            <p:ph type="title"/>
          </p:nvPr>
        </p:nvSpPr>
        <p:spPr>
          <a:xfrm>
            <a:off x="587236" y="608373"/>
            <a:ext cx="8267296" cy="1446550"/>
          </a:xfrm>
        </p:spPr>
        <p:txBody>
          <a:bodyPr/>
          <a:lstStyle/>
          <a:p>
            <a:r>
              <a:rPr lang="en-US" dirty="0"/>
              <a:t>Pros &amp; Cons</a:t>
            </a:r>
          </a:p>
        </p:txBody>
      </p:sp>
      <p:sp>
        <p:nvSpPr>
          <p:cNvPr id="3" name="TextBox 2">
            <a:extLst>
              <a:ext uri="{FF2B5EF4-FFF2-40B4-BE49-F238E27FC236}">
                <a16:creationId xmlns:a16="http://schemas.microsoft.com/office/drawing/2014/main" id="{A3D9231C-7C4E-190F-E771-8BC0A6E1F7A7}"/>
              </a:ext>
            </a:extLst>
          </p:cNvPr>
          <p:cNvSpPr txBox="1"/>
          <p:nvPr/>
        </p:nvSpPr>
        <p:spPr>
          <a:xfrm>
            <a:off x="473745" y="2051728"/>
            <a:ext cx="10861503" cy="41242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PROS :</a:t>
            </a:r>
          </a:p>
          <a:p>
            <a:pPr marL="285750" indent="-285750">
              <a:buFont typeface="Arial"/>
              <a:buChar char="•"/>
            </a:pPr>
            <a:r>
              <a:rPr lang="en-US" sz="2000" dirty="0">
                <a:ea typeface="+mn-lt"/>
                <a:cs typeface="+mn-lt"/>
              </a:rPr>
              <a:t>Improved Nutrition: One of the key benefits of the Poshan Abhiyan is its focus on improving the nutritional status of women and children. It aims to reduce the prevalence of undernutrition.</a:t>
            </a:r>
            <a:endParaRPr lang="en-US" sz="2000"/>
          </a:p>
          <a:p>
            <a:endParaRPr lang="en-US" sz="2000" dirty="0">
              <a:ea typeface="+mn-lt"/>
              <a:cs typeface="+mn-lt"/>
            </a:endParaRPr>
          </a:p>
          <a:p>
            <a:pPr marL="285750" indent="-285750">
              <a:buFont typeface="Arial"/>
              <a:buChar char="•"/>
            </a:pPr>
            <a:r>
              <a:rPr lang="en-US" sz="2000" dirty="0">
                <a:ea typeface="+mn-lt"/>
                <a:cs typeface="+mn-lt"/>
              </a:rPr>
              <a:t>Multi-Sectoral Approach: The Poshan Abhiyan adopts a multi-sectoral approach by involving various government departments, including health, women and child development, education, and rural development. This collaboration helps in addressing the root causes of malnutrition and ensures a comprehensive response</a:t>
            </a:r>
          </a:p>
          <a:p>
            <a:endParaRPr lang="en-US" sz="2000" dirty="0">
              <a:solidFill>
                <a:srgbClr val="000000"/>
              </a:solidFill>
              <a:ea typeface="+mn-lt"/>
              <a:cs typeface="+mn-lt"/>
            </a:endParaRPr>
          </a:p>
          <a:p>
            <a:pPr marL="285750" indent="-285750">
              <a:buFont typeface="Arial"/>
              <a:buChar char="•"/>
            </a:pPr>
            <a:r>
              <a:rPr lang="en-US" sz="2000" dirty="0">
                <a:solidFill>
                  <a:srgbClr val="000000"/>
                </a:solidFill>
                <a:ea typeface="+mn-lt"/>
                <a:cs typeface="+mn-lt"/>
              </a:rPr>
              <a:t>Real-time Monitoring: A software project can enable real-time monitoring of meal preparation, distribution, and consumption. This helps identify bottlenecks, ensure compliance with nutritional guidelines, and address any issues promptly.</a:t>
            </a:r>
            <a:endParaRPr lang="en-US" sz="2000">
              <a:solidFill>
                <a:srgbClr val="000000"/>
              </a:solidFill>
            </a:endParaRPr>
          </a:p>
          <a:p>
            <a:endParaRPr lang="en-US" dirty="0">
              <a:solidFill>
                <a:srgbClr val="000000"/>
              </a:solidFill>
              <a:ea typeface="+mn-lt"/>
              <a:cs typeface="+mn-lt"/>
            </a:endParaRPr>
          </a:p>
        </p:txBody>
      </p:sp>
    </p:spTree>
    <p:extLst>
      <p:ext uri="{BB962C8B-B14F-4D97-AF65-F5344CB8AC3E}">
        <p14:creationId xmlns:p14="http://schemas.microsoft.com/office/powerpoint/2010/main" val="153266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67F5-8892-ECD7-DD6F-F955FF1D4A48}"/>
              </a:ext>
            </a:extLst>
          </p:cNvPr>
          <p:cNvSpPr>
            <a:spLocks noGrp="1"/>
          </p:cNvSpPr>
          <p:nvPr>
            <p:ph type="title"/>
          </p:nvPr>
        </p:nvSpPr>
        <p:spPr>
          <a:xfrm>
            <a:off x="616810" y="1062654"/>
            <a:ext cx="10217498" cy="5424446"/>
          </a:xfrm>
        </p:spPr>
        <p:txBody>
          <a:bodyPr>
            <a:normAutofit/>
          </a:bodyPr>
          <a:lstStyle/>
          <a:p>
            <a:pPr>
              <a:spcBef>
                <a:spcPts val="0"/>
              </a:spcBef>
            </a:pPr>
            <a:endParaRPr lang="en-US" sz="1800" dirty="0">
              <a:latin typeface="Arial"/>
              <a:cs typeface="Arial"/>
            </a:endParaRPr>
          </a:p>
          <a:p>
            <a:pPr>
              <a:spcBef>
                <a:spcPts val="0"/>
              </a:spcBef>
            </a:pPr>
            <a:r>
              <a:rPr lang="en-US" sz="2400" dirty="0">
                <a:latin typeface="Segoe UI"/>
                <a:cs typeface="Segoe UI"/>
              </a:rPr>
              <a:t>CONS :</a:t>
            </a:r>
            <a:br>
              <a:rPr lang="en-US" sz="2400" dirty="0">
                <a:latin typeface="Segoe UI"/>
                <a:cs typeface="Segoe UI"/>
              </a:rPr>
            </a:br>
            <a:endParaRPr lang="en-US" sz="2400" dirty="0">
              <a:latin typeface="Segoe UI"/>
              <a:cs typeface="Segoe UI"/>
            </a:endParaRPr>
          </a:p>
          <a:p>
            <a:pPr marL="285750" indent="-285750">
              <a:spcBef>
                <a:spcPts val="0"/>
              </a:spcBef>
              <a:buFont typeface="Arial,Sans-Serif"/>
              <a:buChar char="•"/>
            </a:pPr>
            <a:r>
              <a:rPr lang="en-US" sz="2000" dirty="0">
                <a:latin typeface="Tenorite"/>
                <a:cs typeface="Arial"/>
              </a:rPr>
              <a:t>Implementation Challenges: Like any large-scale initiative, the Poshan Abhiyan faces implementation challenges. Ensuring effective coordination among multiple government departments, reaching remote areas, and monitoring the quality of services can be demanding, particularly in a diverse and geographically vast country like India.</a:t>
            </a:r>
            <a:br>
              <a:rPr lang="en-US" sz="2000" dirty="0">
                <a:latin typeface="Tenorite"/>
                <a:cs typeface="Arial"/>
              </a:rPr>
            </a:br>
            <a:endParaRPr lang="en-US" sz="2000">
              <a:latin typeface="Tenorite"/>
              <a:cs typeface="Arial"/>
            </a:endParaRPr>
          </a:p>
          <a:p>
            <a:pPr marL="285750" indent="-285750">
              <a:spcBef>
                <a:spcPts val="0"/>
              </a:spcBef>
              <a:buFont typeface="Arial,Sans-Serif"/>
              <a:buChar char="•"/>
            </a:pPr>
            <a:r>
              <a:rPr lang="en-US" sz="2000" dirty="0">
                <a:latin typeface="Tenorite"/>
                <a:cs typeface="Arial"/>
              </a:rPr>
              <a:t>Privacy and Security Concerns: Managing sensitive data, such as student information, requires strict privacy and security measures. Ensuring data protection, secure access controls, and adherence to relevant regulations becomes crucial to maintain data integrity and prevent unauthorized access.</a:t>
            </a:r>
          </a:p>
          <a:p>
            <a:pPr>
              <a:spcBef>
                <a:spcPts val="0"/>
              </a:spcBef>
            </a:pPr>
            <a:endParaRPr lang="en-US" sz="1800" dirty="0">
              <a:latin typeface="Segoe UI"/>
              <a:cs typeface="Segoe UI"/>
            </a:endParaRPr>
          </a:p>
          <a:p>
            <a:pPr>
              <a:spcBef>
                <a:spcPts val="0"/>
              </a:spcBef>
            </a:pPr>
            <a:endParaRPr lang="en-US" sz="2000" dirty="0">
              <a:latin typeface="Segoe UI"/>
              <a:cs typeface="Segoe UI"/>
            </a:endParaRPr>
          </a:p>
          <a:p>
            <a:endParaRPr lang="en-US" dirty="0"/>
          </a:p>
        </p:txBody>
      </p:sp>
    </p:spTree>
    <p:extLst>
      <p:ext uri="{BB962C8B-B14F-4D97-AF65-F5344CB8AC3E}">
        <p14:creationId xmlns:p14="http://schemas.microsoft.com/office/powerpoint/2010/main" val="2296946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982F6-5D58-B85D-8D5C-D7EB70C9D19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31D2678-4077-33DC-84E5-972E0B7B442D}"/>
              </a:ext>
            </a:extLst>
          </p:cNvPr>
          <p:cNvSpPr>
            <a:spLocks noGrp="1"/>
          </p:cNvSpPr>
          <p:nvPr>
            <p:ph idx="1"/>
          </p:nvPr>
        </p:nvSpPr>
        <p:spPr>
          <a:xfrm>
            <a:off x="565150" y="2691638"/>
            <a:ext cx="10387643" cy="3188586"/>
          </a:xfrm>
        </p:spPr>
        <p:txBody>
          <a:bodyPr vert="horz" lIns="91440" tIns="45720" rIns="91440" bIns="45720" rtlCol="0" anchor="t">
            <a:normAutofit/>
          </a:bodyPr>
          <a:lstStyle/>
          <a:p>
            <a:pPr marL="0" indent="0">
              <a:buNone/>
            </a:pPr>
            <a:r>
              <a:rPr lang="en-US" dirty="0"/>
              <a:t>The project is about developing an application which helps keep track of the </a:t>
            </a:r>
            <a:r>
              <a:rPr lang="en-US" dirty="0">
                <a:ea typeface="+mn-lt"/>
                <a:cs typeface="+mn-lt"/>
              </a:rPr>
              <a:t>nutrients</a:t>
            </a:r>
            <a:r>
              <a:rPr lang="en-US" dirty="0"/>
              <a:t> being provided to the students as a part of the mid-day meal program. The model is able to detect the type of food item from the uploaded image and give a total calorie content. The trained model with yolov8 performs the detection on the images uploaded.</a:t>
            </a:r>
          </a:p>
        </p:txBody>
      </p:sp>
    </p:spTree>
    <p:extLst>
      <p:ext uri="{BB962C8B-B14F-4D97-AF65-F5344CB8AC3E}">
        <p14:creationId xmlns:p14="http://schemas.microsoft.com/office/powerpoint/2010/main" val="1511061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7C62A-6D43-AC25-A0C7-9C95380D41C0}"/>
              </a:ext>
            </a:extLst>
          </p:cNvPr>
          <p:cNvSpPr>
            <a:spLocks noGrp="1"/>
          </p:cNvSpPr>
          <p:nvPr>
            <p:ph type="title"/>
          </p:nvPr>
        </p:nvSpPr>
        <p:spPr/>
        <p:txBody>
          <a:bodyPr/>
          <a:lstStyle/>
          <a:p>
            <a:r>
              <a:rPr lang="en-US" dirty="0"/>
              <a:t>Future Scope :</a:t>
            </a:r>
          </a:p>
        </p:txBody>
      </p:sp>
      <p:sp>
        <p:nvSpPr>
          <p:cNvPr id="3" name="Content Placeholder 2">
            <a:extLst>
              <a:ext uri="{FF2B5EF4-FFF2-40B4-BE49-F238E27FC236}">
                <a16:creationId xmlns:a16="http://schemas.microsoft.com/office/drawing/2014/main" id="{BFF8DE8B-837E-9DCD-A5FC-56AC6D132C45}"/>
              </a:ext>
            </a:extLst>
          </p:cNvPr>
          <p:cNvSpPr>
            <a:spLocks noGrp="1"/>
          </p:cNvSpPr>
          <p:nvPr>
            <p:ph idx="1"/>
          </p:nvPr>
        </p:nvSpPr>
        <p:spPr>
          <a:xfrm>
            <a:off x="476802" y="2360334"/>
            <a:ext cx="10851469" cy="3906413"/>
          </a:xfrm>
        </p:spPr>
        <p:txBody>
          <a:bodyPr vert="horz" lIns="91440" tIns="45720" rIns="91440" bIns="45720" rtlCol="0" anchor="t">
            <a:normAutofit lnSpcReduction="10000"/>
          </a:bodyPr>
          <a:lstStyle/>
          <a:p>
            <a:pPr>
              <a:buFont typeface="Wingdings"/>
              <a:buChar char="Ø"/>
            </a:pPr>
            <a:r>
              <a:rPr lang="en-US" dirty="0">
                <a:ea typeface="+mn-lt"/>
                <a:cs typeface="+mn-lt"/>
              </a:rPr>
              <a:t>Improv calorie estimation using instance segmentation, which will help calculate the precise amount of calories present.</a:t>
            </a:r>
            <a:endParaRPr lang="en-US" dirty="0"/>
          </a:p>
          <a:p>
            <a:pPr marL="0" indent="0">
              <a:buNone/>
            </a:pPr>
            <a:endParaRPr lang="en-US" dirty="0">
              <a:ea typeface="+mn-lt"/>
              <a:cs typeface="+mn-lt"/>
            </a:endParaRPr>
          </a:p>
          <a:p>
            <a:pPr>
              <a:buFont typeface="Wingdings"/>
              <a:buChar char="Ø"/>
            </a:pPr>
            <a:r>
              <a:rPr lang="en-US" dirty="0">
                <a:ea typeface="+mn-lt"/>
                <a:cs typeface="+mn-lt"/>
              </a:rPr>
              <a:t>We will implement it as an android application</a:t>
            </a:r>
          </a:p>
          <a:p>
            <a:pPr>
              <a:buFont typeface="Wingdings"/>
              <a:buChar char="Ø"/>
            </a:pPr>
            <a:endParaRPr lang="en-US" dirty="0">
              <a:ea typeface="+mn-lt"/>
              <a:cs typeface="+mn-lt"/>
            </a:endParaRPr>
          </a:p>
          <a:p>
            <a:pPr>
              <a:buFont typeface="Wingdings"/>
              <a:buChar char="Ø"/>
            </a:pPr>
            <a:r>
              <a:rPr lang="en-US" dirty="0">
                <a:ea typeface="+mn-lt"/>
                <a:cs typeface="+mn-lt"/>
              </a:rPr>
              <a:t>Writing efficient algorithm which detects food items in complete plate</a:t>
            </a:r>
            <a:endParaRPr lang="en-US"/>
          </a:p>
          <a:p>
            <a:pPr>
              <a:buFont typeface="Wingdings"/>
              <a:buChar char="Ø"/>
            </a:pPr>
            <a:endParaRPr lang="en-US" dirty="0">
              <a:latin typeface="Tenorite"/>
              <a:cs typeface="Calibri"/>
            </a:endParaRPr>
          </a:p>
          <a:p>
            <a:pPr>
              <a:buFont typeface="Wingdings"/>
              <a:buChar char="Ø"/>
            </a:pPr>
            <a:r>
              <a:rPr lang="en-US" dirty="0">
                <a:latin typeface="Tenorite"/>
                <a:cs typeface="Calibri"/>
              </a:rPr>
              <a:t>Including real time database consisting of real time food images and student face recognition dataset</a:t>
            </a:r>
          </a:p>
          <a:p>
            <a:pPr>
              <a:buFont typeface="Wingdings"/>
              <a:buChar char="Ø"/>
            </a:pPr>
            <a:endParaRPr lang="en-US" dirty="0"/>
          </a:p>
        </p:txBody>
      </p:sp>
    </p:spTree>
    <p:extLst>
      <p:ext uri="{BB962C8B-B14F-4D97-AF65-F5344CB8AC3E}">
        <p14:creationId xmlns:p14="http://schemas.microsoft.com/office/powerpoint/2010/main" val="2272311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70332-45B5-7752-783D-6DF0D910B33A}"/>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CEE0DEDF-6EAF-FF86-FA6F-894B7BDD0C4F}"/>
              </a:ext>
            </a:extLst>
          </p:cNvPr>
          <p:cNvSpPr>
            <a:spLocks noGrp="1"/>
          </p:cNvSpPr>
          <p:nvPr>
            <p:ph idx="1"/>
          </p:nvPr>
        </p:nvSpPr>
        <p:spPr>
          <a:xfrm>
            <a:off x="565150" y="2510825"/>
            <a:ext cx="9842957" cy="3965746"/>
          </a:xfrm>
          <a:ln>
            <a:noFill/>
          </a:ln>
        </p:spPr>
        <p:txBody>
          <a:bodyPr vert="horz" lIns="91440" tIns="45720" rIns="91440" bIns="45720" rtlCol="0" anchor="t">
            <a:normAutofit/>
          </a:bodyPr>
          <a:lstStyle/>
          <a:p>
            <a:pPr>
              <a:buFont typeface="Wingdings"/>
              <a:buChar char="Ø"/>
            </a:pPr>
            <a:r>
              <a:rPr lang="en-US" u="sng" dirty="0">
                <a:solidFill>
                  <a:srgbClr val="0070C0"/>
                </a:solidFill>
                <a:ea typeface="+mn-lt"/>
                <a:cs typeface="+mn-lt"/>
              </a:rPr>
              <a:t>https://www.w3schools.com/</a:t>
            </a:r>
            <a:endParaRPr lang="en-US" dirty="0">
              <a:solidFill>
                <a:srgbClr val="0070C0"/>
              </a:solidFill>
              <a:ea typeface="+mn-lt"/>
              <a:cs typeface="+mn-lt"/>
            </a:endParaRPr>
          </a:p>
          <a:p>
            <a:pPr>
              <a:buFont typeface="Wingdings"/>
              <a:buChar char="Ø"/>
            </a:pPr>
            <a:r>
              <a:rPr lang="en-US" u="sng" dirty="0">
                <a:solidFill>
                  <a:srgbClr val="0070C0"/>
                </a:solidFill>
                <a:ea typeface="+mn-lt"/>
                <a:cs typeface="+mn-lt"/>
                <a:hlinkClick r:id="rId2">
                  <a:extLst>
                    <a:ext uri="{A12FA001-AC4F-418D-AE19-62706E023703}">
                      <ahyp:hlinkClr xmlns:ahyp="http://schemas.microsoft.com/office/drawing/2018/hyperlinkcolor" val="tx"/>
                    </a:ext>
                  </a:extLst>
                </a:hlinkClick>
              </a:rPr>
              <a:t>https://roboflow.com/</a:t>
            </a:r>
            <a:endParaRPr lang="en-US">
              <a:solidFill>
                <a:srgbClr val="0070C0"/>
              </a:solidFill>
              <a:ea typeface="+mn-lt"/>
              <a:cs typeface="+mn-lt"/>
              <a:hlinkClick r:id="" action="ppaction://noaction">
                <a:extLst>
                  <a:ext uri="{A12FA001-AC4F-418D-AE19-62706E023703}">
                    <ahyp:hlinkClr xmlns:ahyp="http://schemas.microsoft.com/office/drawing/2018/hyperlinkcolor" val="tx"/>
                  </a:ext>
                </a:extLst>
              </a:hlinkClick>
            </a:endParaRPr>
          </a:p>
          <a:p>
            <a:pPr>
              <a:buFont typeface="Wingdings"/>
              <a:buChar char="Ø"/>
            </a:pPr>
            <a:r>
              <a:rPr lang="en-US" u="sng" dirty="0">
                <a:solidFill>
                  <a:srgbClr val="0070C0"/>
                </a:solidFill>
                <a:ea typeface="+mn-lt"/>
                <a:cs typeface="+mn-lt"/>
                <a:hlinkClick r:id="rId3">
                  <a:extLst>
                    <a:ext uri="{A12FA001-AC4F-418D-AE19-62706E023703}">
                      <ahyp:hlinkClr xmlns:ahyp="http://schemas.microsoft.com/office/drawing/2018/hyperlinkcolor" val="tx"/>
                    </a:ext>
                  </a:extLst>
                </a:hlinkClick>
              </a:rPr>
              <a:t>https://www.kaggle.com/</a:t>
            </a:r>
            <a:endParaRPr lang="en-US" u="sng">
              <a:solidFill>
                <a:srgbClr val="0070C0"/>
              </a:solidFill>
              <a:ea typeface="+mn-lt"/>
              <a:cs typeface="+mn-lt"/>
            </a:endParaRPr>
          </a:p>
          <a:p>
            <a:pPr>
              <a:buFont typeface="Wingdings"/>
              <a:buChar char="Ø"/>
            </a:pPr>
            <a:r>
              <a:rPr lang="en-US" dirty="0">
                <a:solidFill>
                  <a:srgbClr val="0070C0"/>
                </a:solidFill>
                <a:ea typeface="+mn-lt"/>
                <a:cs typeface="+mn-lt"/>
              </a:rPr>
              <a:t>https://www.tutorialspoint.com/flask/</a:t>
            </a:r>
            <a:endParaRPr lang="en-US" u="sng" dirty="0">
              <a:solidFill>
                <a:srgbClr val="0070C0"/>
              </a:solidFill>
              <a:ea typeface="+mn-lt"/>
              <a:cs typeface="+mn-lt"/>
            </a:endParaRPr>
          </a:p>
          <a:p>
            <a:pPr>
              <a:buFont typeface="Wingdings"/>
              <a:buChar char="Ø"/>
            </a:pPr>
            <a:r>
              <a:rPr lang="en-US" dirty="0">
                <a:solidFill>
                  <a:srgbClr val="0070C0"/>
                </a:solidFill>
                <a:ea typeface="+mn-lt"/>
                <a:cs typeface="+mn-lt"/>
              </a:rPr>
              <a:t>https://docs.ultralytics.com/models/</a:t>
            </a:r>
            <a:endParaRPr lang="en-US" u="sng">
              <a:solidFill>
                <a:srgbClr val="0070C0"/>
              </a:solidFill>
            </a:endParaRPr>
          </a:p>
          <a:p>
            <a:pPr marL="0" indent="0">
              <a:buNone/>
            </a:pPr>
            <a:endParaRPr lang="en-US" dirty="0">
              <a:solidFill>
                <a:srgbClr val="0070C0"/>
              </a:solidFill>
            </a:endParaRPr>
          </a:p>
        </p:txBody>
      </p:sp>
    </p:spTree>
    <p:extLst>
      <p:ext uri="{BB962C8B-B14F-4D97-AF65-F5344CB8AC3E}">
        <p14:creationId xmlns:p14="http://schemas.microsoft.com/office/powerpoint/2010/main" val="1617657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B1ADF-8C27-1102-5180-825727DF5E98}"/>
              </a:ext>
            </a:extLst>
          </p:cNvPr>
          <p:cNvSpPr>
            <a:spLocks noGrp="1"/>
          </p:cNvSpPr>
          <p:nvPr>
            <p:ph type="title"/>
          </p:nvPr>
        </p:nvSpPr>
        <p:spPr>
          <a:xfrm>
            <a:off x="3624872" y="3127306"/>
            <a:ext cx="8267296" cy="1446550"/>
          </a:xfrm>
        </p:spPr>
        <p:txBody>
          <a:bodyPr>
            <a:normAutofit/>
          </a:bodyPr>
          <a:lstStyle/>
          <a:p>
            <a:r>
              <a:rPr lang="en-US" sz="7200" dirty="0"/>
              <a:t>Thank You</a:t>
            </a:r>
          </a:p>
        </p:txBody>
      </p:sp>
    </p:spTree>
    <p:extLst>
      <p:ext uri="{BB962C8B-B14F-4D97-AF65-F5344CB8AC3E}">
        <p14:creationId xmlns:p14="http://schemas.microsoft.com/office/powerpoint/2010/main" val="200802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CCAC0-5328-970A-DB1C-4EE15B4ACCDB}"/>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077D5BC2-6B4A-92B9-B057-4839ACEAB287}"/>
              </a:ext>
            </a:extLst>
          </p:cNvPr>
          <p:cNvSpPr>
            <a:spLocks noGrp="1"/>
          </p:cNvSpPr>
          <p:nvPr>
            <p:ph idx="1"/>
          </p:nvPr>
        </p:nvSpPr>
        <p:spPr>
          <a:xfrm>
            <a:off x="565150" y="2691638"/>
            <a:ext cx="10084372" cy="3188586"/>
          </a:xfrm>
        </p:spPr>
        <p:txBody>
          <a:bodyPr vert="horz" lIns="91440" tIns="45720" rIns="91440" bIns="45720" rtlCol="0" anchor="t">
            <a:normAutofit/>
          </a:bodyPr>
          <a:lstStyle/>
          <a:p>
            <a:pPr marL="0" indent="0">
              <a:buNone/>
            </a:pPr>
            <a:r>
              <a:rPr lang="en-US" dirty="0">
                <a:ea typeface="+mn-lt"/>
                <a:cs typeface="+mn-lt"/>
              </a:rPr>
              <a:t>India’s malnutrition rates have dropped dramatically, the govt. of India has approved the centrally sponsored scheme. The main aim is to generate an application that ensures that each student gets the required amount of nutrients. It aims at helping the government aided schools to manage the food served to each student according to each students nutrition factors.</a:t>
            </a:r>
          </a:p>
        </p:txBody>
      </p:sp>
    </p:spTree>
    <p:extLst>
      <p:ext uri="{BB962C8B-B14F-4D97-AF65-F5344CB8AC3E}">
        <p14:creationId xmlns:p14="http://schemas.microsoft.com/office/powerpoint/2010/main" val="1593026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82985-2DA1-C425-16B0-AAB18136EDCC}"/>
              </a:ext>
            </a:extLst>
          </p:cNvPr>
          <p:cNvSpPr>
            <a:spLocks noGrp="1"/>
          </p:cNvSpPr>
          <p:nvPr>
            <p:ph type="title"/>
          </p:nvPr>
        </p:nvSpPr>
        <p:spPr/>
        <p:txBody>
          <a:bodyPr/>
          <a:lstStyle/>
          <a:p>
            <a:r>
              <a:rPr lang="en-US" dirty="0"/>
              <a:t>Description :</a:t>
            </a:r>
          </a:p>
        </p:txBody>
      </p:sp>
      <p:sp>
        <p:nvSpPr>
          <p:cNvPr id="3" name="Content Placeholder 2">
            <a:extLst>
              <a:ext uri="{FF2B5EF4-FFF2-40B4-BE49-F238E27FC236}">
                <a16:creationId xmlns:a16="http://schemas.microsoft.com/office/drawing/2014/main" id="{7E8E5986-D2B8-8BB5-DCF5-F8C49A3F94BF}"/>
              </a:ext>
            </a:extLst>
          </p:cNvPr>
          <p:cNvSpPr>
            <a:spLocks noGrp="1"/>
          </p:cNvSpPr>
          <p:nvPr>
            <p:ph idx="1"/>
          </p:nvPr>
        </p:nvSpPr>
        <p:spPr>
          <a:xfrm>
            <a:off x="565150" y="2691638"/>
            <a:ext cx="10575382" cy="3674499"/>
          </a:xfrm>
        </p:spPr>
        <p:txBody>
          <a:bodyPr vert="horz" lIns="91440" tIns="45720" rIns="91440" bIns="45720" rtlCol="0" anchor="t">
            <a:normAutofit/>
          </a:bodyPr>
          <a:lstStyle/>
          <a:p>
            <a:pPr>
              <a:buFont typeface="Wingdings"/>
              <a:buChar char="Ø"/>
            </a:pPr>
            <a:r>
              <a:rPr lang="en-US" dirty="0">
                <a:ea typeface="+mn-lt"/>
                <a:cs typeface="+mn-lt"/>
              </a:rPr>
              <a:t>The application provides logins for students and the respective in-charges.</a:t>
            </a:r>
            <a:endParaRPr lang="en-US" dirty="0"/>
          </a:p>
          <a:p>
            <a:pPr>
              <a:buFont typeface="Wingdings"/>
              <a:buChar char="Ø"/>
            </a:pPr>
            <a:r>
              <a:rPr lang="en-US" dirty="0">
                <a:ea typeface="+mn-lt"/>
                <a:cs typeface="+mn-lt"/>
              </a:rPr>
              <a:t>This helps to identify the food items and also to calculate the calories present in the image of food item.</a:t>
            </a:r>
            <a:endParaRPr lang="en-US" dirty="0"/>
          </a:p>
          <a:p>
            <a:pPr>
              <a:buFont typeface="Wingdings"/>
              <a:buChar char="Ø"/>
            </a:pPr>
            <a:r>
              <a:rPr lang="en-US" dirty="0">
                <a:ea typeface="+mn-lt"/>
                <a:cs typeface="+mn-lt"/>
              </a:rPr>
              <a:t>The attendance will be given to students after meals are served to them.</a:t>
            </a:r>
            <a:endParaRPr lang="en-US" dirty="0"/>
          </a:p>
          <a:p>
            <a:pPr>
              <a:buFont typeface="Wingdings"/>
              <a:buChar char="Ø"/>
            </a:pPr>
            <a:r>
              <a:rPr lang="en-US" dirty="0">
                <a:ea typeface="+mn-lt"/>
                <a:cs typeface="+mn-lt"/>
              </a:rPr>
              <a:t>The minimum prerequisite calories has in order for each student to have proper nutrition. </a:t>
            </a:r>
            <a:endParaRPr lang="en-US" dirty="0"/>
          </a:p>
          <a:p>
            <a:pPr>
              <a:buFont typeface="Wingdings"/>
              <a:buChar char="Ø"/>
            </a:pPr>
            <a:r>
              <a:rPr lang="en-US" dirty="0"/>
              <a:t>A feedback form regarding the food items which were served is provided, which helps make relative changes in the future.</a:t>
            </a:r>
          </a:p>
          <a:p>
            <a:pPr>
              <a:buFont typeface="Wingdings"/>
              <a:buChar char="Ø"/>
            </a:pPr>
            <a:endParaRPr lang="en-US" dirty="0"/>
          </a:p>
        </p:txBody>
      </p:sp>
    </p:spTree>
    <p:extLst>
      <p:ext uri="{BB962C8B-B14F-4D97-AF65-F5344CB8AC3E}">
        <p14:creationId xmlns:p14="http://schemas.microsoft.com/office/powerpoint/2010/main" val="3895333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0022-B19C-2E35-524D-5056092378FD}"/>
              </a:ext>
            </a:extLst>
          </p:cNvPr>
          <p:cNvSpPr>
            <a:spLocks noGrp="1"/>
          </p:cNvSpPr>
          <p:nvPr>
            <p:ph type="title"/>
          </p:nvPr>
        </p:nvSpPr>
        <p:spPr/>
        <p:txBody>
          <a:bodyPr/>
          <a:lstStyle/>
          <a:p>
            <a:r>
              <a:rPr lang="en-US" dirty="0"/>
              <a:t>Proposed Solution :</a:t>
            </a:r>
          </a:p>
        </p:txBody>
      </p:sp>
      <p:sp>
        <p:nvSpPr>
          <p:cNvPr id="3" name="Content Placeholder 2">
            <a:extLst>
              <a:ext uri="{FF2B5EF4-FFF2-40B4-BE49-F238E27FC236}">
                <a16:creationId xmlns:a16="http://schemas.microsoft.com/office/drawing/2014/main" id="{8A96391B-8468-9029-FB7E-E59B03D162B2}"/>
              </a:ext>
            </a:extLst>
          </p:cNvPr>
          <p:cNvSpPr>
            <a:spLocks noGrp="1"/>
          </p:cNvSpPr>
          <p:nvPr>
            <p:ph idx="1"/>
          </p:nvPr>
        </p:nvSpPr>
        <p:spPr>
          <a:xfrm>
            <a:off x="266977" y="2084247"/>
            <a:ext cx="11657641" cy="4226672"/>
          </a:xfrm>
        </p:spPr>
        <p:txBody>
          <a:bodyPr vert="horz" lIns="91440" tIns="45720" rIns="91440" bIns="45720" rtlCol="0" anchor="t">
            <a:noAutofit/>
          </a:bodyPr>
          <a:lstStyle/>
          <a:p>
            <a:pPr marL="0" indent="0">
              <a:buNone/>
            </a:pPr>
            <a:endParaRPr lang="en-US" sz="2200" dirty="0">
              <a:ea typeface="+mn-lt"/>
              <a:cs typeface="+mn-lt"/>
            </a:endParaRPr>
          </a:p>
          <a:p>
            <a:pPr>
              <a:buFont typeface="Wingdings"/>
              <a:buChar char="q"/>
            </a:pPr>
            <a:r>
              <a:rPr lang="en-US" sz="2200" dirty="0"/>
              <a:t>To develop a software application that enables calculation of approximated number of calories served based on the image uploaded as input</a:t>
            </a:r>
          </a:p>
          <a:p>
            <a:pPr>
              <a:buFont typeface="Wingdings"/>
              <a:buChar char="q"/>
            </a:pPr>
            <a:r>
              <a:rPr lang="en-US" sz="2200" dirty="0">
                <a:ea typeface="+mn-lt"/>
                <a:cs typeface="+mn-lt"/>
              </a:rPr>
              <a:t>The application also enables face recognition based attendance system, it identifies the student whose image is uploaded</a:t>
            </a:r>
          </a:p>
          <a:p>
            <a:pPr>
              <a:buFont typeface="Wingdings"/>
              <a:buChar char="q"/>
            </a:pPr>
            <a:r>
              <a:rPr lang="en-US" sz="2200" dirty="0">
                <a:ea typeface="+mn-lt"/>
                <a:cs typeface="+mn-lt"/>
              </a:rPr>
              <a:t>This AI based tracker monitors the food being consumed by the students and notifies in case of malnutrition and informs the respective authorities, this help improve the nutrition status of students in government aided schools</a:t>
            </a:r>
          </a:p>
          <a:p>
            <a:pPr>
              <a:buFont typeface="Wingdings"/>
              <a:buChar char="q"/>
            </a:pPr>
            <a:r>
              <a:rPr lang="en-US" sz="2200" dirty="0">
                <a:ea typeface="+mn-lt"/>
                <a:cs typeface="+mn-lt"/>
              </a:rPr>
              <a:t>The application enables weekly change in the menu of the food being served to the students, thus increasing the dataset.</a:t>
            </a:r>
          </a:p>
          <a:p>
            <a:endParaRPr lang="en-US" sz="2200" dirty="0"/>
          </a:p>
        </p:txBody>
      </p:sp>
    </p:spTree>
    <p:extLst>
      <p:ext uri="{BB962C8B-B14F-4D97-AF65-F5344CB8AC3E}">
        <p14:creationId xmlns:p14="http://schemas.microsoft.com/office/powerpoint/2010/main" val="1841090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6">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ross 38">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40">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AA143C-EA17-F31F-3973-038EB2D515C1}"/>
              </a:ext>
            </a:extLst>
          </p:cNvPr>
          <p:cNvSpPr>
            <a:spLocks noGrp="1"/>
          </p:cNvSpPr>
          <p:nvPr>
            <p:ph type="title"/>
          </p:nvPr>
        </p:nvSpPr>
        <p:spPr>
          <a:xfrm>
            <a:off x="565149" y="1204721"/>
            <a:ext cx="6886726" cy="1446550"/>
          </a:xfrm>
        </p:spPr>
        <p:txBody>
          <a:bodyPr vert="horz" lIns="91440" tIns="45720" rIns="91440" bIns="45720" rtlCol="0">
            <a:normAutofit/>
          </a:bodyPr>
          <a:lstStyle/>
          <a:p>
            <a:r>
              <a:rPr lang="en-US" spc="-150" dirty="0"/>
              <a:t>Flow Of Calorie Calculation</a:t>
            </a:r>
            <a:endParaRPr lang="en-US" kern="1200" spc="-150" dirty="0">
              <a:latin typeface="+mj-lt"/>
              <a:ea typeface="+mj-ea"/>
              <a:cs typeface="+mj-cs"/>
            </a:endParaRPr>
          </a:p>
        </p:txBody>
      </p:sp>
      <p:pic>
        <p:nvPicPr>
          <p:cNvPr id="4" name="Picture 4" descr="Diagram&#10;&#10;Description automatically generated">
            <a:extLst>
              <a:ext uri="{FF2B5EF4-FFF2-40B4-BE49-F238E27FC236}">
                <a16:creationId xmlns:a16="http://schemas.microsoft.com/office/drawing/2014/main" id="{D35DC03F-7899-0CC5-DC16-FD9B1FFF0269}"/>
              </a:ext>
            </a:extLst>
          </p:cNvPr>
          <p:cNvPicPr>
            <a:picLocks noChangeAspect="1"/>
          </p:cNvPicPr>
          <p:nvPr/>
        </p:nvPicPr>
        <p:blipFill>
          <a:blip r:embed="rId2"/>
          <a:stretch>
            <a:fillRect/>
          </a:stretch>
        </p:blipFill>
        <p:spPr>
          <a:xfrm>
            <a:off x="8937804" y="1508263"/>
            <a:ext cx="1558442" cy="4778795"/>
          </a:xfrm>
          <a:prstGeom prst="rect">
            <a:avLst/>
          </a:prstGeom>
        </p:spPr>
      </p:pic>
      <p:graphicFrame>
        <p:nvGraphicFramePr>
          <p:cNvPr id="32" name="TextBox 2">
            <a:extLst>
              <a:ext uri="{FF2B5EF4-FFF2-40B4-BE49-F238E27FC236}">
                <a16:creationId xmlns:a16="http://schemas.microsoft.com/office/drawing/2014/main" id="{13FFF7F5-C857-A83B-73D8-9722FBA1D8D5}"/>
              </a:ext>
            </a:extLst>
          </p:cNvPr>
          <p:cNvGraphicFramePr/>
          <p:nvPr>
            <p:extLst>
              <p:ext uri="{D42A27DB-BD31-4B8C-83A1-F6EECF244321}">
                <p14:modId xmlns:p14="http://schemas.microsoft.com/office/powerpoint/2010/main" val="3955581288"/>
              </p:ext>
            </p:extLst>
          </p:nvPr>
        </p:nvGraphicFramePr>
        <p:xfrm>
          <a:off x="565150" y="2691638"/>
          <a:ext cx="6886726" cy="31885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81452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52D57D-4EAB-D90C-57B9-E77E0A7C4D28}"/>
              </a:ext>
            </a:extLst>
          </p:cNvPr>
          <p:cNvSpPr>
            <a:spLocks noGrp="1"/>
          </p:cNvSpPr>
          <p:nvPr>
            <p:ph type="title"/>
          </p:nvPr>
        </p:nvSpPr>
        <p:spPr>
          <a:xfrm>
            <a:off x="560268" y="266365"/>
            <a:ext cx="3894376" cy="2722164"/>
          </a:xfrm>
        </p:spPr>
        <p:txBody>
          <a:bodyPr vert="horz" lIns="91440" tIns="45720" rIns="91440" bIns="45720" rtlCol="0" anchor="b">
            <a:normAutofit/>
          </a:bodyPr>
          <a:lstStyle/>
          <a:p>
            <a:r>
              <a:rPr lang="en-US" sz="6000" kern="1200" spc="-150">
                <a:solidFill>
                  <a:schemeClr val="tx1"/>
                </a:solidFill>
                <a:latin typeface="+mj-lt"/>
                <a:ea typeface="+mj-ea"/>
                <a:cs typeface="+mj-cs"/>
              </a:rPr>
              <a:t>Use Case Diagram</a:t>
            </a:r>
          </a:p>
        </p:txBody>
      </p:sp>
      <p:pic>
        <p:nvPicPr>
          <p:cNvPr id="4" name="Picture 4" descr="Diagram&#10;&#10;Description automatically generated">
            <a:extLst>
              <a:ext uri="{FF2B5EF4-FFF2-40B4-BE49-F238E27FC236}">
                <a16:creationId xmlns:a16="http://schemas.microsoft.com/office/drawing/2014/main" id="{9D0B648A-0593-100B-59AA-CF80BE23502C}"/>
              </a:ext>
            </a:extLst>
          </p:cNvPr>
          <p:cNvPicPr>
            <a:picLocks noChangeAspect="1"/>
          </p:cNvPicPr>
          <p:nvPr/>
        </p:nvPicPr>
        <p:blipFill rotWithShape="1">
          <a:blip r:embed="rId2"/>
          <a:srcRect l="3728" r="6815" b="-1"/>
          <a:stretch/>
        </p:blipFill>
        <p:spPr>
          <a:xfrm>
            <a:off x="5018296" y="551015"/>
            <a:ext cx="6503180" cy="5761228"/>
          </a:xfrm>
          <a:prstGeom prst="rect">
            <a:avLst/>
          </a:prstGeom>
        </p:spPr>
      </p:pic>
      <p:sp>
        <p:nvSpPr>
          <p:cNvPr id="17" name="Rectangle 16">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a:extLst>
              <a:ext uri="{FF2B5EF4-FFF2-40B4-BE49-F238E27FC236}">
                <a16:creationId xmlns:a16="http://schemas.microsoft.com/office/drawing/2014/main" id="{3CC27946-0B30-1740-A1AC-994A4C762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558"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189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CFC3A-A4AD-1846-23DB-610552ADC7C7}"/>
              </a:ext>
            </a:extLst>
          </p:cNvPr>
          <p:cNvSpPr>
            <a:spLocks noGrp="1"/>
          </p:cNvSpPr>
          <p:nvPr>
            <p:ph type="title"/>
          </p:nvPr>
        </p:nvSpPr>
        <p:spPr/>
        <p:txBody>
          <a:bodyPr/>
          <a:lstStyle/>
          <a:p>
            <a:r>
              <a:rPr lang="en-US" dirty="0"/>
              <a:t>Technology Used : </a:t>
            </a:r>
          </a:p>
        </p:txBody>
      </p:sp>
      <p:sp>
        <p:nvSpPr>
          <p:cNvPr id="3" name="Content Placeholder 2">
            <a:extLst>
              <a:ext uri="{FF2B5EF4-FFF2-40B4-BE49-F238E27FC236}">
                <a16:creationId xmlns:a16="http://schemas.microsoft.com/office/drawing/2014/main" id="{E601DDE1-582C-9D58-C3E8-96FFF9C1F4E1}"/>
              </a:ext>
            </a:extLst>
          </p:cNvPr>
          <p:cNvSpPr>
            <a:spLocks noGrp="1"/>
          </p:cNvSpPr>
          <p:nvPr>
            <p:ph idx="1"/>
          </p:nvPr>
        </p:nvSpPr>
        <p:spPr>
          <a:xfrm>
            <a:off x="565150" y="2338247"/>
            <a:ext cx="10409730" cy="3895368"/>
          </a:xfrm>
        </p:spPr>
        <p:txBody>
          <a:bodyPr vert="horz" lIns="91440" tIns="45720" rIns="91440" bIns="45720" rtlCol="0" anchor="t">
            <a:noAutofit/>
          </a:bodyPr>
          <a:lstStyle/>
          <a:p>
            <a:pPr marL="0" indent="0">
              <a:buNone/>
            </a:pPr>
            <a:endParaRPr lang="en-US" sz="2000" dirty="0"/>
          </a:p>
          <a:p>
            <a:pPr marL="0" indent="0">
              <a:buNone/>
            </a:pPr>
            <a:r>
              <a:rPr lang="en-US" sz="2000" dirty="0"/>
              <a:t>SOFTWARE REQUIRED:</a:t>
            </a:r>
            <a:endParaRPr lang="en-US"/>
          </a:p>
          <a:p>
            <a:pPr>
              <a:buFont typeface="Calibri"/>
              <a:buChar char="-"/>
            </a:pPr>
            <a:r>
              <a:rPr lang="en-US" sz="2000" dirty="0"/>
              <a:t>YoloV8</a:t>
            </a:r>
            <a:endParaRPr lang="en-US" dirty="0"/>
          </a:p>
          <a:p>
            <a:pPr>
              <a:buFont typeface="Calibri"/>
              <a:buChar char="-"/>
            </a:pPr>
            <a:r>
              <a:rPr lang="en-US" sz="2000" dirty="0"/>
              <a:t>VS Code</a:t>
            </a:r>
            <a:endParaRPr lang="en-US"/>
          </a:p>
          <a:p>
            <a:pPr>
              <a:buFont typeface="Calibri"/>
              <a:buChar char="-"/>
            </a:pPr>
            <a:r>
              <a:rPr lang="en-US" sz="2000" dirty="0"/>
              <a:t>Google </a:t>
            </a:r>
            <a:r>
              <a:rPr lang="en-US" sz="2000" dirty="0" err="1"/>
              <a:t>Colab</a:t>
            </a:r>
            <a:endParaRPr lang="en-US" sz="2000"/>
          </a:p>
          <a:p>
            <a:endParaRPr lang="en-US" sz="2000" dirty="0"/>
          </a:p>
          <a:p>
            <a:pPr marL="0" indent="0">
              <a:buNone/>
            </a:pPr>
            <a:r>
              <a:rPr lang="en-US" sz="2000" dirty="0"/>
              <a:t>TECHNOLOGIES USED:</a:t>
            </a:r>
          </a:p>
          <a:p>
            <a:pPr marL="0" indent="0">
              <a:buNone/>
            </a:pPr>
            <a:r>
              <a:rPr lang="en-US" sz="2000" dirty="0"/>
              <a:t>-HTML, CSS, JAVASCRIPT, ROBOFLOW, FLASK</a:t>
            </a:r>
          </a:p>
          <a:p>
            <a:endParaRPr lang="en-US" dirty="0"/>
          </a:p>
          <a:p>
            <a:pPr marL="0" indent="0">
              <a:buNone/>
            </a:pPr>
            <a:endParaRPr lang="en-US" dirty="0"/>
          </a:p>
        </p:txBody>
      </p:sp>
    </p:spTree>
    <p:extLst>
      <p:ext uri="{BB962C8B-B14F-4D97-AF65-F5344CB8AC3E}">
        <p14:creationId xmlns:p14="http://schemas.microsoft.com/office/powerpoint/2010/main" val="3334228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3E580-4017-2E31-C25E-CF547E8E97D3}"/>
              </a:ext>
            </a:extLst>
          </p:cNvPr>
          <p:cNvSpPr>
            <a:spLocks noGrp="1"/>
          </p:cNvSpPr>
          <p:nvPr>
            <p:ph type="title"/>
          </p:nvPr>
        </p:nvSpPr>
        <p:spPr>
          <a:xfrm>
            <a:off x="100200" y="391060"/>
            <a:ext cx="8267296" cy="1446550"/>
          </a:xfrm>
        </p:spPr>
        <p:txBody>
          <a:bodyPr/>
          <a:lstStyle/>
          <a:p>
            <a:r>
              <a:rPr lang="en-US" dirty="0"/>
              <a:t>Implementation Screenshots:</a:t>
            </a:r>
          </a:p>
        </p:txBody>
      </p:sp>
      <p:pic>
        <p:nvPicPr>
          <p:cNvPr id="6" name="Picture 6" descr="A picture containing text, person, screenshot&#10;&#10;Description automatically generated">
            <a:extLst>
              <a:ext uri="{FF2B5EF4-FFF2-40B4-BE49-F238E27FC236}">
                <a16:creationId xmlns:a16="http://schemas.microsoft.com/office/drawing/2014/main" id="{F5C32AE9-B7CA-C47E-5F28-DAD050F16B93}"/>
              </a:ext>
            </a:extLst>
          </p:cNvPr>
          <p:cNvPicPr>
            <a:picLocks noGrp="1" noChangeAspect="1"/>
          </p:cNvPicPr>
          <p:nvPr>
            <p:ph idx="1"/>
          </p:nvPr>
        </p:nvPicPr>
        <p:blipFill>
          <a:blip r:embed="rId2"/>
          <a:stretch>
            <a:fillRect/>
          </a:stretch>
        </p:blipFill>
        <p:spPr>
          <a:xfrm>
            <a:off x="653272" y="1586106"/>
            <a:ext cx="5646893" cy="2689264"/>
          </a:xfrm>
        </p:spPr>
      </p:pic>
      <p:pic>
        <p:nvPicPr>
          <p:cNvPr id="4" name="Picture 2" descr="Graphical user interface&#10;&#10;Description automatically generated">
            <a:extLst>
              <a:ext uri="{FF2B5EF4-FFF2-40B4-BE49-F238E27FC236}">
                <a16:creationId xmlns:a16="http://schemas.microsoft.com/office/drawing/2014/main" id="{3F4F0E14-BDB3-7215-6BF8-041CCD4D1DF6}"/>
              </a:ext>
            </a:extLst>
          </p:cNvPr>
          <p:cNvPicPr>
            <a:picLocks noChangeAspect="1"/>
          </p:cNvPicPr>
          <p:nvPr/>
        </p:nvPicPr>
        <p:blipFill>
          <a:blip r:embed="rId3"/>
          <a:stretch>
            <a:fillRect/>
          </a:stretch>
        </p:blipFill>
        <p:spPr>
          <a:xfrm>
            <a:off x="5481668" y="3581447"/>
            <a:ext cx="6444737" cy="3084664"/>
          </a:xfrm>
          <a:prstGeom prst="rect">
            <a:avLst/>
          </a:prstGeom>
        </p:spPr>
      </p:pic>
    </p:spTree>
    <p:extLst>
      <p:ext uri="{BB962C8B-B14F-4D97-AF65-F5344CB8AC3E}">
        <p14:creationId xmlns:p14="http://schemas.microsoft.com/office/powerpoint/2010/main" val="554525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F2C5E676-B19B-ACBA-82AC-7B12780C50A7}"/>
              </a:ext>
            </a:extLst>
          </p:cNvPr>
          <p:cNvPicPr>
            <a:picLocks noGrp="1" noChangeAspect="1"/>
          </p:cNvPicPr>
          <p:nvPr>
            <p:ph idx="1"/>
          </p:nvPr>
        </p:nvPicPr>
        <p:blipFill>
          <a:blip r:embed="rId2"/>
          <a:stretch>
            <a:fillRect/>
          </a:stretch>
        </p:blipFill>
        <p:spPr>
          <a:xfrm>
            <a:off x="650926" y="118864"/>
            <a:ext cx="7145291" cy="3188586"/>
          </a:xfrm>
        </p:spPr>
      </p:pic>
      <p:pic>
        <p:nvPicPr>
          <p:cNvPr id="6" name="Picture 6" descr="A picture containing text&#10;&#10;Description automatically generated">
            <a:extLst>
              <a:ext uri="{FF2B5EF4-FFF2-40B4-BE49-F238E27FC236}">
                <a16:creationId xmlns:a16="http://schemas.microsoft.com/office/drawing/2014/main" id="{637D5EBE-3F38-83F3-AFCD-4903E7D540B1}"/>
              </a:ext>
            </a:extLst>
          </p:cNvPr>
          <p:cNvPicPr>
            <a:picLocks noChangeAspect="1"/>
          </p:cNvPicPr>
          <p:nvPr/>
        </p:nvPicPr>
        <p:blipFill>
          <a:blip r:embed="rId3"/>
          <a:stretch>
            <a:fillRect/>
          </a:stretch>
        </p:blipFill>
        <p:spPr>
          <a:xfrm>
            <a:off x="4937432" y="3560822"/>
            <a:ext cx="6733458" cy="3005581"/>
          </a:xfrm>
          <a:prstGeom prst="rect">
            <a:avLst/>
          </a:prstGeom>
        </p:spPr>
      </p:pic>
    </p:spTree>
    <p:extLst>
      <p:ext uri="{BB962C8B-B14F-4D97-AF65-F5344CB8AC3E}">
        <p14:creationId xmlns:p14="http://schemas.microsoft.com/office/powerpoint/2010/main" val="42124320"/>
      </p:ext>
    </p:extLst>
  </p:cSld>
  <p:clrMapOvr>
    <a:masterClrMapping/>
  </p:clrMapOvr>
</p:sld>
</file>

<file path=ppt/theme/theme1.xml><?xml version="1.0" encoding="utf-8"?>
<a:theme xmlns:a="http://schemas.openxmlformats.org/drawingml/2006/main" name="MadridVTI">
  <a:themeElements>
    <a:clrScheme name="AnalogousFromLightSeed_2SEEDS">
      <a:dk1>
        <a:srgbClr val="000000"/>
      </a:dk1>
      <a:lt1>
        <a:srgbClr val="FFFFFF"/>
      </a:lt1>
      <a:dk2>
        <a:srgbClr val="22363C"/>
      </a:dk2>
      <a:lt2>
        <a:srgbClr val="E2E6E8"/>
      </a:lt2>
      <a:accent1>
        <a:srgbClr val="BF8E7A"/>
      </a:accent1>
      <a:accent2>
        <a:srgbClr val="CA9299"/>
      </a:accent2>
      <a:accent3>
        <a:srgbClr val="B1A27D"/>
      </a:accent3>
      <a:accent4>
        <a:srgbClr val="70AEA2"/>
      </a:accent4>
      <a:accent5>
        <a:srgbClr val="73ABBB"/>
      </a:accent5>
      <a:accent6>
        <a:srgbClr val="7A93BF"/>
      </a:accent6>
      <a:hlink>
        <a:srgbClr val="5E899C"/>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MadridVTI</vt:lpstr>
      <vt:lpstr>Poshan Abhiyan</vt:lpstr>
      <vt:lpstr>Motivation:</vt:lpstr>
      <vt:lpstr>Description :</vt:lpstr>
      <vt:lpstr>Proposed Solution :</vt:lpstr>
      <vt:lpstr>Flow Of Calorie Calculation</vt:lpstr>
      <vt:lpstr>Use Case Diagram</vt:lpstr>
      <vt:lpstr>Technology Used : </vt:lpstr>
      <vt:lpstr>Implementation Screenshots:</vt:lpstr>
      <vt:lpstr>PowerPoint Presentation</vt:lpstr>
      <vt:lpstr>PowerPoint Presentation</vt:lpstr>
      <vt:lpstr>Pros &amp; Cons</vt:lpstr>
      <vt:lpstr> CONS :  Implementation Challenges: Like any large-scale initiative, the Poshan Abhiyan faces implementation challenges. Ensuring effective coordination among multiple government departments, reaching remote areas, and monitoring the quality of services can be demanding, particularly in a diverse and geographically vast country like India.  Privacy and Security Concerns: Managing sensitive data, such as student information, requires strict privacy and security measures. Ensuring data protection, secure access controls, and adherence to relevant regulations becomes crucial to maintain data integrity and prevent unauthorized access.   </vt:lpstr>
      <vt:lpstr>Conclusion</vt:lpstr>
      <vt:lpstr>Future Scope :</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1148</cp:revision>
  <dcterms:created xsi:type="dcterms:W3CDTF">2022-12-13T05:28:58Z</dcterms:created>
  <dcterms:modified xsi:type="dcterms:W3CDTF">2023-05-19T03:19:07Z</dcterms:modified>
</cp:coreProperties>
</file>