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76" r:id="rId24"/>
  </p:sldIdLst>
  <p:sldSz cx="9144000" cy="5143500" type="screen16x9"/>
  <p:notesSz cx="6858000" cy="9144000"/>
  <p:embeddedFontLst>
    <p:embeddedFont>
      <p:font typeface="Anaheim" pitchFamily="2" charset="77"/>
      <p:regular r:id="rId26"/>
      <p:bold r:id="rId27"/>
    </p:embeddedFont>
    <p:embeddedFont>
      <p:font typeface="Archivo" pitchFamily="2" charset="77"/>
      <p:regular r:id="rId28"/>
      <p:bold r:id="rId29"/>
      <p:italic r:id="rId30"/>
      <p:boldItalic r:id="rId31"/>
    </p:embeddedFont>
    <p:embeddedFont>
      <p:font typeface="Barlow Medium" panose="020F0502020204030204" pitchFamily="34" charset="0"/>
      <p:regular r:id="rId32"/>
      <p:bold r:id="rId33"/>
      <p:italic r:id="rId34"/>
      <p:boldItalic r:id="rId35"/>
    </p:embeddedFont>
    <p:embeddedFont>
      <p:font typeface="Bebas Neue" panose="020B0606020202050201" pitchFamily="34" charset="77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 ExtraBold" panose="020F0502020204030204" pitchFamily="34" charset="0"/>
      <p:bold r:id="rId41"/>
      <p:italic r:id="rId42"/>
      <p:boldItalic r:id="rId43"/>
    </p:embeddedFont>
    <p:embeddedFont>
      <p:font typeface="Patrick Hand" pitchFamily="2" charset="77"/>
      <p:regular r:id="rId44"/>
    </p:embeddedFont>
    <p:embeddedFont>
      <p:font typeface="Poppins" pitchFamily="2" charset="77"/>
      <p:regular r:id="rId45"/>
      <p:bold r:id="rId46"/>
      <p:italic r:id="rId47"/>
      <p:boldItalic r:id="rId48"/>
    </p:embeddedFont>
    <p:embeddedFont>
      <p:font typeface="Poppins Medium" panose="020B0604020202020204" pitchFamily="34" charset="0"/>
      <p:regular r:id="rId49"/>
      <p:bold r:id="rId50"/>
      <p:italic r:id="rId51"/>
      <p:boldItalic r:id="rId52"/>
    </p:embeddedFont>
    <p:embeddedFont>
      <p:font typeface="Poppins SemiBold" panose="020B0604020202020204" pitchFamily="34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  <p:embeddedFont>
      <p:font typeface="Roboto Condensed Light" panose="02000000000000000000" pitchFamily="2" charset="0"/>
      <p:regular r:id="rId61"/>
      <p: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A6A6BA-A672-4E6B-BC17-BA708F1A4604}">
  <a:tblStyle styleId="{F7A6A6BA-A672-4E6B-BC17-BA708F1A4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4DA1DB8-CFC7-4833-BF95-514BC1A47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font" Target="fonts/font30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font" Target="fonts/font33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3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font" Target="fonts/font31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59" Type="http://schemas.openxmlformats.org/officeDocument/2006/relationships/font" Target="fonts/font34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62" Type="http://schemas.openxmlformats.org/officeDocument/2006/relationships/font" Target="fonts/font3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font" Target="fonts/font32.fntdata"/><Relationship Id="rId10" Type="http://schemas.openxmlformats.org/officeDocument/2006/relationships/slide" Target="slides/slide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60" Type="http://schemas.openxmlformats.org/officeDocument/2006/relationships/font" Target="fonts/font35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232e32391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e232e32391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72de1653b5_2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72de1653b5_2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0e047519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0e047519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0e0475198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0e0475198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0e04751987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0e04751987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0e04751987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0e0475198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72de1653b5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72de1653b5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731f897c2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731f897c2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e2df2d30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e2df2d30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735ca31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735ca31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e36fb51d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e36fb51d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e232e3239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e232e3239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e36fb51db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e36fb51db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72ec5a1e1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72ec5a1e1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e36fb51db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e36fb51db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e232e32391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e232e32391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72de1653b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72de1653b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e232e32391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e232e32391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e232e32391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e232e32391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e232e32391_3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e232e32391_3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e232e32391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e232e32391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e232e32391_3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e232e32391_3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rot="-5541284" flipH="1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6"/>
          <p:cNvSpPr/>
          <p:nvPr/>
        </p:nvSpPr>
        <p:spPr>
          <a:xfrm rot="-5899740" flipH="1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7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8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 rot="-98" flipH="1">
            <a:off x="-176787" y="-1092039"/>
            <a:ext cx="9497574" cy="514323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2061100" y="535000"/>
            <a:ext cx="6367800" cy="20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 rot="-3699419">
            <a:off x="-1697087" y="-13545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2"/>
          </p:nvPr>
        </p:nvSpPr>
        <p:spPr>
          <a:xfrm>
            <a:off x="715100" y="1690925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 rot="10799942" flipH="1">
            <a:off x="-144703" y="2613951"/>
            <a:ext cx="9536346" cy="529291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724900" y="3657600"/>
            <a:ext cx="77040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 rot="-129427">
            <a:off x="-563426" y="-4868445"/>
            <a:ext cx="10009567" cy="838631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715100" y="535000"/>
            <a:ext cx="6576000" cy="12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subTitle" idx="1"/>
          </p:nvPr>
        </p:nvSpPr>
        <p:spPr>
          <a:xfrm>
            <a:off x="715100" y="1615450"/>
            <a:ext cx="6576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25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25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 rot="10799942" flipH="1">
            <a:off x="-259949" y="-1070835"/>
            <a:ext cx="9663894" cy="930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1534000" y="1225386"/>
            <a:ext cx="2690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 idx="2" hasCustomPrompt="1"/>
          </p:nvPr>
        </p:nvSpPr>
        <p:spPr>
          <a:xfrm>
            <a:off x="719988" y="1459098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1"/>
          </p:nvPr>
        </p:nvSpPr>
        <p:spPr>
          <a:xfrm>
            <a:off x="1534000" y="1735711"/>
            <a:ext cx="2690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 idx="3"/>
          </p:nvPr>
        </p:nvSpPr>
        <p:spPr>
          <a:xfrm>
            <a:off x="5749863" y="1225386"/>
            <a:ext cx="2690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4" hasCustomPrompt="1"/>
          </p:nvPr>
        </p:nvSpPr>
        <p:spPr>
          <a:xfrm>
            <a:off x="4940913" y="1459098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5"/>
          </p:nvPr>
        </p:nvSpPr>
        <p:spPr>
          <a:xfrm>
            <a:off x="5749863" y="1735711"/>
            <a:ext cx="2690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6"/>
          </p:nvPr>
        </p:nvSpPr>
        <p:spPr>
          <a:xfrm>
            <a:off x="5749863" y="2271611"/>
            <a:ext cx="2690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7" hasCustomPrompt="1"/>
          </p:nvPr>
        </p:nvSpPr>
        <p:spPr>
          <a:xfrm>
            <a:off x="4940913" y="2562698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8"/>
          </p:nvPr>
        </p:nvSpPr>
        <p:spPr>
          <a:xfrm>
            <a:off x="5749863" y="2781936"/>
            <a:ext cx="2690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9"/>
          </p:nvPr>
        </p:nvSpPr>
        <p:spPr>
          <a:xfrm>
            <a:off x="1534000" y="2271611"/>
            <a:ext cx="2690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13" hasCustomPrompt="1"/>
          </p:nvPr>
        </p:nvSpPr>
        <p:spPr>
          <a:xfrm>
            <a:off x="720237" y="2562698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14"/>
          </p:nvPr>
        </p:nvSpPr>
        <p:spPr>
          <a:xfrm>
            <a:off x="1534000" y="2781936"/>
            <a:ext cx="2690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 idx="16"/>
          </p:nvPr>
        </p:nvSpPr>
        <p:spPr>
          <a:xfrm>
            <a:off x="5749863" y="3319586"/>
            <a:ext cx="2690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17" hasCustomPrompt="1"/>
          </p:nvPr>
        </p:nvSpPr>
        <p:spPr>
          <a:xfrm>
            <a:off x="4940913" y="3553298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8"/>
          </p:nvPr>
        </p:nvSpPr>
        <p:spPr>
          <a:xfrm>
            <a:off x="5749863" y="3829911"/>
            <a:ext cx="2690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 idx="19"/>
          </p:nvPr>
        </p:nvSpPr>
        <p:spPr>
          <a:xfrm>
            <a:off x="1534000" y="3319586"/>
            <a:ext cx="2690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20" hasCustomPrompt="1"/>
          </p:nvPr>
        </p:nvSpPr>
        <p:spPr>
          <a:xfrm>
            <a:off x="720237" y="3553298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21"/>
          </p:nvPr>
        </p:nvSpPr>
        <p:spPr>
          <a:xfrm>
            <a:off x="1534000" y="3829911"/>
            <a:ext cx="2690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 rot="-10799924">
            <a:off x="-159178" y="1321179"/>
            <a:ext cx="9823464" cy="795420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3992500" y="2676625"/>
            <a:ext cx="4436100" cy="14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798200" cy="11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/>
          <p:nvPr/>
        </p:nvSpPr>
        <p:spPr>
          <a:xfrm rot="-5400000">
            <a:off x="-4790089" y="-156100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/>
          <p:nvPr/>
        </p:nvSpPr>
        <p:spPr>
          <a:xfrm rot="3699419" flipH="1">
            <a:off x="2131963" y="-12072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2772700" y="905475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"/>
          </p:nvPr>
        </p:nvSpPr>
        <p:spPr>
          <a:xfrm>
            <a:off x="4200200" y="2345575"/>
            <a:ext cx="4194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2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720000" y="1908300"/>
            <a:ext cx="4083900" cy="12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ubTitle" idx="1"/>
          </p:nvPr>
        </p:nvSpPr>
        <p:spPr>
          <a:xfrm>
            <a:off x="715100" y="3258525"/>
            <a:ext cx="40839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1"/>
          <p:cNvSpPr/>
          <p:nvPr/>
        </p:nvSpPr>
        <p:spPr>
          <a:xfrm rot="-5400033" flipH="1">
            <a:off x="-5183492" y="-19289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solidFill>
          <a:schemeClr val="accent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 rot="1077026">
            <a:off x="-451651" y="-2378121"/>
            <a:ext cx="10535104" cy="807842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2"/>
          <p:cNvSpPr/>
          <p:nvPr/>
        </p:nvSpPr>
        <p:spPr>
          <a:xfrm rot="1077026">
            <a:off x="-511091" y="-2134826"/>
            <a:ext cx="10535104" cy="7475195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4773975" y="1447050"/>
            <a:ext cx="36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1"/>
          </p:nvPr>
        </p:nvSpPr>
        <p:spPr>
          <a:xfrm>
            <a:off x="4773975" y="2019753"/>
            <a:ext cx="3609600" cy="12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/>
          <p:nvPr/>
        </p:nvSpPr>
        <p:spPr>
          <a:xfrm rot="-3600025">
            <a:off x="-616625" y="-3632715"/>
            <a:ext cx="9406596" cy="1123082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3"/>
          <p:cNvSpPr/>
          <p:nvPr/>
        </p:nvSpPr>
        <p:spPr>
          <a:xfrm rot="-3600029">
            <a:off x="-1174861" y="-3715080"/>
            <a:ext cx="10705227" cy="1020533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 flipH="1">
            <a:off x="737593" y="1675682"/>
            <a:ext cx="3077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subTitle" idx="1"/>
          </p:nvPr>
        </p:nvSpPr>
        <p:spPr>
          <a:xfrm flipH="1">
            <a:off x="737593" y="2241118"/>
            <a:ext cx="3077400" cy="12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bg>
      <p:bgPr>
        <a:solidFill>
          <a:schemeClr val="accent3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/>
          <p:nvPr/>
        </p:nvSpPr>
        <p:spPr>
          <a:xfrm rot="-1503190" flipH="1">
            <a:off x="-933447" y="-2997749"/>
            <a:ext cx="11438521" cy="88267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4"/>
          <p:cNvSpPr/>
          <p:nvPr/>
        </p:nvSpPr>
        <p:spPr>
          <a:xfrm rot="-1503190" flipH="1">
            <a:off x="-1372020" y="-1943563"/>
            <a:ext cx="11438521" cy="747519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4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4273200" y="1675644"/>
            <a:ext cx="31515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1"/>
          </p:nvPr>
        </p:nvSpPr>
        <p:spPr>
          <a:xfrm>
            <a:off x="4273200" y="2273256"/>
            <a:ext cx="3151500" cy="11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 rot="9893784">
            <a:off x="1120921" y="1782382"/>
            <a:ext cx="9601305" cy="115223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4415200" y="2588100"/>
            <a:ext cx="40137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"/>
          </p:nvPr>
        </p:nvSpPr>
        <p:spPr>
          <a:xfrm>
            <a:off x="4415000" y="3325325"/>
            <a:ext cx="4013700" cy="12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_1_1_1_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/>
          <p:nvPr/>
        </p:nvSpPr>
        <p:spPr>
          <a:xfrm rot="-10799934">
            <a:off x="713228" y="-2280638"/>
            <a:ext cx="8452998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36"/>
          <p:cNvSpPr/>
          <p:nvPr/>
        </p:nvSpPr>
        <p:spPr>
          <a:xfrm rot="-1140831" flipH="1">
            <a:off x="-1557482" y="-3402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713224" y="1554525"/>
            <a:ext cx="49707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subTitle" idx="1"/>
          </p:nvPr>
        </p:nvSpPr>
        <p:spPr>
          <a:xfrm>
            <a:off x="713225" y="2857575"/>
            <a:ext cx="4970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_1_1_1_1_1_1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/>
          <p:nvPr/>
        </p:nvSpPr>
        <p:spPr>
          <a:xfrm rot="-10799939">
            <a:off x="-34349" y="-2280638"/>
            <a:ext cx="9200574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7"/>
          <p:cNvSpPr/>
          <p:nvPr/>
        </p:nvSpPr>
        <p:spPr>
          <a:xfrm rot="-1140831" flipH="1">
            <a:off x="-1557482" y="-37070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7"/>
          <p:cNvSpPr txBox="1">
            <a:spLocks noGrp="1"/>
          </p:cNvSpPr>
          <p:nvPr>
            <p:ph type="title"/>
          </p:nvPr>
        </p:nvSpPr>
        <p:spPr>
          <a:xfrm>
            <a:off x="4377600" y="1393538"/>
            <a:ext cx="4083900" cy="12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ubTitle" idx="1"/>
          </p:nvPr>
        </p:nvSpPr>
        <p:spPr>
          <a:xfrm>
            <a:off x="4372700" y="2743763"/>
            <a:ext cx="40839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_1_1_1_1_1_1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/>
          <p:nvPr/>
        </p:nvSpPr>
        <p:spPr>
          <a:xfrm rot="-10799939">
            <a:off x="-34349" y="-2280638"/>
            <a:ext cx="9200574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8"/>
          <p:cNvSpPr/>
          <p:nvPr/>
        </p:nvSpPr>
        <p:spPr>
          <a:xfrm rot="-1140831" flipH="1">
            <a:off x="-1557482" y="-37070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2530050" y="2730363"/>
            <a:ext cx="4083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1"/>
          </p:nvPr>
        </p:nvSpPr>
        <p:spPr>
          <a:xfrm>
            <a:off x="2340750" y="3394800"/>
            <a:ext cx="44625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9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9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9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39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40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40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40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41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41"/>
          <p:cNvSpPr txBox="1">
            <a:spLocks noGrp="1"/>
          </p:cNvSpPr>
          <p:nvPr>
            <p:ph type="title"/>
          </p:nvPr>
        </p:nvSpPr>
        <p:spPr>
          <a:xfrm>
            <a:off x="3541575" y="1136050"/>
            <a:ext cx="40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ubTitle" idx="1"/>
          </p:nvPr>
        </p:nvSpPr>
        <p:spPr>
          <a:xfrm>
            <a:off x="3541575" y="1521575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title" idx="4"/>
          </p:nvPr>
        </p:nvSpPr>
        <p:spPr>
          <a:xfrm>
            <a:off x="3541575" y="241147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subTitle" idx="5"/>
          </p:nvPr>
        </p:nvSpPr>
        <p:spPr>
          <a:xfrm>
            <a:off x="3541575" y="279900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">
    <p:bg>
      <p:bgPr>
        <a:solidFill>
          <a:schemeClr val="accent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42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42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42"/>
          <p:cNvSpPr/>
          <p:nvPr/>
        </p:nvSpPr>
        <p:spPr>
          <a:xfrm rot="2699947" flipH="1">
            <a:off x="-985224" y="-1611645"/>
            <a:ext cx="7406009" cy="696601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1566600" y="333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subTitle" idx="1"/>
          </p:nvPr>
        </p:nvSpPr>
        <p:spPr>
          <a:xfrm>
            <a:off x="1566600" y="39242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title" idx="2"/>
          </p:nvPr>
        </p:nvSpPr>
        <p:spPr>
          <a:xfrm>
            <a:off x="5241000" y="333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subTitle" idx="3"/>
          </p:nvPr>
        </p:nvSpPr>
        <p:spPr>
          <a:xfrm>
            <a:off x="5241000" y="39242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43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43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43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accent3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/>
          <p:nvPr/>
        </p:nvSpPr>
        <p:spPr>
          <a:xfrm rot="-7633385">
            <a:off x="2892276" y="-1209409"/>
            <a:ext cx="5182543" cy="809748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44"/>
          <p:cNvSpPr/>
          <p:nvPr/>
        </p:nvSpPr>
        <p:spPr>
          <a:xfrm rot="-7405719">
            <a:off x="-1967264" y="-2636443"/>
            <a:ext cx="9424495" cy="130002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44"/>
          <p:cNvSpPr txBox="1">
            <a:spLocks noGrp="1"/>
          </p:cNvSpPr>
          <p:nvPr>
            <p:ph type="title"/>
          </p:nvPr>
        </p:nvSpPr>
        <p:spPr>
          <a:xfrm>
            <a:off x="1653075" y="144970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subTitle" idx="1"/>
          </p:nvPr>
        </p:nvSpPr>
        <p:spPr>
          <a:xfrm>
            <a:off x="1653063" y="23455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title" idx="2"/>
          </p:nvPr>
        </p:nvSpPr>
        <p:spPr>
          <a:xfrm>
            <a:off x="5538251" y="144970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subTitle" idx="3"/>
          </p:nvPr>
        </p:nvSpPr>
        <p:spPr>
          <a:xfrm>
            <a:off x="5538243" y="23455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title" idx="4"/>
          </p:nvPr>
        </p:nvSpPr>
        <p:spPr>
          <a:xfrm>
            <a:off x="1653075" y="318795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subTitle" idx="5"/>
          </p:nvPr>
        </p:nvSpPr>
        <p:spPr>
          <a:xfrm>
            <a:off x="1653063" y="4083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title" idx="6"/>
          </p:nvPr>
        </p:nvSpPr>
        <p:spPr>
          <a:xfrm>
            <a:off x="5538252" y="318795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subTitle" idx="7"/>
          </p:nvPr>
        </p:nvSpPr>
        <p:spPr>
          <a:xfrm>
            <a:off x="5538243" y="4083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3">
    <p:bg>
      <p:bgPr>
        <a:solidFill>
          <a:schemeClr val="accent3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/>
          <p:nvPr/>
        </p:nvSpPr>
        <p:spPr>
          <a:xfrm rot="-7633385">
            <a:off x="2892276" y="-1209409"/>
            <a:ext cx="5182543" cy="809748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45"/>
          <p:cNvSpPr/>
          <p:nvPr/>
        </p:nvSpPr>
        <p:spPr>
          <a:xfrm rot="-7405719">
            <a:off x="-1967264" y="-2636443"/>
            <a:ext cx="9424495" cy="130002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716188" y="2570980"/>
            <a:ext cx="1929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ubTitle" idx="1"/>
          </p:nvPr>
        </p:nvSpPr>
        <p:spPr>
          <a:xfrm>
            <a:off x="716188" y="3501172"/>
            <a:ext cx="1929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5"/>
          <p:cNvSpPr txBox="1">
            <a:spLocks noGrp="1"/>
          </p:cNvSpPr>
          <p:nvPr>
            <p:ph type="title" idx="2"/>
          </p:nvPr>
        </p:nvSpPr>
        <p:spPr>
          <a:xfrm>
            <a:off x="4571071" y="2570980"/>
            <a:ext cx="1929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subTitle" idx="3"/>
          </p:nvPr>
        </p:nvSpPr>
        <p:spPr>
          <a:xfrm>
            <a:off x="4571071" y="3501172"/>
            <a:ext cx="1929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title" idx="4"/>
          </p:nvPr>
        </p:nvSpPr>
        <p:spPr>
          <a:xfrm>
            <a:off x="6498513" y="2570980"/>
            <a:ext cx="1929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subTitle" idx="5"/>
          </p:nvPr>
        </p:nvSpPr>
        <p:spPr>
          <a:xfrm>
            <a:off x="6498513" y="3501172"/>
            <a:ext cx="1929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title" idx="6"/>
          </p:nvPr>
        </p:nvSpPr>
        <p:spPr>
          <a:xfrm>
            <a:off x="2643629" y="2570980"/>
            <a:ext cx="1929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45"/>
          <p:cNvSpPr txBox="1">
            <a:spLocks noGrp="1"/>
          </p:cNvSpPr>
          <p:nvPr>
            <p:ph type="subTitle" idx="7"/>
          </p:nvPr>
        </p:nvSpPr>
        <p:spPr>
          <a:xfrm>
            <a:off x="2643629" y="3501172"/>
            <a:ext cx="1929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5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2">
    <p:bg>
      <p:bgPr>
        <a:solidFill>
          <a:schemeClr val="dk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/>
          <p:nvPr/>
        </p:nvSpPr>
        <p:spPr>
          <a:xfrm rot="-5400036" flipH="1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6"/>
          <p:cNvSpPr/>
          <p:nvPr/>
        </p:nvSpPr>
        <p:spPr>
          <a:xfrm rot="-5400036" flipH="1">
            <a:off x="847747" y="-847719"/>
            <a:ext cx="5143500" cy="683893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6"/>
          <p:cNvSpPr/>
          <p:nvPr/>
        </p:nvSpPr>
        <p:spPr>
          <a:xfrm rot="-5400036" flipH="1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2_1">
    <p:bg>
      <p:bgPr>
        <a:solidFill>
          <a:schemeClr val="accent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7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7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7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2_1_1">
    <p:bg>
      <p:bgPr>
        <a:solidFill>
          <a:schemeClr val="dk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/>
          <p:nvPr/>
        </p:nvSpPr>
        <p:spPr>
          <a:xfrm rot="5400071">
            <a:off x="-157036" y="-350253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8"/>
          <p:cNvSpPr/>
          <p:nvPr/>
        </p:nvSpPr>
        <p:spPr>
          <a:xfrm rot="-5399929">
            <a:off x="4319714" y="-437227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8"/>
          <p:cNvSpPr/>
          <p:nvPr/>
        </p:nvSpPr>
        <p:spPr>
          <a:xfrm rot="-5399929">
            <a:off x="4564180" y="217369"/>
            <a:ext cx="5197230" cy="46862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8"/>
          <p:cNvSpPr/>
          <p:nvPr/>
        </p:nvSpPr>
        <p:spPr>
          <a:xfrm rot="5400069">
            <a:off x="-257989" y="-370647"/>
            <a:ext cx="5387688" cy="56717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/>
          <p:nvPr/>
        </p:nvSpPr>
        <p:spPr>
          <a:xfrm rot="5399967" flipH="1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49"/>
          <p:cNvSpPr/>
          <p:nvPr/>
        </p:nvSpPr>
        <p:spPr>
          <a:xfrm rot="-5400032" flipH="1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49"/>
          <p:cNvSpPr/>
          <p:nvPr/>
        </p:nvSpPr>
        <p:spPr>
          <a:xfrm rot="-5400021" flipH="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9"/>
          <p:cNvSpPr/>
          <p:nvPr/>
        </p:nvSpPr>
        <p:spPr>
          <a:xfrm rot="5399978" flipH="1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9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49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9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49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9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49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49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9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">
    <p:bg>
      <p:bgPr>
        <a:solidFill>
          <a:schemeClr val="dk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/>
          <p:nvPr/>
        </p:nvSpPr>
        <p:spPr>
          <a:xfrm rot="-36" flipH="1">
            <a:off x="-218050" y="-2190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50"/>
          <p:cNvSpPr/>
          <p:nvPr/>
        </p:nvSpPr>
        <p:spPr>
          <a:xfrm rot="10799964" flipH="1">
            <a:off x="4506350" y="-1047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50"/>
          <p:cNvSpPr/>
          <p:nvPr/>
        </p:nvSpPr>
        <p:spPr>
          <a:xfrm rot="-36" flipH="1">
            <a:off x="-65660" y="-12671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50"/>
          <p:cNvSpPr/>
          <p:nvPr/>
        </p:nvSpPr>
        <p:spPr>
          <a:xfrm rot="10799964" flipH="1">
            <a:off x="4277740" y="-6575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50"/>
          <p:cNvSpPr txBox="1">
            <a:spLocks noGrp="1"/>
          </p:cNvSpPr>
          <p:nvPr>
            <p:ph type="subTitle" idx="1"/>
          </p:nvPr>
        </p:nvSpPr>
        <p:spPr>
          <a:xfrm>
            <a:off x="760625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0"/>
          <p:cNvSpPr txBox="1">
            <a:spLocks noGrp="1"/>
          </p:cNvSpPr>
          <p:nvPr>
            <p:ph type="subTitle" idx="2"/>
          </p:nvPr>
        </p:nvSpPr>
        <p:spPr>
          <a:xfrm>
            <a:off x="3413513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subTitle" idx="3"/>
          </p:nvPr>
        </p:nvSpPr>
        <p:spPr>
          <a:xfrm>
            <a:off x="6029988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title" hasCustomPrompt="1"/>
          </p:nvPr>
        </p:nvSpPr>
        <p:spPr>
          <a:xfrm>
            <a:off x="7604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50"/>
          <p:cNvSpPr txBox="1">
            <a:spLocks noGrp="1"/>
          </p:cNvSpPr>
          <p:nvPr>
            <p:ph type="title" idx="4" hasCustomPrompt="1"/>
          </p:nvPr>
        </p:nvSpPr>
        <p:spPr>
          <a:xfrm>
            <a:off x="34133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50"/>
          <p:cNvSpPr txBox="1">
            <a:spLocks noGrp="1"/>
          </p:cNvSpPr>
          <p:nvPr>
            <p:ph type="title" idx="5" hasCustomPrompt="1"/>
          </p:nvPr>
        </p:nvSpPr>
        <p:spPr>
          <a:xfrm>
            <a:off x="6029850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2" name="Google Shape;312;p50"/>
          <p:cNvSpPr txBox="1">
            <a:spLocks noGrp="1"/>
          </p:cNvSpPr>
          <p:nvPr>
            <p:ph type="title" idx="6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4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/>
          <p:nvPr/>
        </p:nvSpPr>
        <p:spPr>
          <a:xfrm rot="5399967" flipH="1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p51"/>
          <p:cNvSpPr/>
          <p:nvPr/>
        </p:nvSpPr>
        <p:spPr>
          <a:xfrm rot="-5400032" flipH="1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p51"/>
          <p:cNvSpPr/>
          <p:nvPr/>
        </p:nvSpPr>
        <p:spPr>
          <a:xfrm rot="-5400021" flipH="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51"/>
          <p:cNvSpPr/>
          <p:nvPr/>
        </p:nvSpPr>
        <p:spPr>
          <a:xfrm rot="5399978" flipH="1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ubTitle" idx="1"/>
          </p:nvPr>
        </p:nvSpPr>
        <p:spPr>
          <a:xfrm>
            <a:off x="1610028" y="3358930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1"/>
          <p:cNvSpPr txBox="1">
            <a:spLocks noGrp="1"/>
          </p:cNvSpPr>
          <p:nvPr>
            <p:ph type="subTitle" idx="2"/>
          </p:nvPr>
        </p:nvSpPr>
        <p:spPr>
          <a:xfrm>
            <a:off x="5149872" y="3358930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51"/>
          <p:cNvSpPr txBox="1">
            <a:spLocks noGrp="1"/>
          </p:cNvSpPr>
          <p:nvPr>
            <p:ph type="title" hasCustomPrompt="1"/>
          </p:nvPr>
        </p:nvSpPr>
        <p:spPr>
          <a:xfrm>
            <a:off x="2150628" y="1955636"/>
            <a:ext cx="1302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7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51"/>
          <p:cNvSpPr txBox="1">
            <a:spLocks noGrp="1"/>
          </p:cNvSpPr>
          <p:nvPr>
            <p:ph type="title" idx="3" hasCustomPrompt="1"/>
          </p:nvPr>
        </p:nvSpPr>
        <p:spPr>
          <a:xfrm>
            <a:off x="5692722" y="1955636"/>
            <a:ext cx="12984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7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2" name="Google Shape;322;p51"/>
          <p:cNvSpPr txBox="1">
            <a:spLocks noGrp="1"/>
          </p:cNvSpPr>
          <p:nvPr>
            <p:ph type="title" idx="4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1"/>
          <p:cNvSpPr txBox="1">
            <a:spLocks noGrp="1"/>
          </p:cNvSpPr>
          <p:nvPr>
            <p:ph type="subTitle" idx="5"/>
          </p:nvPr>
        </p:nvSpPr>
        <p:spPr>
          <a:xfrm>
            <a:off x="1610028" y="2859897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subTitle" idx="6"/>
          </p:nvPr>
        </p:nvSpPr>
        <p:spPr>
          <a:xfrm>
            <a:off x="5149872" y="2859897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2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8" name="Google Shape;328;p5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52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53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53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4" name="Google Shape;334;p5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53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3">
    <p:bg>
      <p:bgPr>
        <a:solidFill>
          <a:schemeClr val="accent3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/>
          <p:nvPr/>
        </p:nvSpPr>
        <p:spPr>
          <a:xfrm rot="2699923" flipH="1">
            <a:off x="-798094" y="872280"/>
            <a:ext cx="5136977" cy="403388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54"/>
          <p:cNvSpPr/>
          <p:nvPr/>
        </p:nvSpPr>
        <p:spPr>
          <a:xfrm rot="-9154638" flipH="1">
            <a:off x="4119374" y="-730832"/>
            <a:ext cx="5136988" cy="507974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54"/>
          <p:cNvSpPr/>
          <p:nvPr/>
        </p:nvSpPr>
        <p:spPr>
          <a:xfrm rot="-7121299">
            <a:off x="2460957" y="-339764"/>
            <a:ext cx="7043532" cy="706813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54"/>
          <p:cNvSpPr/>
          <p:nvPr/>
        </p:nvSpPr>
        <p:spPr>
          <a:xfrm rot="4406594">
            <a:off x="183526" y="-1446441"/>
            <a:ext cx="6720692" cy="67056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54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4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4" name="Google Shape;344;p54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6" name="Google Shape;346;p54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BLANK_1_1_1_1_1_1_3_1">
    <p:bg>
      <p:bgPr>
        <a:solidFill>
          <a:schemeClr val="dk2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/>
          <p:nvPr/>
        </p:nvSpPr>
        <p:spPr>
          <a:xfrm rot="-5400036" flipH="1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5"/>
          <p:cNvSpPr/>
          <p:nvPr/>
        </p:nvSpPr>
        <p:spPr>
          <a:xfrm rot="-5400036" flipH="1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5"/>
          <p:cNvSpPr/>
          <p:nvPr/>
        </p:nvSpPr>
        <p:spPr>
          <a:xfrm rot="5400036">
            <a:off x="-723912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5"/>
          <p:cNvSpPr/>
          <p:nvPr/>
        </p:nvSpPr>
        <p:spPr>
          <a:xfrm rot="5400036">
            <a:off x="-92809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5"/>
          <p:cNvSpPr txBox="1">
            <a:spLocks noGrp="1"/>
          </p:cNvSpPr>
          <p:nvPr>
            <p:ph type="title" hasCustomPrompt="1"/>
          </p:nvPr>
        </p:nvSpPr>
        <p:spPr>
          <a:xfrm>
            <a:off x="1541202" y="949328"/>
            <a:ext cx="6061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3" name="Google Shape;353;p55"/>
          <p:cNvSpPr txBox="1">
            <a:spLocks noGrp="1"/>
          </p:cNvSpPr>
          <p:nvPr>
            <p:ph type="subTitle" idx="1"/>
          </p:nvPr>
        </p:nvSpPr>
        <p:spPr>
          <a:xfrm>
            <a:off x="2459700" y="1731559"/>
            <a:ext cx="422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5"/>
          <p:cNvSpPr txBox="1">
            <a:spLocks noGrp="1"/>
          </p:cNvSpPr>
          <p:nvPr>
            <p:ph type="title" idx="2" hasCustomPrompt="1"/>
          </p:nvPr>
        </p:nvSpPr>
        <p:spPr>
          <a:xfrm>
            <a:off x="1539050" y="2966749"/>
            <a:ext cx="606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5" name="Google Shape;355;p55"/>
          <p:cNvSpPr txBox="1">
            <a:spLocks noGrp="1"/>
          </p:cNvSpPr>
          <p:nvPr>
            <p:ph type="subTitle" idx="3"/>
          </p:nvPr>
        </p:nvSpPr>
        <p:spPr>
          <a:xfrm>
            <a:off x="2458200" y="3748972"/>
            <a:ext cx="4227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9" name="Google Shape;359;p56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0" name="Google Shape;360;p56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57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8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5747337_Designing_a_Framework_for_Digital_KYC_Processes_Built_on_Blockchain-Based_Self-Sovereign_Identit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ci.org.in/what-we-do/upi/upi-ecosystem-statist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play.google.com/store/apps?hl=en_US&amp;gl=US" TargetMode="External"/><Relationship Id="rId4" Type="http://schemas.openxmlformats.org/officeDocument/2006/relationships/hyperlink" Target="https://inc42.com/buzz/phonepe-google-pay-paytm-process-94-of-upi-transactions-march-2023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ctrTitle"/>
          </p:nvPr>
        </p:nvSpPr>
        <p:spPr>
          <a:xfrm>
            <a:off x="353575" y="1810575"/>
            <a:ext cx="49857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Paytm’s Rebirth</a:t>
            </a:r>
            <a:endParaRPr/>
          </a:p>
        </p:txBody>
      </p:sp>
      <p:grpSp>
        <p:nvGrpSpPr>
          <p:cNvPr id="372" name="Google Shape;372;p59"/>
          <p:cNvGrpSpPr/>
          <p:nvPr/>
        </p:nvGrpSpPr>
        <p:grpSpPr>
          <a:xfrm>
            <a:off x="8619249" y="4677883"/>
            <a:ext cx="449696" cy="426611"/>
            <a:chOff x="4192650" y="3203925"/>
            <a:chExt cx="438300" cy="415800"/>
          </a:xfrm>
        </p:grpSpPr>
        <p:sp>
          <p:nvSpPr>
            <p:cNvPr id="373" name="Google Shape;373;p59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59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375" name="Google Shape;375;p59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9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" name="Google Shape;377;p59"/>
          <p:cNvGrpSpPr/>
          <p:nvPr/>
        </p:nvGrpSpPr>
        <p:grpSpPr>
          <a:xfrm>
            <a:off x="5239893" y="879501"/>
            <a:ext cx="3313719" cy="3759286"/>
            <a:chOff x="5200643" y="793126"/>
            <a:chExt cx="3313719" cy="3759286"/>
          </a:xfrm>
        </p:grpSpPr>
        <p:sp>
          <p:nvSpPr>
            <p:cNvPr id="378" name="Google Shape;378;p59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9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59"/>
            <p:cNvGrpSpPr/>
            <p:nvPr/>
          </p:nvGrpSpPr>
          <p:grpSpPr>
            <a:xfrm>
              <a:off x="5533493" y="2488418"/>
              <a:ext cx="2753139" cy="2001700"/>
              <a:chOff x="5533493" y="2488418"/>
              <a:chExt cx="2753139" cy="2001700"/>
            </a:xfrm>
          </p:grpSpPr>
          <p:sp>
            <p:nvSpPr>
              <p:cNvPr id="381" name="Google Shape;381;p59"/>
              <p:cNvSpPr/>
              <p:nvPr/>
            </p:nvSpPr>
            <p:spPr>
              <a:xfrm flipH="1">
                <a:off x="6527416" y="2488418"/>
                <a:ext cx="760680" cy="200168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59"/>
              <p:cNvSpPr/>
              <p:nvPr/>
            </p:nvSpPr>
            <p:spPr>
              <a:xfrm flipH="1">
                <a:off x="6524649" y="2488418"/>
                <a:ext cx="567974" cy="2001689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9"/>
              <p:cNvSpPr/>
              <p:nvPr/>
            </p:nvSpPr>
            <p:spPr>
              <a:xfrm flipH="1">
                <a:off x="5533495" y="3170722"/>
                <a:ext cx="760680" cy="1319395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9"/>
              <p:cNvSpPr/>
              <p:nvPr/>
            </p:nvSpPr>
            <p:spPr>
              <a:xfrm flipH="1">
                <a:off x="5533493" y="3167958"/>
                <a:ext cx="567062" cy="1322159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9"/>
              <p:cNvSpPr/>
              <p:nvPr/>
            </p:nvSpPr>
            <p:spPr>
              <a:xfrm flipH="1">
                <a:off x="7525952" y="2845256"/>
                <a:ext cx="760680" cy="164485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9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387;p59"/>
            <p:cNvGrpSpPr/>
            <p:nvPr/>
          </p:nvGrpSpPr>
          <p:grpSpPr>
            <a:xfrm>
              <a:off x="5397628" y="1247552"/>
              <a:ext cx="543075" cy="551866"/>
              <a:chOff x="5294703" y="1524927"/>
              <a:chExt cx="543075" cy="551866"/>
            </a:xfrm>
          </p:grpSpPr>
          <p:sp>
            <p:nvSpPr>
              <p:cNvPr id="388" name="Google Shape;388;p59"/>
              <p:cNvSpPr/>
              <p:nvPr/>
            </p:nvSpPr>
            <p:spPr>
              <a:xfrm flipH="1">
                <a:off x="5576829" y="1524927"/>
                <a:ext cx="260949" cy="22363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9"/>
              <p:cNvSpPr/>
              <p:nvPr/>
            </p:nvSpPr>
            <p:spPr>
              <a:xfrm flipH="1">
                <a:off x="5294703" y="1853157"/>
                <a:ext cx="261861" cy="22363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9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59"/>
            <p:cNvGrpSpPr/>
            <p:nvPr/>
          </p:nvGrpSpPr>
          <p:grpSpPr>
            <a:xfrm>
              <a:off x="7631390" y="1329903"/>
              <a:ext cx="638046" cy="554131"/>
              <a:chOff x="7631390" y="1329903"/>
              <a:chExt cx="638046" cy="554131"/>
            </a:xfrm>
          </p:grpSpPr>
          <p:sp>
            <p:nvSpPr>
              <p:cNvPr id="392" name="Google Shape;392;p59"/>
              <p:cNvSpPr/>
              <p:nvPr/>
            </p:nvSpPr>
            <p:spPr>
              <a:xfrm flipH="1">
                <a:off x="7808396" y="1329903"/>
                <a:ext cx="166918" cy="118023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9"/>
              <p:cNvSpPr/>
              <p:nvPr/>
            </p:nvSpPr>
            <p:spPr>
              <a:xfrm flipH="1">
                <a:off x="8009398" y="1624025"/>
                <a:ext cx="260037" cy="260009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9"/>
              <p:cNvSpPr/>
              <p:nvPr/>
            </p:nvSpPr>
            <p:spPr>
              <a:xfrm flipH="1">
                <a:off x="8009398" y="1329903"/>
                <a:ext cx="260037" cy="260949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9"/>
              <p:cNvSpPr/>
              <p:nvPr/>
            </p:nvSpPr>
            <p:spPr>
              <a:xfrm flipH="1">
                <a:off x="8009398" y="1329903"/>
                <a:ext cx="260037" cy="260949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9"/>
              <p:cNvSpPr/>
              <p:nvPr/>
            </p:nvSpPr>
            <p:spPr>
              <a:xfrm flipH="1">
                <a:off x="7631390" y="1423023"/>
                <a:ext cx="343925" cy="461008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59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9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9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9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9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9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9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9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9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9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9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9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9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9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9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9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9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9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9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9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9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9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9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9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9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9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9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9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9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9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9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9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9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9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9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9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9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9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9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9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9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9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9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9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9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9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9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9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9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9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9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9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9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9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9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9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9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9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9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9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9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9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9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9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9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9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9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9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9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9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9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9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9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9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9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9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9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9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9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9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9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9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9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9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9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9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9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9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9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9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9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9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9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9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9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9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9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9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9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9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9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9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9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9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9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9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9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9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9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9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9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9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9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9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9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9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9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9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9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9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9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9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9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9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9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9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9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9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9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9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9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9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9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9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9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9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9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9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9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9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9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9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9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9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9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9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9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9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9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9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9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9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9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9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9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9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9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9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9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9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9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9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9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9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9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9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9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9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9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9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9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9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9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9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9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9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9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9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9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9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9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9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9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9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9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9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9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9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9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9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8"/>
          <p:cNvSpPr txBox="1">
            <a:spLocks noGrp="1"/>
          </p:cNvSpPr>
          <p:nvPr>
            <p:ph type="title"/>
          </p:nvPr>
        </p:nvSpPr>
        <p:spPr>
          <a:xfrm>
            <a:off x="147425" y="408375"/>
            <a:ext cx="2872500" cy="419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Personas</a:t>
            </a:r>
            <a:endParaRPr sz="1100"/>
          </a:p>
        </p:txBody>
      </p:sp>
      <p:sp>
        <p:nvSpPr>
          <p:cNvPr id="747" name="Google Shape;747;p68"/>
          <p:cNvSpPr txBox="1">
            <a:spLocks noGrp="1"/>
          </p:cNvSpPr>
          <p:nvPr>
            <p:ph type="subTitle" idx="1"/>
          </p:nvPr>
        </p:nvSpPr>
        <p:spPr>
          <a:xfrm>
            <a:off x="147425" y="822500"/>
            <a:ext cx="2872500" cy="1312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 u="sng"/>
              <a:t>Persona 1</a:t>
            </a:r>
            <a:endParaRPr sz="1000" b="1" i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Name</a:t>
            </a:r>
            <a:r>
              <a:rPr lang="en" sz="800"/>
              <a:t>: Ramesh Patel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Role</a:t>
            </a:r>
            <a:r>
              <a:rPr lang="en" sz="800"/>
              <a:t>: Small Business Owner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Description</a:t>
            </a:r>
            <a:r>
              <a:rPr lang="en" sz="800"/>
              <a:t>: Ramesh owns a small electronics store in a bustling market area. He relies on PPBL for daily transactions, receiving payments from customers and making supplier payments.</a:t>
            </a:r>
            <a:endParaRPr sz="800"/>
          </a:p>
        </p:txBody>
      </p:sp>
      <p:sp>
        <p:nvSpPr>
          <p:cNvPr id="748" name="Google Shape;748;p68"/>
          <p:cNvSpPr txBox="1">
            <a:spLocks noGrp="1"/>
          </p:cNvSpPr>
          <p:nvPr>
            <p:ph type="title" idx="4294967295"/>
          </p:nvPr>
        </p:nvSpPr>
        <p:spPr>
          <a:xfrm>
            <a:off x="3020049" y="408375"/>
            <a:ext cx="2679900" cy="419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Characteristics</a:t>
            </a:r>
            <a:endParaRPr sz="1100"/>
          </a:p>
        </p:txBody>
      </p:sp>
      <p:sp>
        <p:nvSpPr>
          <p:cNvPr id="749" name="Google Shape;749;p68"/>
          <p:cNvSpPr txBox="1">
            <a:spLocks noGrp="1"/>
          </p:cNvSpPr>
          <p:nvPr>
            <p:ph type="title" idx="4294967295"/>
          </p:nvPr>
        </p:nvSpPr>
        <p:spPr>
          <a:xfrm>
            <a:off x="5700275" y="408375"/>
            <a:ext cx="3225000" cy="419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Pain Points</a:t>
            </a:r>
            <a:endParaRPr sz="1100"/>
          </a:p>
        </p:txBody>
      </p:sp>
      <p:sp>
        <p:nvSpPr>
          <p:cNvPr id="750" name="Google Shape;750;p68"/>
          <p:cNvSpPr txBox="1"/>
          <p:nvPr/>
        </p:nvSpPr>
        <p:spPr>
          <a:xfrm>
            <a:off x="3021300" y="841800"/>
            <a:ext cx="2679900" cy="12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Tech-Savvy: Uses mobile apps for banking.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Time-Conscious: Prefers quick and efficient services.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Budget-Conscious: Seeks affordable banking solutions.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1" name="Google Shape;751;p68"/>
          <p:cNvSpPr txBox="1"/>
          <p:nvPr/>
        </p:nvSpPr>
        <p:spPr>
          <a:xfrm>
            <a:off x="5733925" y="822508"/>
            <a:ext cx="3191400" cy="12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1) Regulatory Compliance: Worries about regulatory impact on PPBL's services, fearing disruptions.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2) Transaction Fees: Unhappy with high fees affecting profitability.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3)Trust Issues: Concerned about fund safety due to compliance challenges.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2" name="Google Shape;752;p68"/>
          <p:cNvSpPr txBox="1">
            <a:spLocks noGrp="1"/>
          </p:cNvSpPr>
          <p:nvPr>
            <p:ph type="subTitle" idx="1"/>
          </p:nvPr>
        </p:nvSpPr>
        <p:spPr>
          <a:xfrm>
            <a:off x="147425" y="2149575"/>
            <a:ext cx="2872500" cy="141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 u="sng"/>
              <a:t>Persona 2</a:t>
            </a:r>
            <a:endParaRPr sz="1000" b="1" i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Name</a:t>
            </a:r>
            <a:r>
              <a:rPr lang="en" sz="800"/>
              <a:t>: Ananya Gupta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Role</a:t>
            </a:r>
            <a:r>
              <a:rPr lang="en" sz="800"/>
              <a:t>: Senior Compliance Officer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Description</a:t>
            </a:r>
            <a:r>
              <a:rPr lang="en" sz="800"/>
              <a:t>: Ananya is responsible for ensuring that PPBL complies with all regulatory requirements set forth by governing bodies such as the RBI. She oversees KYC processes, anti-money laundering (AML) measures, and other compliance-related activities within the bank.</a:t>
            </a:r>
            <a:endParaRPr sz="800"/>
          </a:p>
        </p:txBody>
      </p:sp>
      <p:sp>
        <p:nvSpPr>
          <p:cNvPr id="753" name="Google Shape;753;p68"/>
          <p:cNvSpPr txBox="1"/>
          <p:nvPr/>
        </p:nvSpPr>
        <p:spPr>
          <a:xfrm>
            <a:off x="3036975" y="2158275"/>
            <a:ext cx="26799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Detail-oriented: Ensures compliance by closely following regulatory guidelines and updates.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Analytical: Utilizes data analysis tools to assess compliance effectiveness and pinpoint areas for enhancement.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Proactive: Addresses compliance issues preemptively to prevent escalation.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4" name="Google Shape;754;p68"/>
          <p:cNvSpPr txBox="1"/>
          <p:nvPr/>
        </p:nvSpPr>
        <p:spPr>
          <a:xfrm>
            <a:off x="5733925" y="2139888"/>
            <a:ext cx="3191400" cy="14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1) Regulatory Scrutiny: Ensures PPBL meets evolving regulatory standards.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2) Resource Constraints: Manages compliance with limited resources and manpower.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3) Stakeholder Expectations: Balances internal demands for efficiency with regulatory compliance.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5" name="Google Shape;755;p68"/>
          <p:cNvSpPr txBox="1">
            <a:spLocks noGrp="1"/>
          </p:cNvSpPr>
          <p:nvPr>
            <p:ph type="subTitle" idx="1"/>
          </p:nvPr>
        </p:nvSpPr>
        <p:spPr>
          <a:xfrm>
            <a:off x="147425" y="3568650"/>
            <a:ext cx="2872500" cy="1470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 u="sng"/>
              <a:t>Persona 3</a:t>
            </a:r>
            <a:endParaRPr sz="1000" b="1" i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Name</a:t>
            </a:r>
            <a:r>
              <a:rPr lang="en" sz="800"/>
              <a:t>: Rajesh Kumar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Role</a:t>
            </a:r>
            <a:r>
              <a:rPr lang="en" sz="800"/>
              <a:t>: Banking Supervision Officer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Description</a:t>
            </a:r>
            <a:r>
              <a:rPr lang="en" sz="800"/>
              <a:t>: Rajesh works in the banking supervision department of the RBI, responsible for monitoring and regulating the activities of banks and financial institutions, including PPBL.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56" name="Google Shape;756;p68"/>
          <p:cNvSpPr txBox="1"/>
          <p:nvPr/>
        </p:nvSpPr>
        <p:spPr>
          <a:xfrm>
            <a:off x="3036975" y="3597750"/>
            <a:ext cx="26799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Regulatory Expertise: Understands RBI banking regulations deeply.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Investigative Skills: Conducts rigorous inspections for regulatory compliance.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Accountability: Enforces regulations to maintain banking system integrity.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7" name="Google Shape;757;p68"/>
          <p:cNvSpPr txBox="1"/>
          <p:nvPr/>
        </p:nvSpPr>
        <p:spPr>
          <a:xfrm>
            <a:off x="5733925" y="3598875"/>
            <a:ext cx="3191400" cy="14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1) Compliance Challenges: Ensuring banks like PPBL adhere to evolving digital banking and fintech regulations.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2) Resource Constraints: Limited resources and manpower to supervise numerous banks and financial institutions.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3) Stakeholder Pressure: Balancing government, banking industry, and public expectations while maintaining financial stability and consumer protection.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8" name="Google Shape;758;p68"/>
          <p:cNvSpPr txBox="1">
            <a:spLocks noGrp="1"/>
          </p:cNvSpPr>
          <p:nvPr>
            <p:ph type="title" idx="4"/>
          </p:nvPr>
        </p:nvSpPr>
        <p:spPr>
          <a:xfrm>
            <a:off x="2453075" y="86375"/>
            <a:ext cx="51924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Personas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9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KYC Model</a:t>
            </a:r>
            <a:endParaRPr/>
          </a:p>
        </p:txBody>
      </p:sp>
      <p:pic>
        <p:nvPicPr>
          <p:cNvPr id="764" name="Google Shape;76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0" y="1355976"/>
            <a:ext cx="8337603" cy="30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0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Digital KYC built on Blockchain</a:t>
            </a:r>
            <a:endParaRPr sz="2900"/>
          </a:p>
        </p:txBody>
      </p:sp>
      <p:pic>
        <p:nvPicPr>
          <p:cNvPr id="770" name="Google Shape;77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00" y="1147075"/>
            <a:ext cx="791239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1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Inbound Logistics</a:t>
            </a:r>
            <a:endParaRPr sz="1500"/>
          </a:p>
        </p:txBody>
      </p:sp>
      <p:sp>
        <p:nvSpPr>
          <p:cNvPr id="776" name="Google Shape;776;p71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Digital Onboarding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KYC Compliance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Technology Integration</a:t>
            </a:r>
            <a:endParaRPr sz="1000"/>
          </a:p>
        </p:txBody>
      </p:sp>
      <p:sp>
        <p:nvSpPr>
          <p:cNvPr id="777" name="Google Shape;777;p71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Operations</a:t>
            </a:r>
            <a:endParaRPr sz="1500"/>
          </a:p>
        </p:txBody>
      </p:sp>
      <p:sp>
        <p:nvSpPr>
          <p:cNvPr id="778" name="Google Shape;778;p71"/>
          <p:cNvSpPr txBox="1">
            <a:spLocks noGrp="1"/>
          </p:cNvSpPr>
          <p:nvPr>
            <p:ph type="subTitle" idx="3"/>
          </p:nvPr>
        </p:nvSpPr>
        <p:spPr>
          <a:xfrm>
            <a:off x="3419275" y="2269375"/>
            <a:ext cx="249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Payment Services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Banking Services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Customer Support &amp; Experience</a:t>
            </a:r>
            <a:endParaRPr sz="1000"/>
          </a:p>
        </p:txBody>
      </p:sp>
      <p:sp>
        <p:nvSpPr>
          <p:cNvPr id="779" name="Google Shape;779;p71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Marketing and Sales</a:t>
            </a:r>
            <a:endParaRPr sz="1500"/>
          </a:p>
        </p:txBody>
      </p:sp>
      <p:sp>
        <p:nvSpPr>
          <p:cNvPr id="780" name="Google Shape;780;p71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Brand Promotion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User Acquisition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Merchant Acquisition</a:t>
            </a:r>
            <a:endParaRPr sz="1000"/>
          </a:p>
        </p:txBody>
      </p:sp>
      <p:sp>
        <p:nvSpPr>
          <p:cNvPr id="781" name="Google Shape;781;p71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Human Resources</a:t>
            </a:r>
            <a:endParaRPr sz="1500"/>
          </a:p>
        </p:txBody>
      </p:sp>
      <p:sp>
        <p:nvSpPr>
          <p:cNvPr id="782" name="Google Shape;782;p71"/>
          <p:cNvSpPr txBox="1">
            <a:spLocks noGrp="1"/>
          </p:cNvSpPr>
          <p:nvPr>
            <p:ph type="subTitle" idx="7"/>
          </p:nvPr>
        </p:nvSpPr>
        <p:spPr>
          <a:xfrm>
            <a:off x="3419275" y="3702775"/>
            <a:ext cx="243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Training &amp; Development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Compliance &amp; Legal Issues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HR Information System (HRIS)</a:t>
            </a:r>
            <a:endParaRPr sz="1000"/>
          </a:p>
        </p:txBody>
      </p:sp>
      <p:sp>
        <p:nvSpPr>
          <p:cNvPr id="783" name="Google Shape;783;p71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Outbound Logistics</a:t>
            </a:r>
            <a:endParaRPr sz="1500"/>
          </a:p>
        </p:txBody>
      </p:sp>
      <p:sp>
        <p:nvSpPr>
          <p:cNvPr id="784" name="Google Shape;784;p71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Transaction Processing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Data Management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Risk Management</a:t>
            </a:r>
            <a:endParaRPr sz="1000"/>
          </a:p>
        </p:txBody>
      </p:sp>
      <p:sp>
        <p:nvSpPr>
          <p:cNvPr id="785" name="Google Shape;785;p71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Firm Infrastructure</a:t>
            </a:r>
            <a:endParaRPr sz="1500"/>
          </a:p>
        </p:txBody>
      </p:sp>
      <p:sp>
        <p:nvSpPr>
          <p:cNvPr id="786" name="Google Shape;786;p71"/>
          <p:cNvSpPr txBox="1">
            <a:spLocks noGrp="1"/>
          </p:cNvSpPr>
          <p:nvPr>
            <p:ph type="subTitle" idx="14"/>
          </p:nvPr>
        </p:nvSpPr>
        <p:spPr>
          <a:xfrm>
            <a:off x="6118551" y="3702775"/>
            <a:ext cx="2585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Governance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Corporate Social Responsibility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Financial Inclusion &amp; Management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87" name="Google Shape;787;p71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Chain Analysis</a:t>
            </a:r>
            <a:endParaRPr/>
          </a:p>
        </p:txBody>
      </p:sp>
      <p:sp>
        <p:nvSpPr>
          <p:cNvPr id="788" name="Google Shape;788;p7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2"/>
          <p:cNvSpPr txBox="1">
            <a:spLocks noGrp="1"/>
          </p:cNvSpPr>
          <p:nvPr>
            <p:ph type="title"/>
          </p:nvPr>
        </p:nvSpPr>
        <p:spPr>
          <a:xfrm>
            <a:off x="37875" y="861300"/>
            <a:ext cx="21930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Needs to Change?</a:t>
            </a:r>
            <a:endParaRPr/>
          </a:p>
        </p:txBody>
      </p:sp>
      <p:sp>
        <p:nvSpPr>
          <p:cNvPr id="794" name="Google Shape;794;p72"/>
          <p:cNvSpPr txBox="1">
            <a:spLocks noGrp="1"/>
          </p:cNvSpPr>
          <p:nvPr>
            <p:ph type="subTitle" idx="1"/>
          </p:nvPr>
        </p:nvSpPr>
        <p:spPr>
          <a:xfrm>
            <a:off x="112325" y="1328450"/>
            <a:ext cx="4185300" cy="1535400"/>
          </a:xfrm>
          <a:prstGeom prst="rect">
            <a:avLst/>
          </a:prstGeom>
          <a:ln w="28575" cap="flat" cmpd="sng">
            <a:solidFill>
              <a:srgbClr val="FFC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Regulatory Scrutiny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Paytm Payments Bank faces regulatory scrutiny by the RBI due to compliance issues, including KYC and AML norms.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 of Trust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Compliance issues have led to a loss of trust among customers and stakeholders.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Operational Efficiency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There is a need to improve internal controls and operational efficiency to prevent future compliance breaches.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To ensure long-term sustainability and profitability, Paytm Payments Bank must align with regulatory standards and customer expectations.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2"/>
          <p:cNvSpPr txBox="1">
            <a:spLocks noGrp="1"/>
          </p:cNvSpPr>
          <p:nvPr>
            <p:ph type="title" idx="8"/>
          </p:nvPr>
        </p:nvSpPr>
        <p:spPr>
          <a:xfrm>
            <a:off x="720000" y="3805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Management</a:t>
            </a:r>
            <a:endParaRPr/>
          </a:p>
        </p:txBody>
      </p:sp>
      <p:sp>
        <p:nvSpPr>
          <p:cNvPr id="796" name="Google Shape;796;p72"/>
          <p:cNvSpPr txBox="1">
            <a:spLocks noGrp="1"/>
          </p:cNvSpPr>
          <p:nvPr>
            <p:ph type="title"/>
          </p:nvPr>
        </p:nvSpPr>
        <p:spPr>
          <a:xfrm>
            <a:off x="36125" y="2918700"/>
            <a:ext cx="21930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Do We Need to Change?</a:t>
            </a:r>
            <a:endParaRPr/>
          </a:p>
        </p:txBody>
      </p:sp>
      <p:sp>
        <p:nvSpPr>
          <p:cNvPr id="797" name="Google Shape;797;p72"/>
          <p:cNvSpPr txBox="1">
            <a:spLocks noGrp="1"/>
          </p:cNvSpPr>
          <p:nvPr>
            <p:ph type="subTitle" idx="1"/>
          </p:nvPr>
        </p:nvSpPr>
        <p:spPr>
          <a:xfrm>
            <a:off x="112325" y="3376625"/>
            <a:ext cx="4214100" cy="1648800"/>
          </a:xfrm>
          <a:prstGeom prst="rect">
            <a:avLst/>
          </a:prstGeom>
          <a:ln w="28575" cap="flat" cmpd="sng">
            <a:solidFill>
              <a:srgbClr val="FFC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Compliance Processes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Update and strengthen KYC and AML compliance processes to meet regulatory standards.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 Controls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Enhance internal controls and security measures to prevent compliance issues and fraud.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Relationship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Rebuild customer trust through transparent communication and improved service.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 Offerings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Introduce new features and services to enhance the customer experience and business growth.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Staff Training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Train staff on compliance requirements and customer service best practices.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2"/>
          <p:cNvSpPr txBox="1">
            <a:spLocks noGrp="1"/>
          </p:cNvSpPr>
          <p:nvPr>
            <p:ph type="title"/>
          </p:nvPr>
        </p:nvSpPr>
        <p:spPr>
          <a:xfrm>
            <a:off x="4533675" y="861300"/>
            <a:ext cx="21930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 Needs to Change?</a:t>
            </a:r>
            <a:endParaRPr/>
          </a:p>
        </p:txBody>
      </p:sp>
      <p:sp>
        <p:nvSpPr>
          <p:cNvPr id="799" name="Google Shape;799;p72"/>
          <p:cNvSpPr txBox="1">
            <a:spLocks noGrp="1"/>
          </p:cNvSpPr>
          <p:nvPr>
            <p:ph type="subTitle" idx="1"/>
          </p:nvPr>
        </p:nvSpPr>
        <p:spPr>
          <a:xfrm>
            <a:off x="4608125" y="1328450"/>
            <a:ext cx="4185300" cy="1535400"/>
          </a:xfrm>
          <a:prstGeom prst="rect">
            <a:avLst/>
          </a:prstGeom>
          <a:ln w="28575" cap="flat" cmpd="sng">
            <a:solidFill>
              <a:srgbClr val="FFC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Senior Management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Leadership must drive the change, ensuring alignment with regulatory requirements and strategic business objectives.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Compliance Team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compliance team needs to adopt and implement new processes and systems to meet regulatory standards.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and Security Teams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These teams must enhance the security infrastructure and internal controls to safeguard against compliance breaches.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Service Team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Frontline staff must be trained to handle customer concerns and maintain high standards of service.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72"/>
          <p:cNvSpPr txBox="1">
            <a:spLocks noGrp="1"/>
          </p:cNvSpPr>
          <p:nvPr>
            <p:ph type="title"/>
          </p:nvPr>
        </p:nvSpPr>
        <p:spPr>
          <a:xfrm>
            <a:off x="4609875" y="2918700"/>
            <a:ext cx="35775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and how Can We Make This Happen?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72"/>
          <p:cNvSpPr txBox="1">
            <a:spLocks noGrp="1"/>
          </p:cNvSpPr>
          <p:nvPr>
            <p:ph type="subTitle" idx="1"/>
          </p:nvPr>
        </p:nvSpPr>
        <p:spPr>
          <a:xfrm>
            <a:off x="4684325" y="3385850"/>
            <a:ext cx="4185300" cy="1648800"/>
          </a:xfrm>
          <a:prstGeom prst="rect">
            <a:avLst/>
          </a:prstGeom>
          <a:ln w="28575" cap="flat" cmpd="sng">
            <a:solidFill>
              <a:srgbClr val="FFC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incorporate this plan in 6 months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Stakeholder Engagement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Communicate the need for change to all stakeholders, including employees, customers, and regulatory bodies, and seek their support.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New Compliance Systems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Invest in technology and systems to streamline KYC and AML processes and enhance internal controls.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Conduct Training Programs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 comprehensive training for employees on new compliance requirements and customer service standards.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en" sz="8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 and Evaluate Progress</a:t>
            </a:r>
            <a:r>
              <a:rPr lang="en" sz="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Regularly monitor the implementation of changes and evaluate progress against set objectives and key results (OKRs).</a:t>
            </a: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3"/>
          <p:cNvSpPr txBox="1">
            <a:spLocks noGrp="1"/>
          </p:cNvSpPr>
          <p:nvPr>
            <p:ph type="title"/>
          </p:nvPr>
        </p:nvSpPr>
        <p:spPr>
          <a:xfrm>
            <a:off x="154600" y="24442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Policies, Regulation, Privacy </a:t>
            </a:r>
            <a:endParaRPr/>
          </a:p>
        </p:txBody>
      </p:sp>
      <p:sp>
        <p:nvSpPr>
          <p:cNvPr id="807" name="Google Shape;807;p73"/>
          <p:cNvSpPr txBox="1">
            <a:spLocks noGrp="1"/>
          </p:cNvSpPr>
          <p:nvPr>
            <p:ph type="body" idx="1"/>
          </p:nvPr>
        </p:nvSpPr>
        <p:spPr>
          <a:xfrm>
            <a:off x="219850" y="761850"/>
            <a:ext cx="8620500" cy="4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1. Regulatory Reports: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KYC (Know Your Customer) compliance reports, Suspicious transaction reports (STRs)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AML (Anti-Money Laundering) reports (per Prevention of Money Laundering Act (PMLA),2002, Data privacy compliance reports(per PCI DSS*)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2.SOC** 2 Compliance: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Security, Availability, Processing Integrity, Confidentiality, and Privacy of Customer Data(third party usage)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3.SOX` Auditing: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Strong internal controls, transparency in financial reporting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4.Financial Reports: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Balance sheet, income statement, and cash flow statement.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Providing updates on financial performance and key metrics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Financial events or transactions: Including mergers, acquisitions, or large investments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*</a:t>
            </a:r>
            <a:r>
              <a:rPr lang="en" sz="700">
                <a:solidFill>
                  <a:srgbClr val="4D5156"/>
                </a:solidFill>
                <a:highlight>
                  <a:schemeClr val="lt1"/>
                </a:highlight>
              </a:rPr>
              <a:t>Payment Card Industry Data Security Standard</a:t>
            </a:r>
            <a:endParaRPr sz="700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D5156"/>
                </a:solidFill>
                <a:highlight>
                  <a:schemeClr val="lt1"/>
                </a:highlight>
              </a:rPr>
              <a:t>**Systems and Organizations Control</a:t>
            </a:r>
            <a:endParaRPr sz="700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D5156"/>
                </a:solidFill>
                <a:highlight>
                  <a:schemeClr val="lt1"/>
                </a:highlight>
              </a:rPr>
              <a:t>`Sarbanes and Oxley Act</a:t>
            </a:r>
            <a:endParaRPr sz="700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4"/>
          <p:cNvSpPr txBox="1">
            <a:spLocks noGrp="1"/>
          </p:cNvSpPr>
          <p:nvPr>
            <p:ph type="title"/>
          </p:nvPr>
        </p:nvSpPr>
        <p:spPr>
          <a:xfrm>
            <a:off x="387750" y="8377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</a:t>
            </a:r>
            <a:endParaRPr sz="36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3" name="Google Shape;813;p7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7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7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7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817" name="Google Shape;817;p7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7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820" name="Google Shape;820;p7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22" name="Google Shape;822;p74"/>
          <p:cNvGraphicFramePr/>
          <p:nvPr/>
        </p:nvGraphicFramePr>
        <p:xfrm>
          <a:off x="523113" y="804825"/>
          <a:ext cx="7387250" cy="3333100"/>
        </p:xfrm>
        <a:graphic>
          <a:graphicData uri="http://schemas.openxmlformats.org/drawingml/2006/table">
            <a:tbl>
              <a:tblPr>
                <a:noFill/>
                <a:tableStyleId>{F4DA1DB8-CFC7-4833-BF95-514BC1A47467}</a:tableStyleId>
              </a:tblPr>
              <a:tblGrid>
                <a:gridCol w="29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Risk</a:t>
                      </a:r>
                      <a:endParaRPr sz="10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Mitigation</a:t>
                      </a:r>
                      <a:endParaRPr sz="10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Difficulty achieving 100% KYC compliance within timeframe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Streamline KYC process, incentivize user completion, partner with third-party verification services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Inefficient issue resolution impacting customer satisfaction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a robust customer service system, provide multi-channel support options, invest in employee training for complaint handling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Delays in achieving SOC 2 compliance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Partner with experienced security consultants, invest in robust security infrastructure, prioritize employee awareness training on cybersecurity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 breaches leading to customer information leaks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robust data encryption protocols, conduct regular security audits, prioritize vulnerability management, enforce data access controls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5"/>
          <p:cNvSpPr txBox="1">
            <a:spLocks noGrp="1"/>
          </p:cNvSpPr>
          <p:nvPr>
            <p:ph type="title"/>
          </p:nvPr>
        </p:nvSpPr>
        <p:spPr>
          <a:xfrm>
            <a:off x="3004800" y="2251275"/>
            <a:ext cx="313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 sz="36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9" name="Google Shape;829;p7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7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832" name="Google Shape;832;p7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7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835" name="Google Shape;835;p7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7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6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76"/>
          <p:cNvSpPr txBox="1">
            <a:spLocks noGrp="1"/>
          </p:cNvSpPr>
          <p:nvPr>
            <p:ph type="title"/>
          </p:nvPr>
        </p:nvSpPr>
        <p:spPr>
          <a:xfrm>
            <a:off x="3004800" y="2251275"/>
            <a:ext cx="313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 sz="36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4" name="Google Shape;844;p76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76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76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847" name="Google Shape;847;p76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6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76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850" name="Google Shape;850;p76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6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76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7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7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861" name="Google Shape;861;p7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7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864" name="Google Shape;864;p7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7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7" name="Google Shape;8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0" y="1273124"/>
            <a:ext cx="7860376" cy="29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"/>
          <p:cNvSpPr txBox="1">
            <a:spLocks noGrp="1"/>
          </p:cNvSpPr>
          <p:nvPr>
            <p:ph type="title"/>
          </p:nvPr>
        </p:nvSpPr>
        <p:spPr>
          <a:xfrm>
            <a:off x="327100" y="35245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Paytm’s Problems</a:t>
            </a:r>
            <a:endParaRPr sz="2800"/>
          </a:p>
        </p:txBody>
      </p:sp>
      <p:sp>
        <p:nvSpPr>
          <p:cNvPr id="592" name="Google Shape;59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6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596" name="Google Shape;596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6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599" name="Google Shape;599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60"/>
          <p:cNvSpPr/>
          <p:nvPr/>
        </p:nvSpPr>
        <p:spPr>
          <a:xfrm>
            <a:off x="558300" y="1308675"/>
            <a:ext cx="1620900" cy="582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Non-Compliance</a:t>
            </a:r>
            <a:endParaRPr sz="12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2" name="Google Shape;602;p60"/>
          <p:cNvSpPr/>
          <p:nvPr/>
        </p:nvSpPr>
        <p:spPr>
          <a:xfrm>
            <a:off x="526950" y="3222875"/>
            <a:ext cx="1683600" cy="735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Reputational Damage</a:t>
            </a:r>
            <a:endParaRPr sz="12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3" name="Google Shape;603;p60"/>
          <p:cNvSpPr/>
          <p:nvPr/>
        </p:nvSpPr>
        <p:spPr>
          <a:xfrm>
            <a:off x="2402538" y="3254300"/>
            <a:ext cx="1683600" cy="735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Operations Halted</a:t>
            </a:r>
            <a:endParaRPr sz="12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4" name="Google Shape;604;p60"/>
          <p:cNvSpPr/>
          <p:nvPr/>
        </p:nvSpPr>
        <p:spPr>
          <a:xfrm>
            <a:off x="2269950" y="1308675"/>
            <a:ext cx="1589700" cy="582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Licensing Breaches</a:t>
            </a:r>
            <a:endParaRPr sz="12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5" name="Google Shape;605;p60"/>
          <p:cNvSpPr/>
          <p:nvPr/>
        </p:nvSpPr>
        <p:spPr>
          <a:xfrm>
            <a:off x="1335300" y="2102225"/>
            <a:ext cx="1558500" cy="582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Security Vulnerabilities</a:t>
            </a:r>
            <a:endParaRPr sz="12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6" name="Google Shape;606;p60"/>
          <p:cNvSpPr txBox="1"/>
          <p:nvPr/>
        </p:nvSpPr>
        <p:spPr>
          <a:xfrm>
            <a:off x="5057850" y="286000"/>
            <a:ext cx="447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Statement</a:t>
            </a:r>
            <a:endParaRPr sz="28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7" name="Google Shape;607;p60"/>
          <p:cNvSpPr/>
          <p:nvPr/>
        </p:nvSpPr>
        <p:spPr>
          <a:xfrm>
            <a:off x="4736475" y="-71050"/>
            <a:ext cx="44700" cy="479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60"/>
          <p:cNvSpPr txBox="1">
            <a:spLocks noGrp="1"/>
          </p:cNvSpPr>
          <p:nvPr>
            <p:ph type="body" idx="1"/>
          </p:nvPr>
        </p:nvSpPr>
        <p:spPr>
          <a:xfrm>
            <a:off x="4940925" y="1637225"/>
            <a:ext cx="36519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Paytm Payments Bank faces regulatory scrutiny by the RBI due to compliance issues, including KYC* and AML** norms. Urgent action is needed to address these challenges and restore trust.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09" name="Google Shape;609;p60"/>
          <p:cNvSpPr txBox="1"/>
          <p:nvPr/>
        </p:nvSpPr>
        <p:spPr>
          <a:xfrm>
            <a:off x="5683575" y="4726850"/>
            <a:ext cx="4598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*KYC: Know Your Customer</a:t>
            </a:r>
            <a:endParaRPr sz="9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**AML: Anti-Money Laundering</a:t>
            </a:r>
            <a:endParaRPr sz="9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10" name="Google Shape;610;p60"/>
          <p:cNvSpPr/>
          <p:nvPr/>
        </p:nvSpPr>
        <p:spPr>
          <a:xfrm rot="5400000">
            <a:off x="2070300" y="1123900"/>
            <a:ext cx="88500" cy="3557400"/>
          </a:xfrm>
          <a:prstGeom prst="rightBrace">
            <a:avLst>
              <a:gd name="adj1" fmla="val 50000"/>
              <a:gd name="adj2" fmla="val 46798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7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7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876" name="Google Shape;876;p7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7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879" name="Google Shape;879;p7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7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2" name="Google Shape;88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414" y="304725"/>
            <a:ext cx="5207774" cy="43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4"/>
          <p:cNvSpPr txBox="1">
            <a:spLocks noGrp="1"/>
          </p:cNvSpPr>
          <p:nvPr>
            <p:ph type="title" idx="8"/>
          </p:nvPr>
        </p:nvSpPr>
        <p:spPr>
          <a:xfrm>
            <a:off x="1676700" y="112425"/>
            <a:ext cx="486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pic>
        <p:nvPicPr>
          <p:cNvPr id="974" name="Google Shape;97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28" y="664600"/>
            <a:ext cx="6483322" cy="43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9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79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9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79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891" name="Google Shape;891;p7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79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894" name="Google Shape;894;p7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79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79"/>
          <p:cNvSpPr txBox="1"/>
          <p:nvPr/>
        </p:nvSpPr>
        <p:spPr>
          <a:xfrm>
            <a:off x="304725" y="978850"/>
            <a:ext cx="7599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https://www.researchgate.net/publication/355747337_Designing_a_Framework_for_Digital_KYC_Processes_Built_on_Blockchain-Based_Self-Sovereign_Identity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Objectives</a:t>
            </a:r>
            <a:endParaRPr/>
          </a:p>
        </p:txBody>
      </p:sp>
      <p:sp>
        <p:nvSpPr>
          <p:cNvPr id="616" name="Google Shape;616;p6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6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6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620" name="Google Shape;620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623" name="Google Shape;623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61"/>
          <p:cNvSpPr txBox="1"/>
          <p:nvPr/>
        </p:nvSpPr>
        <p:spPr>
          <a:xfrm>
            <a:off x="823300" y="1507325"/>
            <a:ext cx="6330900" cy="27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Reinstate the business(PPBL)</a:t>
            </a:r>
            <a:endParaRPr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b="1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Regain Regulatory Compliance</a:t>
            </a:r>
            <a:endParaRPr b="1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Restore Customer Trust</a:t>
            </a:r>
            <a:endParaRPr b="1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Strengthen Internal Controls and Security</a:t>
            </a:r>
            <a:endParaRPr b="1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b="1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Introduce New Features to elevate business</a:t>
            </a:r>
            <a:endParaRPr b="1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26" name="Google Shape;626;p61"/>
          <p:cNvGrpSpPr/>
          <p:nvPr/>
        </p:nvGrpSpPr>
        <p:grpSpPr>
          <a:xfrm>
            <a:off x="506810" y="1599947"/>
            <a:ext cx="316482" cy="247337"/>
            <a:chOff x="2484713" y="3408875"/>
            <a:chExt cx="485700" cy="440650"/>
          </a:xfrm>
        </p:grpSpPr>
        <p:sp>
          <p:nvSpPr>
            <p:cNvPr id="627" name="Google Shape;627;p61"/>
            <p:cNvSpPr/>
            <p:nvPr/>
          </p:nvSpPr>
          <p:spPr>
            <a:xfrm>
              <a:off x="2632388" y="3559600"/>
              <a:ext cx="163675" cy="139525"/>
            </a:xfrm>
            <a:custGeom>
              <a:avLst/>
              <a:gdLst/>
              <a:ahLst/>
              <a:cxnLst/>
              <a:rect l="l" t="t" r="r" b="b"/>
              <a:pathLst>
                <a:path w="6547" h="5581" extrusionOk="0">
                  <a:moveTo>
                    <a:pt x="3772" y="0"/>
                  </a:moveTo>
                  <a:cubicBezTo>
                    <a:pt x="1245" y="0"/>
                    <a:pt x="0" y="2989"/>
                    <a:pt x="1779" y="4768"/>
                  </a:cubicBezTo>
                  <a:cubicBezTo>
                    <a:pt x="2340" y="5329"/>
                    <a:pt x="3034" y="5581"/>
                    <a:pt x="3717" y="5581"/>
                  </a:cubicBezTo>
                  <a:cubicBezTo>
                    <a:pt x="5156" y="5581"/>
                    <a:pt x="6547" y="4465"/>
                    <a:pt x="6547" y="2776"/>
                  </a:cubicBezTo>
                  <a:cubicBezTo>
                    <a:pt x="6547" y="2598"/>
                    <a:pt x="6511" y="2420"/>
                    <a:pt x="6476" y="2242"/>
                  </a:cubicBezTo>
                  <a:lnTo>
                    <a:pt x="4839" y="3879"/>
                  </a:lnTo>
                  <a:cubicBezTo>
                    <a:pt x="4509" y="4177"/>
                    <a:pt x="4147" y="4303"/>
                    <a:pt x="3801" y="4303"/>
                  </a:cubicBezTo>
                  <a:cubicBezTo>
                    <a:pt x="2620" y="4303"/>
                    <a:pt x="1623" y="2828"/>
                    <a:pt x="2669" y="1673"/>
                  </a:cubicBezTo>
                  <a:lnTo>
                    <a:pt x="4305" y="36"/>
                  </a:lnTo>
                  <a:cubicBezTo>
                    <a:pt x="4127" y="0"/>
                    <a:pt x="3950" y="0"/>
                    <a:pt x="3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1"/>
            <p:cNvSpPr/>
            <p:nvPr/>
          </p:nvSpPr>
          <p:spPr>
            <a:xfrm>
              <a:off x="2484713" y="3408875"/>
              <a:ext cx="485700" cy="440650"/>
            </a:xfrm>
            <a:custGeom>
              <a:avLst/>
              <a:gdLst/>
              <a:ahLst/>
              <a:cxnLst/>
              <a:rect l="l" t="t" r="r" b="b"/>
              <a:pathLst>
                <a:path w="19428" h="17626" extrusionOk="0">
                  <a:moveTo>
                    <a:pt x="9660" y="1"/>
                  </a:moveTo>
                  <a:cubicBezTo>
                    <a:pt x="6843" y="1"/>
                    <a:pt x="4105" y="1359"/>
                    <a:pt x="2420" y="3788"/>
                  </a:cubicBezTo>
                  <a:cubicBezTo>
                    <a:pt x="1" y="7275"/>
                    <a:pt x="428" y="12042"/>
                    <a:pt x="3416" y="15031"/>
                  </a:cubicBezTo>
                  <a:cubicBezTo>
                    <a:pt x="5131" y="16745"/>
                    <a:pt x="7393" y="17625"/>
                    <a:pt x="9667" y="17625"/>
                  </a:cubicBezTo>
                  <a:cubicBezTo>
                    <a:pt x="11405" y="17625"/>
                    <a:pt x="13149" y="17111"/>
                    <a:pt x="14660" y="16063"/>
                  </a:cubicBezTo>
                  <a:cubicBezTo>
                    <a:pt x="18183" y="13644"/>
                    <a:pt x="19428" y="9054"/>
                    <a:pt x="17684" y="5175"/>
                  </a:cubicBezTo>
                  <a:lnTo>
                    <a:pt x="17684" y="5175"/>
                  </a:lnTo>
                  <a:lnTo>
                    <a:pt x="16581" y="6278"/>
                  </a:lnTo>
                  <a:cubicBezTo>
                    <a:pt x="16475" y="6385"/>
                    <a:pt x="16332" y="6492"/>
                    <a:pt x="16190" y="6563"/>
                  </a:cubicBezTo>
                  <a:cubicBezTo>
                    <a:pt x="17257" y="9587"/>
                    <a:pt x="16048" y="12968"/>
                    <a:pt x="13308" y="14675"/>
                  </a:cubicBezTo>
                  <a:cubicBezTo>
                    <a:pt x="12184" y="15385"/>
                    <a:pt x="10913" y="15732"/>
                    <a:pt x="9648" y="15732"/>
                  </a:cubicBezTo>
                  <a:cubicBezTo>
                    <a:pt x="7868" y="15732"/>
                    <a:pt x="6099" y="15046"/>
                    <a:pt x="4769" y="13715"/>
                  </a:cubicBezTo>
                  <a:cubicBezTo>
                    <a:pt x="2491" y="11438"/>
                    <a:pt x="2064" y="7880"/>
                    <a:pt x="3772" y="5140"/>
                  </a:cubicBezTo>
                  <a:cubicBezTo>
                    <a:pt x="5066" y="3064"/>
                    <a:pt x="7320" y="1887"/>
                    <a:pt x="9667" y="1887"/>
                  </a:cubicBezTo>
                  <a:cubicBezTo>
                    <a:pt x="10418" y="1887"/>
                    <a:pt x="11179" y="2008"/>
                    <a:pt x="11920" y="2258"/>
                  </a:cubicBezTo>
                  <a:cubicBezTo>
                    <a:pt x="11991" y="2115"/>
                    <a:pt x="12063" y="2009"/>
                    <a:pt x="12205" y="1902"/>
                  </a:cubicBezTo>
                  <a:lnTo>
                    <a:pt x="13308" y="799"/>
                  </a:lnTo>
                  <a:cubicBezTo>
                    <a:pt x="12131" y="259"/>
                    <a:pt x="10888" y="1"/>
                    <a:pt x="9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1"/>
            <p:cNvSpPr/>
            <p:nvPr/>
          </p:nvSpPr>
          <p:spPr>
            <a:xfrm>
              <a:off x="2523963" y="3481400"/>
              <a:ext cx="364625" cy="295300"/>
            </a:xfrm>
            <a:custGeom>
              <a:avLst/>
              <a:gdLst/>
              <a:ahLst/>
              <a:cxnLst/>
              <a:rect l="l" t="t" r="r" b="b"/>
              <a:pathLst>
                <a:path w="14585" h="11812" extrusionOk="0">
                  <a:moveTo>
                    <a:pt x="7976" y="1"/>
                  </a:moveTo>
                  <a:cubicBezTo>
                    <a:pt x="3181" y="1"/>
                    <a:pt x="0" y="6157"/>
                    <a:pt x="3910" y="10067"/>
                  </a:cubicBezTo>
                  <a:cubicBezTo>
                    <a:pt x="5062" y="11218"/>
                    <a:pt x="6570" y="11811"/>
                    <a:pt x="8091" y="11811"/>
                  </a:cubicBezTo>
                  <a:cubicBezTo>
                    <a:pt x="9202" y="11811"/>
                    <a:pt x="10320" y="11495"/>
                    <a:pt x="11311" y="10849"/>
                  </a:cubicBezTo>
                  <a:cubicBezTo>
                    <a:pt x="13624" y="9355"/>
                    <a:pt x="14584" y="6402"/>
                    <a:pt x="13588" y="3804"/>
                  </a:cubicBezTo>
                  <a:lnTo>
                    <a:pt x="12485" y="3733"/>
                  </a:lnTo>
                  <a:lnTo>
                    <a:pt x="11667" y="4552"/>
                  </a:lnTo>
                  <a:cubicBezTo>
                    <a:pt x="12753" y="7346"/>
                    <a:pt x="10491" y="9783"/>
                    <a:pt x="8041" y="9783"/>
                  </a:cubicBezTo>
                  <a:cubicBezTo>
                    <a:pt x="7121" y="9783"/>
                    <a:pt x="6175" y="9439"/>
                    <a:pt x="5369" y="8643"/>
                  </a:cubicBezTo>
                  <a:cubicBezTo>
                    <a:pt x="2827" y="6070"/>
                    <a:pt x="4904" y="2066"/>
                    <a:pt x="8022" y="2066"/>
                  </a:cubicBezTo>
                  <a:cubicBezTo>
                    <a:pt x="8483" y="2066"/>
                    <a:pt x="8966" y="2153"/>
                    <a:pt x="9461" y="2346"/>
                  </a:cubicBezTo>
                  <a:lnTo>
                    <a:pt x="10279" y="1527"/>
                  </a:lnTo>
                  <a:lnTo>
                    <a:pt x="10172" y="424"/>
                  </a:lnTo>
                  <a:cubicBezTo>
                    <a:pt x="9417" y="133"/>
                    <a:pt x="8679" y="1"/>
                    <a:pt x="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1"/>
            <p:cNvSpPr/>
            <p:nvPr/>
          </p:nvSpPr>
          <p:spPr>
            <a:xfrm>
              <a:off x="2709763" y="3415225"/>
              <a:ext cx="234850" cy="227125"/>
            </a:xfrm>
            <a:custGeom>
              <a:avLst/>
              <a:gdLst/>
              <a:ahLst/>
              <a:cxnLst/>
              <a:rect l="l" t="t" r="r" b="b"/>
              <a:pathLst>
                <a:path w="9394" h="9085" extrusionOk="0">
                  <a:moveTo>
                    <a:pt x="6480" y="1"/>
                  </a:moveTo>
                  <a:cubicBezTo>
                    <a:pt x="6354" y="1"/>
                    <a:pt x="6226" y="48"/>
                    <a:pt x="6121" y="154"/>
                  </a:cubicBezTo>
                  <a:lnTo>
                    <a:pt x="3915" y="2360"/>
                  </a:lnTo>
                  <a:cubicBezTo>
                    <a:pt x="3808" y="2466"/>
                    <a:pt x="3772" y="2609"/>
                    <a:pt x="3772" y="2787"/>
                  </a:cubicBezTo>
                  <a:lnTo>
                    <a:pt x="3808" y="2787"/>
                  </a:lnTo>
                  <a:lnTo>
                    <a:pt x="3950" y="4566"/>
                  </a:lnTo>
                  <a:lnTo>
                    <a:pt x="321" y="8195"/>
                  </a:lnTo>
                  <a:cubicBezTo>
                    <a:pt x="1" y="8515"/>
                    <a:pt x="214" y="9084"/>
                    <a:pt x="677" y="9084"/>
                  </a:cubicBezTo>
                  <a:cubicBezTo>
                    <a:pt x="819" y="9084"/>
                    <a:pt x="961" y="9013"/>
                    <a:pt x="1032" y="8942"/>
                  </a:cubicBezTo>
                  <a:lnTo>
                    <a:pt x="4662" y="5313"/>
                  </a:lnTo>
                  <a:lnTo>
                    <a:pt x="6441" y="5455"/>
                  </a:lnTo>
                  <a:lnTo>
                    <a:pt x="6512" y="5455"/>
                  </a:lnTo>
                  <a:cubicBezTo>
                    <a:pt x="6619" y="5455"/>
                    <a:pt x="6761" y="5384"/>
                    <a:pt x="6868" y="5313"/>
                  </a:cubicBezTo>
                  <a:lnTo>
                    <a:pt x="9074" y="3107"/>
                  </a:lnTo>
                  <a:cubicBezTo>
                    <a:pt x="9394" y="2787"/>
                    <a:pt x="9181" y="2253"/>
                    <a:pt x="8718" y="2217"/>
                  </a:cubicBezTo>
                  <a:lnTo>
                    <a:pt x="7152" y="2075"/>
                  </a:lnTo>
                  <a:lnTo>
                    <a:pt x="7010" y="509"/>
                  </a:lnTo>
                  <a:cubicBezTo>
                    <a:pt x="6986" y="199"/>
                    <a:pt x="6738" y="1"/>
                    <a:pt x="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61"/>
          <p:cNvGrpSpPr/>
          <p:nvPr/>
        </p:nvGrpSpPr>
        <p:grpSpPr>
          <a:xfrm>
            <a:off x="506810" y="2262997"/>
            <a:ext cx="316482" cy="247337"/>
            <a:chOff x="2484713" y="3408875"/>
            <a:chExt cx="485700" cy="440650"/>
          </a:xfrm>
        </p:grpSpPr>
        <p:sp>
          <p:nvSpPr>
            <p:cNvPr id="632" name="Google Shape;632;p61"/>
            <p:cNvSpPr/>
            <p:nvPr/>
          </p:nvSpPr>
          <p:spPr>
            <a:xfrm>
              <a:off x="2632388" y="3559600"/>
              <a:ext cx="163675" cy="139525"/>
            </a:xfrm>
            <a:custGeom>
              <a:avLst/>
              <a:gdLst/>
              <a:ahLst/>
              <a:cxnLst/>
              <a:rect l="l" t="t" r="r" b="b"/>
              <a:pathLst>
                <a:path w="6547" h="5581" extrusionOk="0">
                  <a:moveTo>
                    <a:pt x="3772" y="0"/>
                  </a:moveTo>
                  <a:cubicBezTo>
                    <a:pt x="1245" y="0"/>
                    <a:pt x="0" y="2989"/>
                    <a:pt x="1779" y="4768"/>
                  </a:cubicBezTo>
                  <a:cubicBezTo>
                    <a:pt x="2340" y="5329"/>
                    <a:pt x="3034" y="5581"/>
                    <a:pt x="3717" y="5581"/>
                  </a:cubicBezTo>
                  <a:cubicBezTo>
                    <a:pt x="5156" y="5581"/>
                    <a:pt x="6547" y="4465"/>
                    <a:pt x="6547" y="2776"/>
                  </a:cubicBezTo>
                  <a:cubicBezTo>
                    <a:pt x="6547" y="2598"/>
                    <a:pt x="6511" y="2420"/>
                    <a:pt x="6476" y="2242"/>
                  </a:cubicBezTo>
                  <a:lnTo>
                    <a:pt x="4839" y="3879"/>
                  </a:lnTo>
                  <a:cubicBezTo>
                    <a:pt x="4509" y="4177"/>
                    <a:pt x="4147" y="4303"/>
                    <a:pt x="3801" y="4303"/>
                  </a:cubicBezTo>
                  <a:cubicBezTo>
                    <a:pt x="2620" y="4303"/>
                    <a:pt x="1623" y="2828"/>
                    <a:pt x="2669" y="1673"/>
                  </a:cubicBezTo>
                  <a:lnTo>
                    <a:pt x="4305" y="36"/>
                  </a:lnTo>
                  <a:cubicBezTo>
                    <a:pt x="4127" y="0"/>
                    <a:pt x="3950" y="0"/>
                    <a:pt x="3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1"/>
            <p:cNvSpPr/>
            <p:nvPr/>
          </p:nvSpPr>
          <p:spPr>
            <a:xfrm>
              <a:off x="2484713" y="3408875"/>
              <a:ext cx="485700" cy="440650"/>
            </a:xfrm>
            <a:custGeom>
              <a:avLst/>
              <a:gdLst/>
              <a:ahLst/>
              <a:cxnLst/>
              <a:rect l="l" t="t" r="r" b="b"/>
              <a:pathLst>
                <a:path w="19428" h="17626" extrusionOk="0">
                  <a:moveTo>
                    <a:pt x="9660" y="1"/>
                  </a:moveTo>
                  <a:cubicBezTo>
                    <a:pt x="6843" y="1"/>
                    <a:pt x="4105" y="1359"/>
                    <a:pt x="2420" y="3788"/>
                  </a:cubicBezTo>
                  <a:cubicBezTo>
                    <a:pt x="1" y="7275"/>
                    <a:pt x="428" y="12042"/>
                    <a:pt x="3416" y="15031"/>
                  </a:cubicBezTo>
                  <a:cubicBezTo>
                    <a:pt x="5131" y="16745"/>
                    <a:pt x="7393" y="17625"/>
                    <a:pt x="9667" y="17625"/>
                  </a:cubicBezTo>
                  <a:cubicBezTo>
                    <a:pt x="11405" y="17625"/>
                    <a:pt x="13149" y="17111"/>
                    <a:pt x="14660" y="16063"/>
                  </a:cubicBezTo>
                  <a:cubicBezTo>
                    <a:pt x="18183" y="13644"/>
                    <a:pt x="19428" y="9054"/>
                    <a:pt x="17684" y="5175"/>
                  </a:cubicBezTo>
                  <a:lnTo>
                    <a:pt x="17684" y="5175"/>
                  </a:lnTo>
                  <a:lnTo>
                    <a:pt x="16581" y="6278"/>
                  </a:lnTo>
                  <a:cubicBezTo>
                    <a:pt x="16475" y="6385"/>
                    <a:pt x="16332" y="6492"/>
                    <a:pt x="16190" y="6563"/>
                  </a:cubicBezTo>
                  <a:cubicBezTo>
                    <a:pt x="17257" y="9587"/>
                    <a:pt x="16048" y="12968"/>
                    <a:pt x="13308" y="14675"/>
                  </a:cubicBezTo>
                  <a:cubicBezTo>
                    <a:pt x="12184" y="15385"/>
                    <a:pt x="10913" y="15732"/>
                    <a:pt x="9648" y="15732"/>
                  </a:cubicBezTo>
                  <a:cubicBezTo>
                    <a:pt x="7868" y="15732"/>
                    <a:pt x="6099" y="15046"/>
                    <a:pt x="4769" y="13715"/>
                  </a:cubicBezTo>
                  <a:cubicBezTo>
                    <a:pt x="2491" y="11438"/>
                    <a:pt x="2064" y="7880"/>
                    <a:pt x="3772" y="5140"/>
                  </a:cubicBezTo>
                  <a:cubicBezTo>
                    <a:pt x="5066" y="3064"/>
                    <a:pt x="7320" y="1887"/>
                    <a:pt x="9667" y="1887"/>
                  </a:cubicBezTo>
                  <a:cubicBezTo>
                    <a:pt x="10418" y="1887"/>
                    <a:pt x="11179" y="2008"/>
                    <a:pt x="11920" y="2258"/>
                  </a:cubicBezTo>
                  <a:cubicBezTo>
                    <a:pt x="11991" y="2115"/>
                    <a:pt x="12063" y="2009"/>
                    <a:pt x="12205" y="1902"/>
                  </a:cubicBezTo>
                  <a:lnTo>
                    <a:pt x="13308" y="799"/>
                  </a:lnTo>
                  <a:cubicBezTo>
                    <a:pt x="12131" y="259"/>
                    <a:pt x="10888" y="1"/>
                    <a:pt x="9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1"/>
            <p:cNvSpPr/>
            <p:nvPr/>
          </p:nvSpPr>
          <p:spPr>
            <a:xfrm>
              <a:off x="2523963" y="3481400"/>
              <a:ext cx="364625" cy="295300"/>
            </a:xfrm>
            <a:custGeom>
              <a:avLst/>
              <a:gdLst/>
              <a:ahLst/>
              <a:cxnLst/>
              <a:rect l="l" t="t" r="r" b="b"/>
              <a:pathLst>
                <a:path w="14585" h="11812" extrusionOk="0">
                  <a:moveTo>
                    <a:pt x="7976" y="1"/>
                  </a:moveTo>
                  <a:cubicBezTo>
                    <a:pt x="3181" y="1"/>
                    <a:pt x="0" y="6157"/>
                    <a:pt x="3910" y="10067"/>
                  </a:cubicBezTo>
                  <a:cubicBezTo>
                    <a:pt x="5062" y="11218"/>
                    <a:pt x="6570" y="11811"/>
                    <a:pt x="8091" y="11811"/>
                  </a:cubicBezTo>
                  <a:cubicBezTo>
                    <a:pt x="9202" y="11811"/>
                    <a:pt x="10320" y="11495"/>
                    <a:pt x="11311" y="10849"/>
                  </a:cubicBezTo>
                  <a:cubicBezTo>
                    <a:pt x="13624" y="9355"/>
                    <a:pt x="14584" y="6402"/>
                    <a:pt x="13588" y="3804"/>
                  </a:cubicBezTo>
                  <a:lnTo>
                    <a:pt x="12485" y="3733"/>
                  </a:lnTo>
                  <a:lnTo>
                    <a:pt x="11667" y="4552"/>
                  </a:lnTo>
                  <a:cubicBezTo>
                    <a:pt x="12753" y="7346"/>
                    <a:pt x="10491" y="9783"/>
                    <a:pt x="8041" y="9783"/>
                  </a:cubicBezTo>
                  <a:cubicBezTo>
                    <a:pt x="7121" y="9783"/>
                    <a:pt x="6175" y="9439"/>
                    <a:pt x="5369" y="8643"/>
                  </a:cubicBezTo>
                  <a:cubicBezTo>
                    <a:pt x="2827" y="6070"/>
                    <a:pt x="4904" y="2066"/>
                    <a:pt x="8022" y="2066"/>
                  </a:cubicBezTo>
                  <a:cubicBezTo>
                    <a:pt x="8483" y="2066"/>
                    <a:pt x="8966" y="2153"/>
                    <a:pt x="9461" y="2346"/>
                  </a:cubicBezTo>
                  <a:lnTo>
                    <a:pt x="10279" y="1527"/>
                  </a:lnTo>
                  <a:lnTo>
                    <a:pt x="10172" y="424"/>
                  </a:lnTo>
                  <a:cubicBezTo>
                    <a:pt x="9417" y="133"/>
                    <a:pt x="8679" y="1"/>
                    <a:pt x="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1"/>
            <p:cNvSpPr/>
            <p:nvPr/>
          </p:nvSpPr>
          <p:spPr>
            <a:xfrm>
              <a:off x="2709763" y="3415225"/>
              <a:ext cx="234850" cy="227125"/>
            </a:xfrm>
            <a:custGeom>
              <a:avLst/>
              <a:gdLst/>
              <a:ahLst/>
              <a:cxnLst/>
              <a:rect l="l" t="t" r="r" b="b"/>
              <a:pathLst>
                <a:path w="9394" h="9085" extrusionOk="0">
                  <a:moveTo>
                    <a:pt x="6480" y="1"/>
                  </a:moveTo>
                  <a:cubicBezTo>
                    <a:pt x="6354" y="1"/>
                    <a:pt x="6226" y="48"/>
                    <a:pt x="6121" y="154"/>
                  </a:cubicBezTo>
                  <a:lnTo>
                    <a:pt x="3915" y="2360"/>
                  </a:lnTo>
                  <a:cubicBezTo>
                    <a:pt x="3808" y="2466"/>
                    <a:pt x="3772" y="2609"/>
                    <a:pt x="3772" y="2787"/>
                  </a:cubicBezTo>
                  <a:lnTo>
                    <a:pt x="3808" y="2787"/>
                  </a:lnTo>
                  <a:lnTo>
                    <a:pt x="3950" y="4566"/>
                  </a:lnTo>
                  <a:lnTo>
                    <a:pt x="321" y="8195"/>
                  </a:lnTo>
                  <a:cubicBezTo>
                    <a:pt x="1" y="8515"/>
                    <a:pt x="214" y="9084"/>
                    <a:pt x="677" y="9084"/>
                  </a:cubicBezTo>
                  <a:cubicBezTo>
                    <a:pt x="819" y="9084"/>
                    <a:pt x="961" y="9013"/>
                    <a:pt x="1032" y="8942"/>
                  </a:cubicBezTo>
                  <a:lnTo>
                    <a:pt x="4662" y="5313"/>
                  </a:lnTo>
                  <a:lnTo>
                    <a:pt x="6441" y="5455"/>
                  </a:lnTo>
                  <a:lnTo>
                    <a:pt x="6512" y="5455"/>
                  </a:lnTo>
                  <a:cubicBezTo>
                    <a:pt x="6619" y="5455"/>
                    <a:pt x="6761" y="5384"/>
                    <a:pt x="6868" y="5313"/>
                  </a:cubicBezTo>
                  <a:lnTo>
                    <a:pt x="9074" y="3107"/>
                  </a:lnTo>
                  <a:cubicBezTo>
                    <a:pt x="9394" y="2787"/>
                    <a:pt x="9181" y="2253"/>
                    <a:pt x="8718" y="2217"/>
                  </a:cubicBezTo>
                  <a:lnTo>
                    <a:pt x="7152" y="2075"/>
                  </a:lnTo>
                  <a:lnTo>
                    <a:pt x="7010" y="509"/>
                  </a:lnTo>
                  <a:cubicBezTo>
                    <a:pt x="6986" y="199"/>
                    <a:pt x="6738" y="1"/>
                    <a:pt x="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61"/>
          <p:cNvGrpSpPr/>
          <p:nvPr/>
        </p:nvGrpSpPr>
        <p:grpSpPr>
          <a:xfrm>
            <a:off x="506810" y="2679947"/>
            <a:ext cx="316482" cy="247337"/>
            <a:chOff x="2484713" y="3408875"/>
            <a:chExt cx="485700" cy="440650"/>
          </a:xfrm>
        </p:grpSpPr>
        <p:sp>
          <p:nvSpPr>
            <p:cNvPr id="637" name="Google Shape;637;p61"/>
            <p:cNvSpPr/>
            <p:nvPr/>
          </p:nvSpPr>
          <p:spPr>
            <a:xfrm>
              <a:off x="2632388" y="3559600"/>
              <a:ext cx="163675" cy="139525"/>
            </a:xfrm>
            <a:custGeom>
              <a:avLst/>
              <a:gdLst/>
              <a:ahLst/>
              <a:cxnLst/>
              <a:rect l="l" t="t" r="r" b="b"/>
              <a:pathLst>
                <a:path w="6547" h="5581" extrusionOk="0">
                  <a:moveTo>
                    <a:pt x="3772" y="0"/>
                  </a:moveTo>
                  <a:cubicBezTo>
                    <a:pt x="1245" y="0"/>
                    <a:pt x="0" y="2989"/>
                    <a:pt x="1779" y="4768"/>
                  </a:cubicBezTo>
                  <a:cubicBezTo>
                    <a:pt x="2340" y="5329"/>
                    <a:pt x="3034" y="5581"/>
                    <a:pt x="3717" y="5581"/>
                  </a:cubicBezTo>
                  <a:cubicBezTo>
                    <a:pt x="5156" y="5581"/>
                    <a:pt x="6547" y="4465"/>
                    <a:pt x="6547" y="2776"/>
                  </a:cubicBezTo>
                  <a:cubicBezTo>
                    <a:pt x="6547" y="2598"/>
                    <a:pt x="6511" y="2420"/>
                    <a:pt x="6476" y="2242"/>
                  </a:cubicBezTo>
                  <a:lnTo>
                    <a:pt x="4839" y="3879"/>
                  </a:lnTo>
                  <a:cubicBezTo>
                    <a:pt x="4509" y="4177"/>
                    <a:pt x="4147" y="4303"/>
                    <a:pt x="3801" y="4303"/>
                  </a:cubicBezTo>
                  <a:cubicBezTo>
                    <a:pt x="2620" y="4303"/>
                    <a:pt x="1623" y="2828"/>
                    <a:pt x="2669" y="1673"/>
                  </a:cubicBezTo>
                  <a:lnTo>
                    <a:pt x="4305" y="36"/>
                  </a:lnTo>
                  <a:cubicBezTo>
                    <a:pt x="4127" y="0"/>
                    <a:pt x="3950" y="0"/>
                    <a:pt x="3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1"/>
            <p:cNvSpPr/>
            <p:nvPr/>
          </p:nvSpPr>
          <p:spPr>
            <a:xfrm>
              <a:off x="2484713" y="3408875"/>
              <a:ext cx="485700" cy="440650"/>
            </a:xfrm>
            <a:custGeom>
              <a:avLst/>
              <a:gdLst/>
              <a:ahLst/>
              <a:cxnLst/>
              <a:rect l="l" t="t" r="r" b="b"/>
              <a:pathLst>
                <a:path w="19428" h="17626" extrusionOk="0">
                  <a:moveTo>
                    <a:pt x="9660" y="1"/>
                  </a:moveTo>
                  <a:cubicBezTo>
                    <a:pt x="6843" y="1"/>
                    <a:pt x="4105" y="1359"/>
                    <a:pt x="2420" y="3788"/>
                  </a:cubicBezTo>
                  <a:cubicBezTo>
                    <a:pt x="1" y="7275"/>
                    <a:pt x="428" y="12042"/>
                    <a:pt x="3416" y="15031"/>
                  </a:cubicBezTo>
                  <a:cubicBezTo>
                    <a:pt x="5131" y="16745"/>
                    <a:pt x="7393" y="17625"/>
                    <a:pt x="9667" y="17625"/>
                  </a:cubicBezTo>
                  <a:cubicBezTo>
                    <a:pt x="11405" y="17625"/>
                    <a:pt x="13149" y="17111"/>
                    <a:pt x="14660" y="16063"/>
                  </a:cubicBezTo>
                  <a:cubicBezTo>
                    <a:pt x="18183" y="13644"/>
                    <a:pt x="19428" y="9054"/>
                    <a:pt x="17684" y="5175"/>
                  </a:cubicBezTo>
                  <a:lnTo>
                    <a:pt x="17684" y="5175"/>
                  </a:lnTo>
                  <a:lnTo>
                    <a:pt x="16581" y="6278"/>
                  </a:lnTo>
                  <a:cubicBezTo>
                    <a:pt x="16475" y="6385"/>
                    <a:pt x="16332" y="6492"/>
                    <a:pt x="16190" y="6563"/>
                  </a:cubicBezTo>
                  <a:cubicBezTo>
                    <a:pt x="17257" y="9587"/>
                    <a:pt x="16048" y="12968"/>
                    <a:pt x="13308" y="14675"/>
                  </a:cubicBezTo>
                  <a:cubicBezTo>
                    <a:pt x="12184" y="15385"/>
                    <a:pt x="10913" y="15732"/>
                    <a:pt x="9648" y="15732"/>
                  </a:cubicBezTo>
                  <a:cubicBezTo>
                    <a:pt x="7868" y="15732"/>
                    <a:pt x="6099" y="15046"/>
                    <a:pt x="4769" y="13715"/>
                  </a:cubicBezTo>
                  <a:cubicBezTo>
                    <a:pt x="2491" y="11438"/>
                    <a:pt x="2064" y="7880"/>
                    <a:pt x="3772" y="5140"/>
                  </a:cubicBezTo>
                  <a:cubicBezTo>
                    <a:pt x="5066" y="3064"/>
                    <a:pt x="7320" y="1887"/>
                    <a:pt x="9667" y="1887"/>
                  </a:cubicBezTo>
                  <a:cubicBezTo>
                    <a:pt x="10418" y="1887"/>
                    <a:pt x="11179" y="2008"/>
                    <a:pt x="11920" y="2258"/>
                  </a:cubicBezTo>
                  <a:cubicBezTo>
                    <a:pt x="11991" y="2115"/>
                    <a:pt x="12063" y="2009"/>
                    <a:pt x="12205" y="1902"/>
                  </a:cubicBezTo>
                  <a:lnTo>
                    <a:pt x="13308" y="799"/>
                  </a:lnTo>
                  <a:cubicBezTo>
                    <a:pt x="12131" y="259"/>
                    <a:pt x="10888" y="1"/>
                    <a:pt x="9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1"/>
            <p:cNvSpPr/>
            <p:nvPr/>
          </p:nvSpPr>
          <p:spPr>
            <a:xfrm>
              <a:off x="2523963" y="3481400"/>
              <a:ext cx="364625" cy="295300"/>
            </a:xfrm>
            <a:custGeom>
              <a:avLst/>
              <a:gdLst/>
              <a:ahLst/>
              <a:cxnLst/>
              <a:rect l="l" t="t" r="r" b="b"/>
              <a:pathLst>
                <a:path w="14585" h="11812" extrusionOk="0">
                  <a:moveTo>
                    <a:pt x="7976" y="1"/>
                  </a:moveTo>
                  <a:cubicBezTo>
                    <a:pt x="3181" y="1"/>
                    <a:pt x="0" y="6157"/>
                    <a:pt x="3910" y="10067"/>
                  </a:cubicBezTo>
                  <a:cubicBezTo>
                    <a:pt x="5062" y="11218"/>
                    <a:pt x="6570" y="11811"/>
                    <a:pt x="8091" y="11811"/>
                  </a:cubicBezTo>
                  <a:cubicBezTo>
                    <a:pt x="9202" y="11811"/>
                    <a:pt x="10320" y="11495"/>
                    <a:pt x="11311" y="10849"/>
                  </a:cubicBezTo>
                  <a:cubicBezTo>
                    <a:pt x="13624" y="9355"/>
                    <a:pt x="14584" y="6402"/>
                    <a:pt x="13588" y="3804"/>
                  </a:cubicBezTo>
                  <a:lnTo>
                    <a:pt x="12485" y="3733"/>
                  </a:lnTo>
                  <a:lnTo>
                    <a:pt x="11667" y="4552"/>
                  </a:lnTo>
                  <a:cubicBezTo>
                    <a:pt x="12753" y="7346"/>
                    <a:pt x="10491" y="9783"/>
                    <a:pt x="8041" y="9783"/>
                  </a:cubicBezTo>
                  <a:cubicBezTo>
                    <a:pt x="7121" y="9783"/>
                    <a:pt x="6175" y="9439"/>
                    <a:pt x="5369" y="8643"/>
                  </a:cubicBezTo>
                  <a:cubicBezTo>
                    <a:pt x="2827" y="6070"/>
                    <a:pt x="4904" y="2066"/>
                    <a:pt x="8022" y="2066"/>
                  </a:cubicBezTo>
                  <a:cubicBezTo>
                    <a:pt x="8483" y="2066"/>
                    <a:pt x="8966" y="2153"/>
                    <a:pt x="9461" y="2346"/>
                  </a:cubicBezTo>
                  <a:lnTo>
                    <a:pt x="10279" y="1527"/>
                  </a:lnTo>
                  <a:lnTo>
                    <a:pt x="10172" y="424"/>
                  </a:lnTo>
                  <a:cubicBezTo>
                    <a:pt x="9417" y="133"/>
                    <a:pt x="8679" y="1"/>
                    <a:pt x="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1"/>
            <p:cNvSpPr/>
            <p:nvPr/>
          </p:nvSpPr>
          <p:spPr>
            <a:xfrm>
              <a:off x="2709763" y="3415225"/>
              <a:ext cx="234850" cy="227125"/>
            </a:xfrm>
            <a:custGeom>
              <a:avLst/>
              <a:gdLst/>
              <a:ahLst/>
              <a:cxnLst/>
              <a:rect l="l" t="t" r="r" b="b"/>
              <a:pathLst>
                <a:path w="9394" h="9085" extrusionOk="0">
                  <a:moveTo>
                    <a:pt x="6480" y="1"/>
                  </a:moveTo>
                  <a:cubicBezTo>
                    <a:pt x="6354" y="1"/>
                    <a:pt x="6226" y="48"/>
                    <a:pt x="6121" y="154"/>
                  </a:cubicBezTo>
                  <a:lnTo>
                    <a:pt x="3915" y="2360"/>
                  </a:lnTo>
                  <a:cubicBezTo>
                    <a:pt x="3808" y="2466"/>
                    <a:pt x="3772" y="2609"/>
                    <a:pt x="3772" y="2787"/>
                  </a:cubicBezTo>
                  <a:lnTo>
                    <a:pt x="3808" y="2787"/>
                  </a:lnTo>
                  <a:lnTo>
                    <a:pt x="3950" y="4566"/>
                  </a:lnTo>
                  <a:lnTo>
                    <a:pt x="321" y="8195"/>
                  </a:lnTo>
                  <a:cubicBezTo>
                    <a:pt x="1" y="8515"/>
                    <a:pt x="214" y="9084"/>
                    <a:pt x="677" y="9084"/>
                  </a:cubicBezTo>
                  <a:cubicBezTo>
                    <a:pt x="819" y="9084"/>
                    <a:pt x="961" y="9013"/>
                    <a:pt x="1032" y="8942"/>
                  </a:cubicBezTo>
                  <a:lnTo>
                    <a:pt x="4662" y="5313"/>
                  </a:lnTo>
                  <a:lnTo>
                    <a:pt x="6441" y="5455"/>
                  </a:lnTo>
                  <a:lnTo>
                    <a:pt x="6512" y="5455"/>
                  </a:lnTo>
                  <a:cubicBezTo>
                    <a:pt x="6619" y="5455"/>
                    <a:pt x="6761" y="5384"/>
                    <a:pt x="6868" y="5313"/>
                  </a:cubicBezTo>
                  <a:lnTo>
                    <a:pt x="9074" y="3107"/>
                  </a:lnTo>
                  <a:cubicBezTo>
                    <a:pt x="9394" y="2787"/>
                    <a:pt x="9181" y="2253"/>
                    <a:pt x="8718" y="2217"/>
                  </a:cubicBezTo>
                  <a:lnTo>
                    <a:pt x="7152" y="2075"/>
                  </a:lnTo>
                  <a:lnTo>
                    <a:pt x="7010" y="509"/>
                  </a:lnTo>
                  <a:cubicBezTo>
                    <a:pt x="6986" y="199"/>
                    <a:pt x="6738" y="1"/>
                    <a:pt x="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61"/>
          <p:cNvGrpSpPr/>
          <p:nvPr/>
        </p:nvGrpSpPr>
        <p:grpSpPr>
          <a:xfrm>
            <a:off x="506810" y="3047697"/>
            <a:ext cx="316482" cy="247337"/>
            <a:chOff x="2484713" y="3408875"/>
            <a:chExt cx="485700" cy="440650"/>
          </a:xfrm>
        </p:grpSpPr>
        <p:sp>
          <p:nvSpPr>
            <p:cNvPr id="642" name="Google Shape;642;p61"/>
            <p:cNvSpPr/>
            <p:nvPr/>
          </p:nvSpPr>
          <p:spPr>
            <a:xfrm>
              <a:off x="2632388" y="3559600"/>
              <a:ext cx="163675" cy="139525"/>
            </a:xfrm>
            <a:custGeom>
              <a:avLst/>
              <a:gdLst/>
              <a:ahLst/>
              <a:cxnLst/>
              <a:rect l="l" t="t" r="r" b="b"/>
              <a:pathLst>
                <a:path w="6547" h="5581" extrusionOk="0">
                  <a:moveTo>
                    <a:pt x="3772" y="0"/>
                  </a:moveTo>
                  <a:cubicBezTo>
                    <a:pt x="1245" y="0"/>
                    <a:pt x="0" y="2989"/>
                    <a:pt x="1779" y="4768"/>
                  </a:cubicBezTo>
                  <a:cubicBezTo>
                    <a:pt x="2340" y="5329"/>
                    <a:pt x="3034" y="5581"/>
                    <a:pt x="3717" y="5581"/>
                  </a:cubicBezTo>
                  <a:cubicBezTo>
                    <a:pt x="5156" y="5581"/>
                    <a:pt x="6547" y="4465"/>
                    <a:pt x="6547" y="2776"/>
                  </a:cubicBezTo>
                  <a:cubicBezTo>
                    <a:pt x="6547" y="2598"/>
                    <a:pt x="6511" y="2420"/>
                    <a:pt x="6476" y="2242"/>
                  </a:cubicBezTo>
                  <a:lnTo>
                    <a:pt x="4839" y="3879"/>
                  </a:lnTo>
                  <a:cubicBezTo>
                    <a:pt x="4509" y="4177"/>
                    <a:pt x="4147" y="4303"/>
                    <a:pt x="3801" y="4303"/>
                  </a:cubicBezTo>
                  <a:cubicBezTo>
                    <a:pt x="2620" y="4303"/>
                    <a:pt x="1623" y="2828"/>
                    <a:pt x="2669" y="1673"/>
                  </a:cubicBezTo>
                  <a:lnTo>
                    <a:pt x="4305" y="36"/>
                  </a:lnTo>
                  <a:cubicBezTo>
                    <a:pt x="4127" y="0"/>
                    <a:pt x="3950" y="0"/>
                    <a:pt x="3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1"/>
            <p:cNvSpPr/>
            <p:nvPr/>
          </p:nvSpPr>
          <p:spPr>
            <a:xfrm>
              <a:off x="2484713" y="3408875"/>
              <a:ext cx="485700" cy="440650"/>
            </a:xfrm>
            <a:custGeom>
              <a:avLst/>
              <a:gdLst/>
              <a:ahLst/>
              <a:cxnLst/>
              <a:rect l="l" t="t" r="r" b="b"/>
              <a:pathLst>
                <a:path w="19428" h="17626" extrusionOk="0">
                  <a:moveTo>
                    <a:pt x="9660" y="1"/>
                  </a:moveTo>
                  <a:cubicBezTo>
                    <a:pt x="6843" y="1"/>
                    <a:pt x="4105" y="1359"/>
                    <a:pt x="2420" y="3788"/>
                  </a:cubicBezTo>
                  <a:cubicBezTo>
                    <a:pt x="1" y="7275"/>
                    <a:pt x="428" y="12042"/>
                    <a:pt x="3416" y="15031"/>
                  </a:cubicBezTo>
                  <a:cubicBezTo>
                    <a:pt x="5131" y="16745"/>
                    <a:pt x="7393" y="17625"/>
                    <a:pt x="9667" y="17625"/>
                  </a:cubicBezTo>
                  <a:cubicBezTo>
                    <a:pt x="11405" y="17625"/>
                    <a:pt x="13149" y="17111"/>
                    <a:pt x="14660" y="16063"/>
                  </a:cubicBezTo>
                  <a:cubicBezTo>
                    <a:pt x="18183" y="13644"/>
                    <a:pt x="19428" y="9054"/>
                    <a:pt x="17684" y="5175"/>
                  </a:cubicBezTo>
                  <a:lnTo>
                    <a:pt x="17684" y="5175"/>
                  </a:lnTo>
                  <a:lnTo>
                    <a:pt x="16581" y="6278"/>
                  </a:lnTo>
                  <a:cubicBezTo>
                    <a:pt x="16475" y="6385"/>
                    <a:pt x="16332" y="6492"/>
                    <a:pt x="16190" y="6563"/>
                  </a:cubicBezTo>
                  <a:cubicBezTo>
                    <a:pt x="17257" y="9587"/>
                    <a:pt x="16048" y="12968"/>
                    <a:pt x="13308" y="14675"/>
                  </a:cubicBezTo>
                  <a:cubicBezTo>
                    <a:pt x="12184" y="15385"/>
                    <a:pt x="10913" y="15732"/>
                    <a:pt x="9648" y="15732"/>
                  </a:cubicBezTo>
                  <a:cubicBezTo>
                    <a:pt x="7868" y="15732"/>
                    <a:pt x="6099" y="15046"/>
                    <a:pt x="4769" y="13715"/>
                  </a:cubicBezTo>
                  <a:cubicBezTo>
                    <a:pt x="2491" y="11438"/>
                    <a:pt x="2064" y="7880"/>
                    <a:pt x="3772" y="5140"/>
                  </a:cubicBezTo>
                  <a:cubicBezTo>
                    <a:pt x="5066" y="3064"/>
                    <a:pt x="7320" y="1887"/>
                    <a:pt x="9667" y="1887"/>
                  </a:cubicBezTo>
                  <a:cubicBezTo>
                    <a:pt x="10418" y="1887"/>
                    <a:pt x="11179" y="2008"/>
                    <a:pt x="11920" y="2258"/>
                  </a:cubicBezTo>
                  <a:cubicBezTo>
                    <a:pt x="11991" y="2115"/>
                    <a:pt x="12063" y="2009"/>
                    <a:pt x="12205" y="1902"/>
                  </a:cubicBezTo>
                  <a:lnTo>
                    <a:pt x="13308" y="799"/>
                  </a:lnTo>
                  <a:cubicBezTo>
                    <a:pt x="12131" y="259"/>
                    <a:pt x="10888" y="1"/>
                    <a:pt x="9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1"/>
            <p:cNvSpPr/>
            <p:nvPr/>
          </p:nvSpPr>
          <p:spPr>
            <a:xfrm>
              <a:off x="2523963" y="3481400"/>
              <a:ext cx="364625" cy="295300"/>
            </a:xfrm>
            <a:custGeom>
              <a:avLst/>
              <a:gdLst/>
              <a:ahLst/>
              <a:cxnLst/>
              <a:rect l="l" t="t" r="r" b="b"/>
              <a:pathLst>
                <a:path w="14585" h="11812" extrusionOk="0">
                  <a:moveTo>
                    <a:pt x="7976" y="1"/>
                  </a:moveTo>
                  <a:cubicBezTo>
                    <a:pt x="3181" y="1"/>
                    <a:pt x="0" y="6157"/>
                    <a:pt x="3910" y="10067"/>
                  </a:cubicBezTo>
                  <a:cubicBezTo>
                    <a:pt x="5062" y="11218"/>
                    <a:pt x="6570" y="11811"/>
                    <a:pt x="8091" y="11811"/>
                  </a:cubicBezTo>
                  <a:cubicBezTo>
                    <a:pt x="9202" y="11811"/>
                    <a:pt x="10320" y="11495"/>
                    <a:pt x="11311" y="10849"/>
                  </a:cubicBezTo>
                  <a:cubicBezTo>
                    <a:pt x="13624" y="9355"/>
                    <a:pt x="14584" y="6402"/>
                    <a:pt x="13588" y="3804"/>
                  </a:cubicBezTo>
                  <a:lnTo>
                    <a:pt x="12485" y="3733"/>
                  </a:lnTo>
                  <a:lnTo>
                    <a:pt x="11667" y="4552"/>
                  </a:lnTo>
                  <a:cubicBezTo>
                    <a:pt x="12753" y="7346"/>
                    <a:pt x="10491" y="9783"/>
                    <a:pt x="8041" y="9783"/>
                  </a:cubicBezTo>
                  <a:cubicBezTo>
                    <a:pt x="7121" y="9783"/>
                    <a:pt x="6175" y="9439"/>
                    <a:pt x="5369" y="8643"/>
                  </a:cubicBezTo>
                  <a:cubicBezTo>
                    <a:pt x="2827" y="6070"/>
                    <a:pt x="4904" y="2066"/>
                    <a:pt x="8022" y="2066"/>
                  </a:cubicBezTo>
                  <a:cubicBezTo>
                    <a:pt x="8483" y="2066"/>
                    <a:pt x="8966" y="2153"/>
                    <a:pt x="9461" y="2346"/>
                  </a:cubicBezTo>
                  <a:lnTo>
                    <a:pt x="10279" y="1527"/>
                  </a:lnTo>
                  <a:lnTo>
                    <a:pt x="10172" y="424"/>
                  </a:lnTo>
                  <a:cubicBezTo>
                    <a:pt x="9417" y="133"/>
                    <a:pt x="8679" y="1"/>
                    <a:pt x="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1"/>
            <p:cNvSpPr/>
            <p:nvPr/>
          </p:nvSpPr>
          <p:spPr>
            <a:xfrm>
              <a:off x="2709763" y="3415225"/>
              <a:ext cx="234850" cy="227125"/>
            </a:xfrm>
            <a:custGeom>
              <a:avLst/>
              <a:gdLst/>
              <a:ahLst/>
              <a:cxnLst/>
              <a:rect l="l" t="t" r="r" b="b"/>
              <a:pathLst>
                <a:path w="9394" h="9085" extrusionOk="0">
                  <a:moveTo>
                    <a:pt x="6480" y="1"/>
                  </a:moveTo>
                  <a:cubicBezTo>
                    <a:pt x="6354" y="1"/>
                    <a:pt x="6226" y="48"/>
                    <a:pt x="6121" y="154"/>
                  </a:cubicBezTo>
                  <a:lnTo>
                    <a:pt x="3915" y="2360"/>
                  </a:lnTo>
                  <a:cubicBezTo>
                    <a:pt x="3808" y="2466"/>
                    <a:pt x="3772" y="2609"/>
                    <a:pt x="3772" y="2787"/>
                  </a:cubicBezTo>
                  <a:lnTo>
                    <a:pt x="3808" y="2787"/>
                  </a:lnTo>
                  <a:lnTo>
                    <a:pt x="3950" y="4566"/>
                  </a:lnTo>
                  <a:lnTo>
                    <a:pt x="321" y="8195"/>
                  </a:lnTo>
                  <a:cubicBezTo>
                    <a:pt x="1" y="8515"/>
                    <a:pt x="214" y="9084"/>
                    <a:pt x="677" y="9084"/>
                  </a:cubicBezTo>
                  <a:cubicBezTo>
                    <a:pt x="819" y="9084"/>
                    <a:pt x="961" y="9013"/>
                    <a:pt x="1032" y="8942"/>
                  </a:cubicBezTo>
                  <a:lnTo>
                    <a:pt x="4662" y="5313"/>
                  </a:lnTo>
                  <a:lnTo>
                    <a:pt x="6441" y="5455"/>
                  </a:lnTo>
                  <a:lnTo>
                    <a:pt x="6512" y="5455"/>
                  </a:lnTo>
                  <a:cubicBezTo>
                    <a:pt x="6619" y="5455"/>
                    <a:pt x="6761" y="5384"/>
                    <a:pt x="6868" y="5313"/>
                  </a:cubicBezTo>
                  <a:lnTo>
                    <a:pt x="9074" y="3107"/>
                  </a:lnTo>
                  <a:cubicBezTo>
                    <a:pt x="9394" y="2787"/>
                    <a:pt x="9181" y="2253"/>
                    <a:pt x="8718" y="2217"/>
                  </a:cubicBezTo>
                  <a:lnTo>
                    <a:pt x="7152" y="2075"/>
                  </a:lnTo>
                  <a:lnTo>
                    <a:pt x="7010" y="509"/>
                  </a:lnTo>
                  <a:cubicBezTo>
                    <a:pt x="6986" y="199"/>
                    <a:pt x="6738" y="1"/>
                    <a:pt x="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now?</a:t>
            </a:r>
            <a:endParaRPr/>
          </a:p>
        </p:txBody>
      </p:sp>
      <p:sp>
        <p:nvSpPr>
          <p:cNvPr id="651" name="Google Shape;651;p62"/>
          <p:cNvSpPr txBox="1">
            <a:spLocks noGrp="1"/>
          </p:cNvSpPr>
          <p:nvPr>
            <p:ph type="body" idx="1"/>
          </p:nvPr>
        </p:nvSpPr>
        <p:spPr>
          <a:xfrm>
            <a:off x="759275" y="1372350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Reserve Bank of India and the Securities and Exchange Board of India (SEBI) have issued a final regulatory notice to PPBL. This notice follows a series of prior warnings concerning non-compliance with KYC* , AML**. </a:t>
            </a: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notice stipulates that PPBL*** has a period of six months to take corrective action. Failure to do so within the stipulated time frame will result in the disqualification of PPBL for future license reinstatement.</a:t>
            </a:r>
            <a:endParaRPr/>
          </a:p>
        </p:txBody>
      </p:sp>
      <p:sp>
        <p:nvSpPr>
          <p:cNvPr id="652" name="Google Shape;652;p62"/>
          <p:cNvSpPr txBox="1"/>
          <p:nvPr/>
        </p:nvSpPr>
        <p:spPr>
          <a:xfrm>
            <a:off x="759275" y="4427850"/>
            <a:ext cx="47823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*Know Your Customer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**Anti-Money Laundering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***Paytm Payments Bank Ltd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3" name="Google Shape;6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100" y="3573650"/>
            <a:ext cx="1517850" cy="14647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2000"/>
              </a:srgbClr>
            </a:outerShdw>
            <a:reflection stA="13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3"/>
          <p:cNvSpPr txBox="1">
            <a:spLocks noGrp="1"/>
          </p:cNvSpPr>
          <p:nvPr>
            <p:ph type="title"/>
          </p:nvPr>
        </p:nvSpPr>
        <p:spPr>
          <a:xfrm>
            <a:off x="393900" y="23145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OKRs</a:t>
            </a:r>
            <a:endParaRPr sz="36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9" name="Google Shape;659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663" name="Google Shape;663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666" name="Google Shape;666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68" name="Google Shape;668;p63"/>
          <p:cNvGraphicFramePr/>
          <p:nvPr/>
        </p:nvGraphicFramePr>
        <p:xfrm>
          <a:off x="254300" y="1132975"/>
          <a:ext cx="7526275" cy="3207375"/>
        </p:xfrm>
        <a:graphic>
          <a:graphicData uri="http://schemas.openxmlformats.org/drawingml/2006/table">
            <a:tbl>
              <a:tblPr>
                <a:noFill/>
                <a:tableStyleId>{F7A6A6BA-A672-4E6B-BC17-BA708F1A4604}</a:tableStyleId>
              </a:tblPr>
              <a:tblGrid>
                <a:gridCol w="18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Objectives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Key Results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Owner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Regain Regulatory Compliance</a:t>
                      </a:r>
                      <a:endParaRPr sz="1100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100"/>
                        <a:buFont typeface="Poppins SemiBold"/>
                        <a:buChar char="➔"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Achieve 100% compliance with KYC (Know Your Customer) regulations by the end of 6 months</a:t>
                      </a:r>
                      <a:endParaRPr sz="1100">
                        <a:solidFill>
                          <a:srgbClr val="1F1F1F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100"/>
                        <a:buFont typeface="Poppins SemiBold"/>
                        <a:buChar char="➔"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Resolve outstanding issues identified by the RBI audit by the end of 6 months</a:t>
                      </a:r>
                      <a:endParaRPr sz="1100">
                        <a:solidFill>
                          <a:srgbClr val="1F1F1F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CEO, CFO</a:t>
                      </a:r>
                      <a:endParaRPr sz="1100">
                        <a:solidFill>
                          <a:srgbClr val="1F1F1F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Restore Customer Trust</a:t>
                      </a:r>
                      <a:endParaRPr sz="1100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100"/>
                        <a:buFont typeface="Poppins SemiBold"/>
                        <a:buChar char="➔"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Resolve the customer complaints and inquiries clearly and promptly </a:t>
                      </a:r>
                      <a:endParaRPr sz="1100">
                        <a:solidFill>
                          <a:srgbClr val="1F1F1F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100"/>
                        <a:buFont typeface="Poppins SemiBold"/>
                        <a:buChar char="➔"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Transparency with the customer in terms of the issues faces and actions taken</a:t>
                      </a:r>
                      <a:endParaRPr sz="1100">
                        <a:solidFill>
                          <a:srgbClr val="1F1F1F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CTO, CMO</a:t>
                      </a:r>
                      <a:endParaRPr sz="1100">
                        <a:solidFill>
                          <a:srgbClr val="1F1F1F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Strengthen Internal Controls and Security</a:t>
                      </a:r>
                      <a:endParaRPr sz="1100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100"/>
                        <a:buFont typeface="Poppins SemiBold"/>
                        <a:buChar char="➔"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Achieve SOC* 2 compliance for data security (third party) by the end of the fiscal year </a:t>
                      </a:r>
                      <a:endParaRPr sz="1100">
                        <a:solidFill>
                          <a:srgbClr val="1F1F1F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F1F1F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CISO, CTO</a:t>
                      </a:r>
                      <a:endParaRPr sz="1100">
                        <a:solidFill>
                          <a:srgbClr val="1F1F1F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9" name="Google Shape;669;p63"/>
          <p:cNvSpPr/>
          <p:nvPr/>
        </p:nvSpPr>
        <p:spPr>
          <a:xfrm>
            <a:off x="2712075" y="253900"/>
            <a:ext cx="4442100" cy="48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To reinstate the halted business operations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70" name="Google Shape;670;p63"/>
          <p:cNvSpPr txBox="1"/>
          <p:nvPr/>
        </p:nvSpPr>
        <p:spPr>
          <a:xfrm>
            <a:off x="-32775" y="4646825"/>
            <a:ext cx="3906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*SOC - System and Organization Control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"/>
          <p:cNvSpPr txBox="1">
            <a:spLocks noGrp="1"/>
          </p:cNvSpPr>
          <p:nvPr>
            <p:ph type="title"/>
          </p:nvPr>
        </p:nvSpPr>
        <p:spPr>
          <a:xfrm>
            <a:off x="670625" y="84075"/>
            <a:ext cx="5274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Competitive Analysis</a:t>
            </a:r>
            <a:endParaRPr sz="3300"/>
          </a:p>
        </p:txBody>
      </p:sp>
      <p:graphicFrame>
        <p:nvGraphicFramePr>
          <p:cNvPr id="676" name="Google Shape;676;p64"/>
          <p:cNvGraphicFramePr/>
          <p:nvPr/>
        </p:nvGraphicFramePr>
        <p:xfrm>
          <a:off x="89923" y="801462"/>
          <a:ext cx="8964150" cy="3010950"/>
        </p:xfrm>
        <a:graphic>
          <a:graphicData uri="http://schemas.openxmlformats.org/drawingml/2006/table">
            <a:tbl>
              <a:tblPr>
                <a:noFill/>
                <a:tableStyleId>{F7A6A6BA-A672-4E6B-BC17-BA708F1A4604}</a:tableStyleId>
              </a:tblPr>
              <a:tblGrid>
                <a:gridCol w="159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</a:t>
                      </a:r>
                      <a:endParaRPr sz="15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Market Share</a:t>
                      </a:r>
                      <a:endParaRPr sz="15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Revenue INR (bn)</a:t>
                      </a:r>
                      <a:endParaRPr sz="15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Transaction Value (bn)</a:t>
                      </a:r>
                      <a:endParaRPr sz="15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App Downloads (M+)</a:t>
                      </a:r>
                      <a:endParaRPr sz="15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App rating</a:t>
                      </a:r>
                      <a:endParaRPr sz="15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 Users (M)</a:t>
                      </a:r>
                      <a:endParaRPr sz="15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Paytm</a:t>
                      </a:r>
                      <a:endParaRPr sz="15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10%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79.9 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1225</a:t>
                      </a:r>
                      <a:endParaRPr sz="1500">
                        <a:solidFill>
                          <a:srgbClr val="1F1F1F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500</a:t>
                      </a:r>
                      <a:endParaRPr sz="1500">
                        <a:solidFill>
                          <a:srgbClr val="1F1F1F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4.6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300 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PhonePe</a:t>
                      </a:r>
                      <a:endParaRPr sz="15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40C28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49%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16.46 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D0D0D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10,016</a:t>
                      </a:r>
                      <a:endParaRPr sz="1500">
                        <a:solidFill>
                          <a:srgbClr val="1F1F1F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500</a:t>
                      </a:r>
                      <a:endParaRPr sz="15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4.3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500 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Google Pay</a:t>
                      </a:r>
                      <a:endParaRPr sz="15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40C28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33%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14.67 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6,941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500 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150 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Amazon Pay</a:t>
                      </a:r>
                      <a:endParaRPr sz="15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40C28"/>
                          </a:solidFill>
                          <a:highlight>
                            <a:srgbClr val="EFEFE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7%</a:t>
                      </a:r>
                      <a:endParaRPr sz="1500">
                        <a:solidFill>
                          <a:srgbClr val="040C28"/>
                        </a:solidFill>
                        <a:highlight>
                          <a:srgbClr val="EFEFE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20.93 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68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500 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4.5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300 </a:t>
                      </a:r>
                      <a:endParaRPr sz="1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7" name="Google Shape;677;p64"/>
          <p:cNvSpPr txBox="1"/>
          <p:nvPr/>
        </p:nvSpPr>
        <p:spPr>
          <a:xfrm>
            <a:off x="618763" y="4047075"/>
            <a:ext cx="79065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[1]Transaction Value,  </a:t>
            </a:r>
            <a:r>
              <a:rPr lang="en" sz="7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https://www.npci.org.in/what-we-do/upi/upi-ecosystem-statistics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[2]Market Share, </a:t>
            </a:r>
            <a:r>
              <a:rPr lang="en" sz="7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https://inc42.com/buzz/phonepe-google-pay-paytm-process-94-of-upi-transactions-march-2023/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[3]App Downloads, </a:t>
            </a:r>
            <a:r>
              <a:rPr lang="en" sz="7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https://play.google.com/store/apps?hl=en_US&amp;gl=US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5"/>
          <p:cNvSpPr/>
          <p:nvPr/>
        </p:nvSpPr>
        <p:spPr>
          <a:xfrm>
            <a:off x="5143800" y="1004325"/>
            <a:ext cx="281400" cy="27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683" name="Google Shape;683;p65"/>
          <p:cNvSpPr/>
          <p:nvPr/>
        </p:nvSpPr>
        <p:spPr>
          <a:xfrm>
            <a:off x="152400" y="3245821"/>
            <a:ext cx="284700" cy="27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684" name="Google Shape;684;p65"/>
          <p:cNvSpPr/>
          <p:nvPr/>
        </p:nvSpPr>
        <p:spPr>
          <a:xfrm>
            <a:off x="5172653" y="3169622"/>
            <a:ext cx="281400" cy="27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685" name="Google Shape;685;p65"/>
          <p:cNvSpPr txBox="1">
            <a:spLocks noGrp="1"/>
          </p:cNvSpPr>
          <p:nvPr>
            <p:ph type="title" idx="8"/>
          </p:nvPr>
        </p:nvSpPr>
        <p:spPr>
          <a:xfrm>
            <a:off x="1141175" y="228125"/>
            <a:ext cx="45432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SWOT Analysis</a:t>
            </a:r>
            <a:endParaRPr sz="2400"/>
          </a:p>
        </p:txBody>
      </p:sp>
      <p:sp>
        <p:nvSpPr>
          <p:cNvPr id="686" name="Google Shape;686;p65"/>
          <p:cNvSpPr txBox="1">
            <a:spLocks noGrp="1"/>
          </p:cNvSpPr>
          <p:nvPr>
            <p:ph type="title" idx="4"/>
          </p:nvPr>
        </p:nvSpPr>
        <p:spPr>
          <a:xfrm>
            <a:off x="423425" y="3096197"/>
            <a:ext cx="1598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Opportunities</a:t>
            </a:r>
            <a:endParaRPr sz="1500"/>
          </a:p>
        </p:txBody>
      </p:sp>
      <p:sp>
        <p:nvSpPr>
          <p:cNvPr id="687" name="Google Shape;687;p65"/>
          <p:cNvSpPr txBox="1">
            <a:spLocks noGrp="1"/>
          </p:cNvSpPr>
          <p:nvPr>
            <p:ph type="subTitle" idx="5"/>
          </p:nvPr>
        </p:nvSpPr>
        <p:spPr>
          <a:xfrm>
            <a:off x="38075" y="3978275"/>
            <a:ext cx="4780500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Financial Inclusion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Paytm Bank can boost inclusion by offering accessible banking to underserved populations, expanding its customer base.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Rural Market Focus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Paytm Bank sees a big chance in rural areas, with custom banking solutions for unmet financial needs.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Global Expansion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Leveraging its brand and tech strength, Paytm Bank could enter new markets for growth and diversification.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Technological Innovation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Innovating in tech can set Paytm Bank apart in fintech, appealing to tech-savvy users.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8" name="Google Shape;688;p65"/>
          <p:cNvSpPr txBox="1">
            <a:spLocks noGrp="1"/>
          </p:cNvSpPr>
          <p:nvPr>
            <p:ph type="title" idx="6"/>
          </p:nvPr>
        </p:nvSpPr>
        <p:spPr>
          <a:xfrm>
            <a:off x="5399575" y="3111713"/>
            <a:ext cx="1114500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Threats</a:t>
            </a:r>
            <a:endParaRPr sz="1500"/>
          </a:p>
        </p:txBody>
      </p:sp>
      <p:sp>
        <p:nvSpPr>
          <p:cNvPr id="689" name="Google Shape;689;p65"/>
          <p:cNvSpPr txBox="1">
            <a:spLocks noGrp="1"/>
          </p:cNvSpPr>
          <p:nvPr>
            <p:ph type="title"/>
          </p:nvPr>
        </p:nvSpPr>
        <p:spPr>
          <a:xfrm>
            <a:off x="419800" y="759751"/>
            <a:ext cx="15024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Strengths</a:t>
            </a:r>
            <a:endParaRPr sz="1500"/>
          </a:p>
        </p:txBody>
      </p:sp>
      <p:sp>
        <p:nvSpPr>
          <p:cNvPr id="690" name="Google Shape;690;p65"/>
          <p:cNvSpPr txBox="1">
            <a:spLocks noGrp="1"/>
          </p:cNvSpPr>
          <p:nvPr>
            <p:ph type="subTitle" idx="1"/>
          </p:nvPr>
        </p:nvSpPr>
        <p:spPr>
          <a:xfrm>
            <a:off x="1800" y="1843675"/>
            <a:ext cx="43173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Brand Recognition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Paytm Bank is highly recognized in India's digital payments sector, building strong customer trust and loyalty.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Diversified Services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Offering a wide range of financial products beyond basic banking, Paytm Bank effectively meets diverse customer needs.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Strong Merchant Network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With a solid network of merchants, Paytm Bank facilitates seamless transactions and enhances customer convenience.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Large User Base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Leveraging its extensive digital payments user base, Paytm Bank has a ready-made customer pool for its banking services.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1" name="Google Shape;691;p65"/>
          <p:cNvSpPr txBox="1">
            <a:spLocks noGrp="1"/>
          </p:cNvSpPr>
          <p:nvPr>
            <p:ph type="title" idx="2"/>
          </p:nvPr>
        </p:nvSpPr>
        <p:spPr>
          <a:xfrm>
            <a:off x="5445633" y="844050"/>
            <a:ext cx="17679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Weaknesses</a:t>
            </a:r>
            <a:endParaRPr sz="1500"/>
          </a:p>
        </p:txBody>
      </p:sp>
      <p:sp>
        <p:nvSpPr>
          <p:cNvPr id="692" name="Google Shape;692;p65"/>
          <p:cNvSpPr txBox="1">
            <a:spLocks noGrp="1"/>
          </p:cNvSpPr>
          <p:nvPr>
            <p:ph type="subTitle" idx="3"/>
          </p:nvPr>
        </p:nvSpPr>
        <p:spPr>
          <a:xfrm>
            <a:off x="4931659" y="1879238"/>
            <a:ext cx="374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Reliance on Indian Market: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Paytm Bank's heavy dependence on the Indian market could limit its growth potential beyond the country's borders.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Regulatory Changes: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Adapting to frequent regulatory changes poses a challenge for Paytm Bank, requiring continual adjustments to operations and compliance strategies.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3" name="Google Shape;693;p65"/>
          <p:cNvSpPr txBox="1">
            <a:spLocks noGrp="1"/>
          </p:cNvSpPr>
          <p:nvPr>
            <p:ph type="subTitle" idx="7"/>
          </p:nvPr>
        </p:nvSpPr>
        <p:spPr>
          <a:xfrm>
            <a:off x="4911250" y="3998825"/>
            <a:ext cx="35751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Competition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Paytm Bank faces strong competition from established banks (e.g., HDFC, ICICI) and emerging fintech firms (e.g., PhonePe, Google Pay), which poses a significant threat to its market share and growth prospects.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Cybersecurity Threats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Paytm Bank faces risks like data breaches and cyber attacks that could harm its operations and customer trust.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94" name="Google Shape;694;p65"/>
          <p:cNvGrpSpPr/>
          <p:nvPr/>
        </p:nvGrpSpPr>
        <p:grpSpPr>
          <a:xfrm>
            <a:off x="5227320" y="3219019"/>
            <a:ext cx="172254" cy="180655"/>
            <a:chOff x="6232263" y="2705175"/>
            <a:chExt cx="441225" cy="441700"/>
          </a:xfrm>
        </p:grpSpPr>
        <p:sp>
          <p:nvSpPr>
            <p:cNvPr id="695" name="Google Shape;695;p65"/>
            <p:cNvSpPr/>
            <p:nvPr/>
          </p:nvSpPr>
          <p:spPr>
            <a:xfrm>
              <a:off x="6259838" y="2705175"/>
              <a:ext cx="312250" cy="267375"/>
            </a:xfrm>
            <a:custGeom>
              <a:avLst/>
              <a:gdLst/>
              <a:ahLst/>
              <a:cxnLst/>
              <a:rect l="l" t="t" r="r" b="b"/>
              <a:pathLst>
                <a:path w="12490" h="10695" extrusionOk="0">
                  <a:moveTo>
                    <a:pt x="5356" y="2075"/>
                  </a:moveTo>
                  <a:cubicBezTo>
                    <a:pt x="5614" y="2075"/>
                    <a:pt x="5872" y="2244"/>
                    <a:pt x="5872" y="2582"/>
                  </a:cubicBezTo>
                  <a:lnTo>
                    <a:pt x="5872" y="2760"/>
                  </a:lnTo>
                  <a:lnTo>
                    <a:pt x="6370" y="2760"/>
                  </a:lnTo>
                  <a:cubicBezTo>
                    <a:pt x="7010" y="2831"/>
                    <a:pt x="7010" y="3720"/>
                    <a:pt x="6370" y="3791"/>
                  </a:cubicBezTo>
                  <a:lnTo>
                    <a:pt x="5338" y="3791"/>
                  </a:lnTo>
                  <a:cubicBezTo>
                    <a:pt x="4662" y="3791"/>
                    <a:pt x="4662" y="4823"/>
                    <a:pt x="5338" y="4823"/>
                  </a:cubicBezTo>
                  <a:cubicBezTo>
                    <a:pt x="7082" y="4823"/>
                    <a:pt x="7508" y="7278"/>
                    <a:pt x="5872" y="7848"/>
                  </a:cubicBezTo>
                  <a:lnTo>
                    <a:pt x="5872" y="8097"/>
                  </a:lnTo>
                  <a:cubicBezTo>
                    <a:pt x="5872" y="8435"/>
                    <a:pt x="5614" y="8604"/>
                    <a:pt x="5356" y="8604"/>
                  </a:cubicBezTo>
                  <a:cubicBezTo>
                    <a:pt x="5098" y="8604"/>
                    <a:pt x="4840" y="8435"/>
                    <a:pt x="4840" y="8097"/>
                  </a:cubicBezTo>
                  <a:lnTo>
                    <a:pt x="4840" y="7919"/>
                  </a:lnTo>
                  <a:lnTo>
                    <a:pt x="4306" y="7919"/>
                  </a:lnTo>
                  <a:cubicBezTo>
                    <a:pt x="3666" y="7883"/>
                    <a:pt x="3666" y="6958"/>
                    <a:pt x="4306" y="6887"/>
                  </a:cubicBezTo>
                  <a:lnTo>
                    <a:pt x="5338" y="6887"/>
                  </a:lnTo>
                  <a:cubicBezTo>
                    <a:pt x="6050" y="6887"/>
                    <a:pt x="6050" y="5855"/>
                    <a:pt x="5338" y="5855"/>
                  </a:cubicBezTo>
                  <a:cubicBezTo>
                    <a:pt x="3595" y="5855"/>
                    <a:pt x="3203" y="3436"/>
                    <a:pt x="4840" y="2866"/>
                  </a:cubicBezTo>
                  <a:lnTo>
                    <a:pt x="4840" y="2582"/>
                  </a:lnTo>
                  <a:cubicBezTo>
                    <a:pt x="4840" y="2244"/>
                    <a:pt x="5098" y="2075"/>
                    <a:pt x="5356" y="2075"/>
                  </a:cubicBezTo>
                  <a:close/>
                  <a:moveTo>
                    <a:pt x="5375" y="0"/>
                  </a:moveTo>
                  <a:cubicBezTo>
                    <a:pt x="2635" y="0"/>
                    <a:pt x="1" y="2134"/>
                    <a:pt x="1" y="5357"/>
                  </a:cubicBezTo>
                  <a:cubicBezTo>
                    <a:pt x="1" y="8310"/>
                    <a:pt x="2385" y="10694"/>
                    <a:pt x="5338" y="10694"/>
                  </a:cubicBezTo>
                  <a:cubicBezTo>
                    <a:pt x="10106" y="10694"/>
                    <a:pt x="12490" y="4930"/>
                    <a:pt x="9110" y="1585"/>
                  </a:cubicBezTo>
                  <a:cubicBezTo>
                    <a:pt x="8026" y="490"/>
                    <a:pt x="6688" y="0"/>
                    <a:pt x="5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96" name="Google Shape;696;p65"/>
            <p:cNvSpPr/>
            <p:nvPr/>
          </p:nvSpPr>
          <p:spPr>
            <a:xfrm>
              <a:off x="6232263" y="2961375"/>
              <a:ext cx="441225" cy="185500"/>
            </a:xfrm>
            <a:custGeom>
              <a:avLst/>
              <a:gdLst/>
              <a:ahLst/>
              <a:cxnLst/>
              <a:rect l="l" t="t" r="r" b="b"/>
              <a:pathLst>
                <a:path w="17649" h="7420" extrusionOk="0">
                  <a:moveTo>
                    <a:pt x="13801" y="1"/>
                  </a:moveTo>
                  <a:cubicBezTo>
                    <a:pt x="12703" y="1"/>
                    <a:pt x="11627" y="359"/>
                    <a:pt x="10746" y="1051"/>
                  </a:cubicBezTo>
                  <a:lnTo>
                    <a:pt x="10355" y="1371"/>
                  </a:lnTo>
                  <a:lnTo>
                    <a:pt x="7829" y="1371"/>
                  </a:lnTo>
                  <a:cubicBezTo>
                    <a:pt x="6939" y="1371"/>
                    <a:pt x="6228" y="2118"/>
                    <a:pt x="6263" y="3008"/>
                  </a:cubicBezTo>
                  <a:cubicBezTo>
                    <a:pt x="6334" y="3826"/>
                    <a:pt x="7010" y="4467"/>
                    <a:pt x="7864" y="4467"/>
                  </a:cubicBezTo>
                  <a:lnTo>
                    <a:pt x="11565" y="4467"/>
                  </a:lnTo>
                  <a:cubicBezTo>
                    <a:pt x="12170" y="4538"/>
                    <a:pt x="12170" y="5463"/>
                    <a:pt x="11565" y="5499"/>
                  </a:cubicBezTo>
                  <a:lnTo>
                    <a:pt x="7900" y="5499"/>
                  </a:lnTo>
                  <a:cubicBezTo>
                    <a:pt x="6441" y="5499"/>
                    <a:pt x="5267" y="4360"/>
                    <a:pt x="5267" y="2937"/>
                  </a:cubicBezTo>
                  <a:cubicBezTo>
                    <a:pt x="5267" y="2545"/>
                    <a:pt x="5338" y="2154"/>
                    <a:pt x="5516" y="1798"/>
                  </a:cubicBezTo>
                  <a:lnTo>
                    <a:pt x="2314" y="375"/>
                  </a:lnTo>
                  <a:cubicBezTo>
                    <a:pt x="2088" y="273"/>
                    <a:pt x="1858" y="226"/>
                    <a:pt x="1635" y="226"/>
                  </a:cubicBezTo>
                  <a:cubicBezTo>
                    <a:pt x="767" y="226"/>
                    <a:pt x="1" y="935"/>
                    <a:pt x="1" y="1869"/>
                  </a:cubicBezTo>
                  <a:cubicBezTo>
                    <a:pt x="1" y="2439"/>
                    <a:pt x="286" y="3008"/>
                    <a:pt x="784" y="3293"/>
                  </a:cubicBezTo>
                  <a:lnTo>
                    <a:pt x="6334" y="6566"/>
                  </a:lnTo>
                  <a:cubicBezTo>
                    <a:pt x="7259" y="7100"/>
                    <a:pt x="8327" y="7420"/>
                    <a:pt x="9430" y="7420"/>
                  </a:cubicBezTo>
                  <a:lnTo>
                    <a:pt x="17115" y="7420"/>
                  </a:lnTo>
                  <a:cubicBezTo>
                    <a:pt x="17400" y="7420"/>
                    <a:pt x="17649" y="7171"/>
                    <a:pt x="17649" y="6886"/>
                  </a:cubicBezTo>
                  <a:lnTo>
                    <a:pt x="17649" y="1941"/>
                  </a:lnTo>
                  <a:lnTo>
                    <a:pt x="17613" y="1941"/>
                  </a:lnTo>
                  <a:cubicBezTo>
                    <a:pt x="17613" y="1798"/>
                    <a:pt x="17578" y="1656"/>
                    <a:pt x="17471" y="1549"/>
                  </a:cubicBezTo>
                  <a:cubicBezTo>
                    <a:pt x="16653" y="624"/>
                    <a:pt x="15479" y="90"/>
                    <a:pt x="14233" y="19"/>
                  </a:cubicBezTo>
                  <a:cubicBezTo>
                    <a:pt x="14089" y="7"/>
                    <a:pt x="13945" y="1"/>
                    <a:pt x="13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grpSp>
        <p:nvGrpSpPr>
          <p:cNvPr id="697" name="Google Shape;697;p65"/>
          <p:cNvGrpSpPr/>
          <p:nvPr/>
        </p:nvGrpSpPr>
        <p:grpSpPr>
          <a:xfrm>
            <a:off x="5194508" y="1064392"/>
            <a:ext cx="172265" cy="169993"/>
            <a:chOff x="3279938" y="3434175"/>
            <a:chExt cx="440350" cy="389625"/>
          </a:xfrm>
        </p:grpSpPr>
        <p:sp>
          <p:nvSpPr>
            <p:cNvPr id="698" name="Google Shape;698;p65"/>
            <p:cNvSpPr/>
            <p:nvPr/>
          </p:nvSpPr>
          <p:spPr>
            <a:xfrm>
              <a:off x="3412488" y="3434175"/>
              <a:ext cx="307800" cy="267775"/>
            </a:xfrm>
            <a:custGeom>
              <a:avLst/>
              <a:gdLst/>
              <a:ahLst/>
              <a:cxnLst/>
              <a:rect l="l" t="t" r="r" b="b"/>
              <a:pathLst>
                <a:path w="12312" h="10711" extrusionOk="0">
                  <a:moveTo>
                    <a:pt x="6992" y="2118"/>
                  </a:moveTo>
                  <a:cubicBezTo>
                    <a:pt x="7232" y="2118"/>
                    <a:pt x="7473" y="2278"/>
                    <a:pt x="7508" y="2598"/>
                  </a:cubicBezTo>
                  <a:lnTo>
                    <a:pt x="7508" y="2776"/>
                  </a:lnTo>
                  <a:lnTo>
                    <a:pt x="8042" y="2776"/>
                  </a:lnTo>
                  <a:cubicBezTo>
                    <a:pt x="8718" y="2776"/>
                    <a:pt x="8718" y="3808"/>
                    <a:pt x="8042" y="3808"/>
                  </a:cubicBezTo>
                  <a:lnTo>
                    <a:pt x="7010" y="3808"/>
                  </a:lnTo>
                  <a:cubicBezTo>
                    <a:pt x="6987" y="3805"/>
                    <a:pt x="6965" y="3804"/>
                    <a:pt x="6943" y="3804"/>
                  </a:cubicBezTo>
                  <a:cubicBezTo>
                    <a:pt x="6250" y="3804"/>
                    <a:pt x="6250" y="4843"/>
                    <a:pt x="6943" y="4843"/>
                  </a:cubicBezTo>
                  <a:cubicBezTo>
                    <a:pt x="6965" y="4843"/>
                    <a:pt x="6987" y="4842"/>
                    <a:pt x="7010" y="4839"/>
                  </a:cubicBezTo>
                  <a:cubicBezTo>
                    <a:pt x="8718" y="4839"/>
                    <a:pt x="9145" y="7259"/>
                    <a:pt x="7508" y="7864"/>
                  </a:cubicBezTo>
                  <a:lnTo>
                    <a:pt x="7508" y="8113"/>
                  </a:lnTo>
                  <a:cubicBezTo>
                    <a:pt x="7473" y="8433"/>
                    <a:pt x="7232" y="8593"/>
                    <a:pt x="6992" y="8593"/>
                  </a:cubicBezTo>
                  <a:cubicBezTo>
                    <a:pt x="6752" y="8593"/>
                    <a:pt x="6512" y="8433"/>
                    <a:pt x="6476" y="8113"/>
                  </a:cubicBezTo>
                  <a:lnTo>
                    <a:pt x="6476" y="7935"/>
                  </a:lnTo>
                  <a:lnTo>
                    <a:pt x="5943" y="7935"/>
                  </a:lnTo>
                  <a:cubicBezTo>
                    <a:pt x="5266" y="7935"/>
                    <a:pt x="5266" y="6903"/>
                    <a:pt x="5943" y="6903"/>
                  </a:cubicBezTo>
                  <a:lnTo>
                    <a:pt x="7010" y="6903"/>
                  </a:lnTo>
                  <a:cubicBezTo>
                    <a:pt x="7615" y="6832"/>
                    <a:pt x="7615" y="5942"/>
                    <a:pt x="7010" y="5871"/>
                  </a:cubicBezTo>
                  <a:cubicBezTo>
                    <a:pt x="5266" y="5871"/>
                    <a:pt x="4840" y="3452"/>
                    <a:pt x="6476" y="2847"/>
                  </a:cubicBezTo>
                  <a:lnTo>
                    <a:pt x="6476" y="2598"/>
                  </a:lnTo>
                  <a:cubicBezTo>
                    <a:pt x="6512" y="2278"/>
                    <a:pt x="6752" y="2118"/>
                    <a:pt x="6992" y="2118"/>
                  </a:cubicBezTo>
                  <a:close/>
                  <a:moveTo>
                    <a:pt x="7010" y="0"/>
                  </a:moveTo>
                  <a:cubicBezTo>
                    <a:pt x="2456" y="0"/>
                    <a:pt x="1" y="5266"/>
                    <a:pt x="2883" y="8753"/>
                  </a:cubicBezTo>
                  <a:lnTo>
                    <a:pt x="1815" y="9821"/>
                  </a:lnTo>
                  <a:cubicBezTo>
                    <a:pt x="1637" y="9963"/>
                    <a:pt x="1602" y="10177"/>
                    <a:pt x="1673" y="10390"/>
                  </a:cubicBezTo>
                  <a:cubicBezTo>
                    <a:pt x="1780" y="10568"/>
                    <a:pt x="1957" y="10710"/>
                    <a:pt x="2171" y="10710"/>
                  </a:cubicBezTo>
                  <a:lnTo>
                    <a:pt x="7010" y="10710"/>
                  </a:lnTo>
                  <a:cubicBezTo>
                    <a:pt x="9928" y="10710"/>
                    <a:pt x="12312" y="8291"/>
                    <a:pt x="12312" y="5373"/>
                  </a:cubicBezTo>
                  <a:cubicBezTo>
                    <a:pt x="12312" y="2420"/>
                    <a:pt x="9928" y="36"/>
                    <a:pt x="7010" y="36"/>
                  </a:cubicBezTo>
                  <a:lnTo>
                    <a:pt x="7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99" name="Google Shape;699;p65"/>
            <p:cNvSpPr/>
            <p:nvPr/>
          </p:nvSpPr>
          <p:spPr>
            <a:xfrm>
              <a:off x="3301288" y="3604325"/>
              <a:ext cx="121000" cy="103850"/>
            </a:xfrm>
            <a:custGeom>
              <a:avLst/>
              <a:gdLst/>
              <a:ahLst/>
              <a:cxnLst/>
              <a:rect l="l" t="t" r="r" b="b"/>
              <a:pathLst>
                <a:path w="4840" h="4154" extrusionOk="0">
                  <a:moveTo>
                    <a:pt x="2731" y="0"/>
                  </a:moveTo>
                  <a:cubicBezTo>
                    <a:pt x="2223" y="0"/>
                    <a:pt x="1705" y="184"/>
                    <a:pt x="1282" y="595"/>
                  </a:cubicBezTo>
                  <a:cubicBezTo>
                    <a:pt x="1" y="1912"/>
                    <a:pt x="926" y="4153"/>
                    <a:pt x="2741" y="4153"/>
                  </a:cubicBezTo>
                  <a:cubicBezTo>
                    <a:pt x="3879" y="4153"/>
                    <a:pt x="4840" y="3193"/>
                    <a:pt x="4840" y="2054"/>
                  </a:cubicBezTo>
                  <a:cubicBezTo>
                    <a:pt x="4840" y="822"/>
                    <a:pt x="3807" y="0"/>
                    <a:pt x="2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00" name="Google Shape;700;p65"/>
            <p:cNvSpPr/>
            <p:nvPr/>
          </p:nvSpPr>
          <p:spPr>
            <a:xfrm>
              <a:off x="3279938" y="3712600"/>
              <a:ext cx="180600" cy="111200"/>
            </a:xfrm>
            <a:custGeom>
              <a:avLst/>
              <a:gdLst/>
              <a:ahLst/>
              <a:cxnLst/>
              <a:rect l="l" t="t" r="r" b="b"/>
              <a:pathLst>
                <a:path w="7224" h="4448" extrusionOk="0">
                  <a:moveTo>
                    <a:pt x="1460" y="0"/>
                  </a:moveTo>
                  <a:cubicBezTo>
                    <a:pt x="535" y="676"/>
                    <a:pt x="1" y="1744"/>
                    <a:pt x="1" y="2918"/>
                  </a:cubicBezTo>
                  <a:lnTo>
                    <a:pt x="1" y="3950"/>
                  </a:lnTo>
                  <a:cubicBezTo>
                    <a:pt x="1" y="4234"/>
                    <a:pt x="214" y="4448"/>
                    <a:pt x="499" y="4448"/>
                  </a:cubicBezTo>
                  <a:lnTo>
                    <a:pt x="6726" y="4448"/>
                  </a:lnTo>
                  <a:cubicBezTo>
                    <a:pt x="7010" y="4448"/>
                    <a:pt x="7224" y="4234"/>
                    <a:pt x="7224" y="3950"/>
                  </a:cubicBezTo>
                  <a:lnTo>
                    <a:pt x="7224" y="2918"/>
                  </a:lnTo>
                  <a:cubicBezTo>
                    <a:pt x="7224" y="1744"/>
                    <a:pt x="6655" y="676"/>
                    <a:pt x="5729" y="0"/>
                  </a:cubicBezTo>
                  <a:cubicBezTo>
                    <a:pt x="5142" y="552"/>
                    <a:pt x="4377" y="827"/>
                    <a:pt x="3608" y="827"/>
                  </a:cubicBezTo>
                  <a:cubicBezTo>
                    <a:pt x="2839" y="827"/>
                    <a:pt x="2065" y="552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grpSp>
        <p:nvGrpSpPr>
          <p:cNvPr id="701" name="Google Shape;701;p65"/>
          <p:cNvGrpSpPr/>
          <p:nvPr/>
        </p:nvGrpSpPr>
        <p:grpSpPr>
          <a:xfrm>
            <a:off x="222332" y="3295360"/>
            <a:ext cx="146414" cy="180461"/>
            <a:chOff x="3314638" y="1371600"/>
            <a:chExt cx="370950" cy="441225"/>
          </a:xfrm>
        </p:grpSpPr>
        <p:sp>
          <p:nvSpPr>
            <p:cNvPr id="702" name="Google Shape;702;p65"/>
            <p:cNvSpPr/>
            <p:nvPr/>
          </p:nvSpPr>
          <p:spPr>
            <a:xfrm>
              <a:off x="3314638" y="1371600"/>
              <a:ext cx="370950" cy="441225"/>
            </a:xfrm>
            <a:custGeom>
              <a:avLst/>
              <a:gdLst/>
              <a:ahLst/>
              <a:cxnLst/>
              <a:rect l="l" t="t" r="r" b="b"/>
              <a:pathLst>
                <a:path w="14838" h="17649" extrusionOk="0">
                  <a:moveTo>
                    <a:pt x="7400" y="2819"/>
                  </a:moveTo>
                  <a:cubicBezTo>
                    <a:pt x="10140" y="2819"/>
                    <a:pt x="12774" y="4952"/>
                    <a:pt x="12774" y="8176"/>
                  </a:cubicBezTo>
                  <a:cubicBezTo>
                    <a:pt x="12774" y="11129"/>
                    <a:pt x="10355" y="13513"/>
                    <a:pt x="7437" y="13513"/>
                  </a:cubicBezTo>
                  <a:cubicBezTo>
                    <a:pt x="2669" y="13513"/>
                    <a:pt x="285" y="7749"/>
                    <a:pt x="3665" y="4404"/>
                  </a:cubicBezTo>
                  <a:cubicBezTo>
                    <a:pt x="4749" y="3309"/>
                    <a:pt x="6087" y="2819"/>
                    <a:pt x="7400" y="2819"/>
                  </a:cubicBezTo>
                  <a:close/>
                  <a:moveTo>
                    <a:pt x="7419" y="1"/>
                  </a:moveTo>
                  <a:cubicBezTo>
                    <a:pt x="7375" y="1"/>
                    <a:pt x="7330" y="10"/>
                    <a:pt x="7295" y="28"/>
                  </a:cubicBezTo>
                  <a:lnTo>
                    <a:pt x="392" y="1735"/>
                  </a:lnTo>
                  <a:cubicBezTo>
                    <a:pt x="179" y="1771"/>
                    <a:pt x="1" y="1985"/>
                    <a:pt x="1" y="2234"/>
                  </a:cubicBezTo>
                  <a:lnTo>
                    <a:pt x="1" y="8709"/>
                  </a:lnTo>
                  <a:cubicBezTo>
                    <a:pt x="1" y="11556"/>
                    <a:pt x="1495" y="14189"/>
                    <a:pt x="3950" y="15647"/>
                  </a:cubicBezTo>
                  <a:lnTo>
                    <a:pt x="7188" y="17569"/>
                  </a:lnTo>
                  <a:cubicBezTo>
                    <a:pt x="7259" y="17622"/>
                    <a:pt x="7348" y="17649"/>
                    <a:pt x="7441" y="17649"/>
                  </a:cubicBezTo>
                  <a:cubicBezTo>
                    <a:pt x="7535" y="17649"/>
                    <a:pt x="7633" y="17622"/>
                    <a:pt x="7722" y="17569"/>
                  </a:cubicBezTo>
                  <a:lnTo>
                    <a:pt x="10924" y="15647"/>
                  </a:lnTo>
                  <a:cubicBezTo>
                    <a:pt x="13343" y="14189"/>
                    <a:pt x="14838" y="11556"/>
                    <a:pt x="14838" y="8709"/>
                  </a:cubicBezTo>
                  <a:lnTo>
                    <a:pt x="14838" y="2234"/>
                  </a:lnTo>
                  <a:cubicBezTo>
                    <a:pt x="14838" y="1985"/>
                    <a:pt x="14660" y="1771"/>
                    <a:pt x="14446" y="1735"/>
                  </a:cubicBezTo>
                  <a:lnTo>
                    <a:pt x="7544" y="28"/>
                  </a:lnTo>
                  <a:cubicBezTo>
                    <a:pt x="7508" y="10"/>
                    <a:pt x="7464" y="1"/>
                    <a:pt x="7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03" name="Google Shape;703;p65"/>
            <p:cNvSpPr/>
            <p:nvPr/>
          </p:nvSpPr>
          <p:spPr>
            <a:xfrm>
              <a:off x="3356713" y="1468350"/>
              <a:ext cx="251500" cy="215475"/>
            </a:xfrm>
            <a:custGeom>
              <a:avLst/>
              <a:gdLst/>
              <a:ahLst/>
              <a:cxnLst/>
              <a:rect l="l" t="t" r="r" b="b"/>
              <a:pathLst>
                <a:path w="10060" h="8619" extrusionOk="0">
                  <a:moveTo>
                    <a:pt x="5736" y="1032"/>
                  </a:moveTo>
                  <a:cubicBezTo>
                    <a:pt x="5994" y="1032"/>
                    <a:pt x="6252" y="1210"/>
                    <a:pt x="6252" y="1566"/>
                  </a:cubicBezTo>
                  <a:lnTo>
                    <a:pt x="6252" y="1708"/>
                  </a:lnTo>
                  <a:lnTo>
                    <a:pt x="6786" y="1708"/>
                  </a:lnTo>
                  <a:cubicBezTo>
                    <a:pt x="6808" y="1706"/>
                    <a:pt x="6829" y="1705"/>
                    <a:pt x="6850" y="1705"/>
                  </a:cubicBezTo>
                  <a:cubicBezTo>
                    <a:pt x="7522" y="1705"/>
                    <a:pt x="7512" y="2776"/>
                    <a:pt x="6819" y="2776"/>
                  </a:cubicBezTo>
                  <a:cubicBezTo>
                    <a:pt x="6808" y="2776"/>
                    <a:pt x="6797" y="2776"/>
                    <a:pt x="6786" y="2776"/>
                  </a:cubicBezTo>
                  <a:lnTo>
                    <a:pt x="5754" y="2776"/>
                  </a:lnTo>
                  <a:cubicBezTo>
                    <a:pt x="5742" y="2775"/>
                    <a:pt x="5730" y="2775"/>
                    <a:pt x="5718" y="2775"/>
                  </a:cubicBezTo>
                  <a:cubicBezTo>
                    <a:pt x="5043" y="2775"/>
                    <a:pt x="5054" y="3772"/>
                    <a:pt x="5754" y="3807"/>
                  </a:cubicBezTo>
                  <a:lnTo>
                    <a:pt x="5754" y="3772"/>
                  </a:lnTo>
                  <a:cubicBezTo>
                    <a:pt x="7497" y="3772"/>
                    <a:pt x="7889" y="6191"/>
                    <a:pt x="6252" y="6796"/>
                  </a:cubicBezTo>
                  <a:lnTo>
                    <a:pt x="6252" y="7081"/>
                  </a:lnTo>
                  <a:cubicBezTo>
                    <a:pt x="6252" y="7419"/>
                    <a:pt x="5994" y="7588"/>
                    <a:pt x="5736" y="7588"/>
                  </a:cubicBezTo>
                  <a:cubicBezTo>
                    <a:pt x="5478" y="7588"/>
                    <a:pt x="5220" y="7419"/>
                    <a:pt x="5220" y="7081"/>
                  </a:cubicBezTo>
                  <a:lnTo>
                    <a:pt x="5220" y="6903"/>
                  </a:lnTo>
                  <a:lnTo>
                    <a:pt x="4722" y="6903"/>
                  </a:lnTo>
                  <a:cubicBezTo>
                    <a:pt x="4082" y="6832"/>
                    <a:pt x="4082" y="5907"/>
                    <a:pt x="4722" y="5871"/>
                  </a:cubicBezTo>
                  <a:lnTo>
                    <a:pt x="5754" y="5871"/>
                  </a:lnTo>
                  <a:cubicBezTo>
                    <a:pt x="6430" y="5871"/>
                    <a:pt x="6430" y="4839"/>
                    <a:pt x="5754" y="4839"/>
                  </a:cubicBezTo>
                  <a:cubicBezTo>
                    <a:pt x="4011" y="4839"/>
                    <a:pt x="3584" y="2384"/>
                    <a:pt x="5220" y="1815"/>
                  </a:cubicBezTo>
                  <a:lnTo>
                    <a:pt x="5220" y="1566"/>
                  </a:lnTo>
                  <a:cubicBezTo>
                    <a:pt x="5220" y="1210"/>
                    <a:pt x="5478" y="1032"/>
                    <a:pt x="5736" y="1032"/>
                  </a:cubicBezTo>
                  <a:close/>
                  <a:moveTo>
                    <a:pt x="5710" y="0"/>
                  </a:moveTo>
                  <a:cubicBezTo>
                    <a:pt x="1897" y="0"/>
                    <a:pt x="0" y="4636"/>
                    <a:pt x="2694" y="7330"/>
                  </a:cubicBezTo>
                  <a:cubicBezTo>
                    <a:pt x="3573" y="8220"/>
                    <a:pt x="4658" y="8618"/>
                    <a:pt x="5723" y="8618"/>
                  </a:cubicBezTo>
                  <a:cubicBezTo>
                    <a:pt x="7935" y="8618"/>
                    <a:pt x="10059" y="6900"/>
                    <a:pt x="10059" y="4306"/>
                  </a:cubicBezTo>
                  <a:cubicBezTo>
                    <a:pt x="10059" y="1922"/>
                    <a:pt x="8102" y="0"/>
                    <a:pt x="5754" y="0"/>
                  </a:cubicBezTo>
                  <a:cubicBezTo>
                    <a:pt x="5739" y="0"/>
                    <a:pt x="5725" y="0"/>
                    <a:pt x="5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704" name="Google Shape;704;p65"/>
          <p:cNvSpPr/>
          <p:nvPr/>
        </p:nvSpPr>
        <p:spPr>
          <a:xfrm>
            <a:off x="153288" y="1031050"/>
            <a:ext cx="284700" cy="27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grpSp>
        <p:nvGrpSpPr>
          <p:cNvPr id="705" name="Google Shape;705;p65"/>
          <p:cNvGrpSpPr/>
          <p:nvPr/>
        </p:nvGrpSpPr>
        <p:grpSpPr>
          <a:xfrm>
            <a:off x="208287" y="1080534"/>
            <a:ext cx="174507" cy="180461"/>
            <a:chOff x="1773988" y="2704775"/>
            <a:chExt cx="442125" cy="441225"/>
          </a:xfrm>
        </p:grpSpPr>
        <p:sp>
          <p:nvSpPr>
            <p:cNvPr id="706" name="Google Shape;706;p65"/>
            <p:cNvSpPr/>
            <p:nvPr/>
          </p:nvSpPr>
          <p:spPr>
            <a:xfrm>
              <a:off x="1861163" y="2783050"/>
              <a:ext cx="42725" cy="25825"/>
            </a:xfrm>
            <a:custGeom>
              <a:avLst/>
              <a:gdLst/>
              <a:ahLst/>
              <a:cxnLst/>
              <a:rect l="l" t="t" r="r" b="b"/>
              <a:pathLst>
                <a:path w="1709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210" y="1032"/>
                  </a:lnTo>
                  <a:cubicBezTo>
                    <a:pt x="1495" y="1032"/>
                    <a:pt x="1708" y="783"/>
                    <a:pt x="1708" y="499"/>
                  </a:cubicBezTo>
                  <a:cubicBezTo>
                    <a:pt x="1708" y="214"/>
                    <a:pt x="149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07" name="Google Shape;707;p65"/>
            <p:cNvSpPr/>
            <p:nvPr/>
          </p:nvSpPr>
          <p:spPr>
            <a:xfrm>
              <a:off x="1860263" y="2834650"/>
              <a:ext cx="43625" cy="25800"/>
            </a:xfrm>
            <a:custGeom>
              <a:avLst/>
              <a:gdLst/>
              <a:ahLst/>
              <a:cxnLst/>
              <a:rect l="l" t="t" r="r" b="b"/>
              <a:pathLst>
                <a:path w="1745" h="1032" extrusionOk="0">
                  <a:moveTo>
                    <a:pt x="1" y="0"/>
                  </a:moveTo>
                  <a:lnTo>
                    <a:pt x="1" y="1032"/>
                  </a:lnTo>
                  <a:lnTo>
                    <a:pt x="1211" y="1032"/>
                  </a:lnTo>
                  <a:cubicBezTo>
                    <a:pt x="1495" y="1032"/>
                    <a:pt x="1744" y="818"/>
                    <a:pt x="1744" y="534"/>
                  </a:cubicBezTo>
                  <a:lnTo>
                    <a:pt x="1744" y="498"/>
                  </a:lnTo>
                  <a:cubicBezTo>
                    <a:pt x="1744" y="214"/>
                    <a:pt x="1495" y="0"/>
                    <a:pt x="1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08" name="Google Shape;708;p65"/>
            <p:cNvSpPr/>
            <p:nvPr/>
          </p:nvSpPr>
          <p:spPr>
            <a:xfrm>
              <a:off x="1773988" y="2704775"/>
              <a:ext cx="338050" cy="441225"/>
            </a:xfrm>
            <a:custGeom>
              <a:avLst/>
              <a:gdLst/>
              <a:ahLst/>
              <a:cxnLst/>
              <a:rect l="l" t="t" r="r" b="b"/>
              <a:pathLst>
                <a:path w="13522" h="17649" extrusionOk="0">
                  <a:moveTo>
                    <a:pt x="4662" y="2100"/>
                  </a:moveTo>
                  <a:cubicBezTo>
                    <a:pt x="6014" y="2100"/>
                    <a:pt x="6725" y="3665"/>
                    <a:pt x="5800" y="4661"/>
                  </a:cubicBezTo>
                  <a:cubicBezTo>
                    <a:pt x="6085" y="4946"/>
                    <a:pt x="6227" y="5337"/>
                    <a:pt x="6192" y="5693"/>
                  </a:cubicBezTo>
                  <a:cubicBezTo>
                    <a:pt x="6227" y="6547"/>
                    <a:pt x="5516" y="7259"/>
                    <a:pt x="4662" y="7259"/>
                  </a:cubicBezTo>
                  <a:lnTo>
                    <a:pt x="2918" y="7259"/>
                  </a:lnTo>
                  <a:cubicBezTo>
                    <a:pt x="2634" y="7259"/>
                    <a:pt x="2420" y="7045"/>
                    <a:pt x="2420" y="6725"/>
                  </a:cubicBezTo>
                  <a:lnTo>
                    <a:pt x="2420" y="4661"/>
                  </a:lnTo>
                  <a:lnTo>
                    <a:pt x="2420" y="2598"/>
                  </a:lnTo>
                  <a:cubicBezTo>
                    <a:pt x="2420" y="2313"/>
                    <a:pt x="2634" y="2100"/>
                    <a:pt x="2918" y="2100"/>
                  </a:cubicBezTo>
                  <a:close/>
                  <a:moveTo>
                    <a:pt x="7437" y="8362"/>
                  </a:moveTo>
                  <a:cubicBezTo>
                    <a:pt x="8113" y="8362"/>
                    <a:pt x="8113" y="9394"/>
                    <a:pt x="7437" y="9394"/>
                  </a:cubicBezTo>
                  <a:lnTo>
                    <a:pt x="2918" y="9394"/>
                  </a:lnTo>
                  <a:cubicBezTo>
                    <a:pt x="2242" y="9394"/>
                    <a:pt x="2242" y="8362"/>
                    <a:pt x="2918" y="8362"/>
                  </a:cubicBezTo>
                  <a:close/>
                  <a:moveTo>
                    <a:pt x="10568" y="10425"/>
                  </a:moveTo>
                  <a:cubicBezTo>
                    <a:pt x="11280" y="10425"/>
                    <a:pt x="11280" y="11457"/>
                    <a:pt x="10568" y="11457"/>
                  </a:cubicBezTo>
                  <a:lnTo>
                    <a:pt x="2918" y="11457"/>
                  </a:lnTo>
                  <a:cubicBezTo>
                    <a:pt x="2242" y="11457"/>
                    <a:pt x="2242" y="10425"/>
                    <a:pt x="2918" y="10425"/>
                  </a:cubicBezTo>
                  <a:close/>
                  <a:moveTo>
                    <a:pt x="10604" y="12489"/>
                  </a:moveTo>
                  <a:cubicBezTo>
                    <a:pt x="11280" y="12489"/>
                    <a:pt x="11280" y="13521"/>
                    <a:pt x="10568" y="13521"/>
                  </a:cubicBezTo>
                  <a:lnTo>
                    <a:pt x="6120" y="13521"/>
                  </a:lnTo>
                  <a:cubicBezTo>
                    <a:pt x="5409" y="13521"/>
                    <a:pt x="5409" y="12489"/>
                    <a:pt x="6120" y="12489"/>
                  </a:cubicBezTo>
                  <a:close/>
                  <a:moveTo>
                    <a:pt x="10604" y="14553"/>
                  </a:moveTo>
                  <a:cubicBezTo>
                    <a:pt x="11280" y="14553"/>
                    <a:pt x="11280" y="15585"/>
                    <a:pt x="10568" y="15585"/>
                  </a:cubicBezTo>
                  <a:lnTo>
                    <a:pt x="6120" y="15585"/>
                  </a:lnTo>
                  <a:cubicBezTo>
                    <a:pt x="5409" y="15585"/>
                    <a:pt x="5409" y="14553"/>
                    <a:pt x="6120" y="14553"/>
                  </a:cubicBezTo>
                  <a:close/>
                  <a:moveTo>
                    <a:pt x="534" y="0"/>
                  </a:moveTo>
                  <a:cubicBezTo>
                    <a:pt x="250" y="0"/>
                    <a:pt x="1" y="214"/>
                    <a:pt x="1" y="498"/>
                  </a:cubicBezTo>
                  <a:lnTo>
                    <a:pt x="1" y="17115"/>
                  </a:lnTo>
                  <a:cubicBezTo>
                    <a:pt x="1" y="17399"/>
                    <a:pt x="250" y="17648"/>
                    <a:pt x="534" y="17648"/>
                  </a:cubicBezTo>
                  <a:lnTo>
                    <a:pt x="12988" y="17648"/>
                  </a:lnTo>
                  <a:cubicBezTo>
                    <a:pt x="13272" y="17648"/>
                    <a:pt x="13521" y="17435"/>
                    <a:pt x="13521" y="17150"/>
                  </a:cubicBezTo>
                  <a:lnTo>
                    <a:pt x="13521" y="8646"/>
                  </a:lnTo>
                  <a:lnTo>
                    <a:pt x="13486" y="8682"/>
                  </a:lnTo>
                  <a:lnTo>
                    <a:pt x="13450" y="8718"/>
                  </a:lnTo>
                  <a:lnTo>
                    <a:pt x="13343" y="8718"/>
                  </a:lnTo>
                  <a:lnTo>
                    <a:pt x="10995" y="9251"/>
                  </a:lnTo>
                  <a:cubicBezTo>
                    <a:pt x="10924" y="9287"/>
                    <a:pt x="10853" y="9287"/>
                    <a:pt x="10782" y="9287"/>
                  </a:cubicBezTo>
                  <a:cubicBezTo>
                    <a:pt x="10248" y="9287"/>
                    <a:pt x="9821" y="8789"/>
                    <a:pt x="9963" y="8255"/>
                  </a:cubicBezTo>
                  <a:lnTo>
                    <a:pt x="10497" y="5907"/>
                  </a:lnTo>
                  <a:lnTo>
                    <a:pt x="10497" y="5871"/>
                  </a:lnTo>
                  <a:lnTo>
                    <a:pt x="10497" y="5836"/>
                  </a:lnTo>
                  <a:cubicBezTo>
                    <a:pt x="10532" y="5800"/>
                    <a:pt x="10532" y="5800"/>
                    <a:pt x="10532" y="5800"/>
                  </a:cubicBezTo>
                  <a:lnTo>
                    <a:pt x="10532" y="5764"/>
                  </a:lnTo>
                  <a:lnTo>
                    <a:pt x="10568" y="5729"/>
                  </a:lnTo>
                  <a:lnTo>
                    <a:pt x="13521" y="2776"/>
                  </a:lnTo>
                  <a:lnTo>
                    <a:pt x="13521" y="498"/>
                  </a:lnTo>
                  <a:cubicBezTo>
                    <a:pt x="13521" y="214"/>
                    <a:pt x="13272" y="0"/>
                    <a:pt x="12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09" name="Google Shape;709;p65"/>
            <p:cNvSpPr/>
            <p:nvPr/>
          </p:nvSpPr>
          <p:spPr>
            <a:xfrm>
              <a:off x="2047963" y="2883575"/>
              <a:ext cx="28500" cy="28475"/>
            </a:xfrm>
            <a:custGeom>
              <a:avLst/>
              <a:gdLst/>
              <a:ahLst/>
              <a:cxnLst/>
              <a:rect l="l" t="t" r="r" b="b"/>
              <a:pathLst>
                <a:path w="1140" h="1139" extrusionOk="0">
                  <a:moveTo>
                    <a:pt x="285" y="0"/>
                  </a:moveTo>
                  <a:lnTo>
                    <a:pt x="0" y="1139"/>
                  </a:lnTo>
                  <a:lnTo>
                    <a:pt x="1139" y="8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10" name="Google Shape;710;p65"/>
            <p:cNvSpPr/>
            <p:nvPr/>
          </p:nvSpPr>
          <p:spPr>
            <a:xfrm>
              <a:off x="2065763" y="2744800"/>
              <a:ext cx="150350" cy="149475"/>
            </a:xfrm>
            <a:custGeom>
              <a:avLst/>
              <a:gdLst/>
              <a:ahLst/>
              <a:cxnLst/>
              <a:rect l="l" t="t" r="r" b="b"/>
              <a:pathLst>
                <a:path w="6014" h="5979" extrusionOk="0">
                  <a:moveTo>
                    <a:pt x="4643" y="0"/>
                  </a:moveTo>
                  <a:cubicBezTo>
                    <a:pt x="4563" y="0"/>
                    <a:pt x="4483" y="36"/>
                    <a:pt x="4412" y="107"/>
                  </a:cubicBezTo>
                  <a:lnTo>
                    <a:pt x="0" y="4519"/>
                  </a:lnTo>
                  <a:lnTo>
                    <a:pt x="1459" y="5978"/>
                  </a:lnTo>
                  <a:lnTo>
                    <a:pt x="5907" y="1530"/>
                  </a:lnTo>
                  <a:cubicBezTo>
                    <a:pt x="6013" y="1424"/>
                    <a:pt x="6013" y="1210"/>
                    <a:pt x="5907" y="1103"/>
                  </a:cubicBezTo>
                  <a:lnTo>
                    <a:pt x="4875" y="107"/>
                  </a:lnTo>
                  <a:cubicBezTo>
                    <a:pt x="4803" y="36"/>
                    <a:pt x="4723" y="0"/>
                    <a:pt x="4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6"/>
          <p:cNvSpPr txBox="1">
            <a:spLocks noGrp="1"/>
          </p:cNvSpPr>
          <p:nvPr>
            <p:ph type="title" idx="15"/>
          </p:nvPr>
        </p:nvSpPr>
        <p:spPr>
          <a:xfrm>
            <a:off x="794250" y="535150"/>
            <a:ext cx="409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</a:t>
            </a:r>
            <a:endParaRPr/>
          </a:p>
        </p:txBody>
      </p:sp>
      <p:sp>
        <p:nvSpPr>
          <p:cNvPr id="716" name="Google Shape;716;p66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66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66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66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720" name="Google Shape;720;p66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66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723" name="Google Shape;723;p66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25" name="Google Shape;725;p66"/>
          <p:cNvGraphicFramePr/>
          <p:nvPr/>
        </p:nvGraphicFramePr>
        <p:xfrm>
          <a:off x="952500" y="1326838"/>
          <a:ext cx="7239000" cy="3328012"/>
        </p:xfrm>
        <a:graphic>
          <a:graphicData uri="http://schemas.openxmlformats.org/drawingml/2006/table">
            <a:tbl>
              <a:tblPr>
                <a:noFill/>
                <a:tableStyleId>{F7A6A6BA-A672-4E6B-BC17-BA708F1A4604}</a:tableStyleId>
              </a:tblPr>
              <a:tblGrid>
                <a:gridCol w="1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Aspect</a:t>
                      </a:r>
                      <a:endParaRPr sz="1200">
                        <a:solidFill>
                          <a:schemeClr val="dk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Current State</a:t>
                      </a:r>
                      <a:endParaRPr sz="1200">
                        <a:solidFill>
                          <a:schemeClr val="dk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Future Challenges and Opportunities</a:t>
                      </a:r>
                      <a:endParaRPr sz="1200">
                        <a:solidFill>
                          <a:schemeClr val="dk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Gap Analysis</a:t>
                      </a:r>
                      <a:endParaRPr sz="1200">
                        <a:solidFill>
                          <a:schemeClr val="dk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Regulatory Compliance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Facing scrutiny and penalties for KYC violations, technology lapses, money laundering accusations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Addressing concerns about money laundering, corruption, fraud; enhancing compliance measures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Gap between current compliance status and future regulatory requirements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Profitability and Scaling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Challenges with profitability, questions about scalability, concerns about being a "cash guzzler"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Demonstrating a clear path to profitability, optimizing operational efficiency, diversifying revenue streams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Gap between current financial performance and future growth expectations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Customer Trust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Negative publicity affecting trust and user retention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Improving transparency, addressing customer concerns, enhancing service quality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Gap between current reputation and required trust to retain user base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Lending Partnerships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Facing challenges in maintaining trust and confidence among lending partners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Strengthening risk management, ensuring regulatory compliance, fostering transparent communication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Gap between current partnership status and required trust for long-term partnerships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26" name="Google Shape;72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350" y="220163"/>
            <a:ext cx="903300" cy="111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7"/>
          <p:cNvSpPr txBox="1">
            <a:spLocks noGrp="1"/>
          </p:cNvSpPr>
          <p:nvPr>
            <p:ph type="title"/>
          </p:nvPr>
        </p:nvSpPr>
        <p:spPr>
          <a:xfrm>
            <a:off x="641025" y="3822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Roadmap</a:t>
            </a:r>
            <a:endParaRPr sz="36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2" name="Google Shape;732;p6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6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736" name="Google Shape;736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739" name="Google Shape;739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1" name="Google Shape;7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50" y="1170125"/>
            <a:ext cx="7697182" cy="339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Microsoft Macintosh PowerPoint</Application>
  <PresentationFormat>On-screen Show (16:9)</PresentationFormat>
  <Paragraphs>258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Roboto</vt:lpstr>
      <vt:lpstr>Patrick Hand</vt:lpstr>
      <vt:lpstr>Poppins Medium</vt:lpstr>
      <vt:lpstr>Poppins SemiBold</vt:lpstr>
      <vt:lpstr>Poppins</vt:lpstr>
      <vt:lpstr>Roboto Condensed Light</vt:lpstr>
      <vt:lpstr>Barlow Medium</vt:lpstr>
      <vt:lpstr>Anaheim</vt:lpstr>
      <vt:lpstr>Montserrat ExtraBold</vt:lpstr>
      <vt:lpstr>Archivo</vt:lpstr>
      <vt:lpstr>Arial</vt:lpstr>
      <vt:lpstr>Bebas Neue</vt:lpstr>
      <vt:lpstr>Lato</vt:lpstr>
      <vt:lpstr>Simple Light</vt:lpstr>
      <vt:lpstr>International Banking Day XL by Slidesgo</vt:lpstr>
      <vt:lpstr>Paytm’s Rebirth</vt:lpstr>
      <vt:lpstr>Paytm’s Problems</vt:lpstr>
      <vt:lpstr>Business Objectives</vt:lpstr>
      <vt:lpstr>Why now?</vt:lpstr>
      <vt:lpstr>OKRs</vt:lpstr>
      <vt:lpstr>Competitive Analysis</vt:lpstr>
      <vt:lpstr>SWOT Analysis</vt:lpstr>
      <vt:lpstr>Gap Analysis</vt:lpstr>
      <vt:lpstr>Compliance Roadmap</vt:lpstr>
      <vt:lpstr>Personas</vt:lpstr>
      <vt:lpstr>Current KYC Model</vt:lpstr>
      <vt:lpstr>Digital KYC built on Blockchain</vt:lpstr>
      <vt:lpstr>Inbound Logistics</vt:lpstr>
      <vt:lpstr>What Needs to Change?</vt:lpstr>
      <vt:lpstr>Policies, Regulation, Privacy </vt:lpstr>
      <vt:lpstr>Risks and Mitigation</vt:lpstr>
      <vt:lpstr>Thank you!</vt:lpstr>
      <vt:lpstr>Appendix</vt:lpstr>
      <vt:lpstr>PowerPoint Presentation</vt:lpstr>
      <vt:lpstr>PowerPoint Presentation</vt:lpstr>
      <vt:lpstr>Evaluation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Paytm’s Rebirth</dc:title>
  <cp:lastModifiedBy>Samiksha Khare</cp:lastModifiedBy>
  <cp:revision>1</cp:revision>
  <dcterms:modified xsi:type="dcterms:W3CDTF">2024-06-11T02:11:41Z</dcterms:modified>
</cp:coreProperties>
</file>