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6" r:id="rId9"/>
    <p:sldId id="268" r:id="rId10"/>
    <p:sldId id="261" r:id="rId11"/>
    <p:sldId id="263" r:id="rId12"/>
    <p:sldId id="262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00400"/>
            <a:ext cx="8458200" cy="1470025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Report on -</a:t>
            </a:r>
            <a:br>
              <a:rPr lang="en-IN" sz="3200" b="1" dirty="0" smtClean="0"/>
            </a:br>
            <a:r>
              <a:rPr lang="en-IN" sz="3200" b="1" dirty="0" err="1" smtClean="0"/>
              <a:t>AbDb</a:t>
            </a:r>
            <a:r>
              <a:rPr lang="en-IN" sz="3200" b="1" dirty="0"/>
              <a:t>: Antibody structure database — </a:t>
            </a:r>
            <a:r>
              <a:rPr lang="en-IN" sz="3200" b="1" dirty="0" smtClean="0"/>
              <a:t>A</a:t>
            </a:r>
            <a:r>
              <a:rPr lang="en-IN" sz="3200" dirty="0" smtClean="0"/>
              <a:t> </a:t>
            </a:r>
            <a:r>
              <a:rPr lang="en-IN" sz="3200" b="1" dirty="0" smtClean="0"/>
              <a:t>database </a:t>
            </a:r>
            <a:r>
              <a:rPr lang="en-IN" sz="3200" b="1" dirty="0"/>
              <a:t>of PDB derived antibody </a:t>
            </a:r>
            <a:r>
              <a:rPr lang="en-IN" sz="3200" b="1" dirty="0" smtClean="0"/>
              <a:t>structures</a:t>
            </a:r>
            <a:br>
              <a:rPr lang="en-IN" sz="3200" b="1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b="1" dirty="0"/>
              <a:t>- </a:t>
            </a:r>
            <a:r>
              <a:rPr lang="en-IN" sz="3200" b="1" dirty="0" err="1"/>
              <a:t>Saba</a:t>
            </a:r>
            <a:r>
              <a:rPr lang="en-IN" sz="3200" b="1" dirty="0"/>
              <a:t> </a:t>
            </a:r>
            <a:r>
              <a:rPr lang="en-IN" sz="3200" b="1" dirty="0" err="1"/>
              <a:t>Ferdous</a:t>
            </a:r>
            <a:r>
              <a:rPr lang="en-IN" sz="3200" b="1" dirty="0"/>
              <a:t> </a:t>
            </a:r>
            <a:br>
              <a:rPr lang="en-IN" sz="3200" b="1" dirty="0"/>
            </a:br>
            <a:r>
              <a:rPr lang="en-IN" sz="3200" b="1" dirty="0"/>
              <a:t>- Andrew C.R. Martin</a:t>
            </a:r>
            <a:r>
              <a:rPr lang="en-IN" sz="3200" b="1" dirty="0">
                <a:solidFill>
                  <a:srgbClr val="002060"/>
                </a:solidFill>
              </a:rPr>
              <a:t/>
            </a:r>
            <a:br>
              <a:rPr lang="en-IN" sz="3200" b="1" dirty="0">
                <a:solidFill>
                  <a:srgbClr val="002060"/>
                </a:solidFill>
              </a:rPr>
            </a:b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5257800"/>
            <a:ext cx="6705600" cy="1401837"/>
          </a:xfrm>
        </p:spPr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002060"/>
                </a:solidFill>
              </a:rPr>
              <a:t>Samiksha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Shrimali</a:t>
            </a:r>
            <a:endParaRPr lang="en-IN" b="1" dirty="0" smtClean="0">
              <a:solidFill>
                <a:srgbClr val="002060"/>
              </a:solidFill>
            </a:endParaRPr>
          </a:p>
          <a:p>
            <a:r>
              <a:rPr lang="en-IN" b="1" dirty="0" smtClean="0">
                <a:solidFill>
                  <a:srgbClr val="002060"/>
                </a:solidFill>
              </a:rPr>
              <a:t>1911048   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4039863"/>
            <a:ext cx="3581400" cy="10655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9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Redundancy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IN" dirty="0" smtClean="0"/>
              <a:t>Each antibody </a:t>
            </a:r>
            <a:r>
              <a:rPr lang="en-IN" dirty="0"/>
              <a:t>pair (both light and heavy chains) is compared on the basis of </a:t>
            </a:r>
            <a:r>
              <a:rPr lang="en-IN" dirty="0" smtClean="0"/>
              <a:t>the residue </a:t>
            </a:r>
            <a:r>
              <a:rPr lang="en-IN" dirty="0"/>
              <a:t>labels that are present in both sequences. For example, if residue L24 </a:t>
            </a:r>
            <a:r>
              <a:rPr lang="en-IN" dirty="0" smtClean="0"/>
              <a:t>is present </a:t>
            </a:r>
            <a:r>
              <a:rPr lang="en-IN" dirty="0"/>
              <a:t>in both sequences and the amino acid is different, then the </a:t>
            </a:r>
            <a:r>
              <a:rPr lang="en-IN" dirty="0" smtClean="0"/>
              <a:t>two antibodies would </a:t>
            </a:r>
            <a:r>
              <a:rPr lang="en-IN" dirty="0"/>
              <a:t>not be regarded </a:t>
            </a:r>
            <a:r>
              <a:rPr lang="en-IN" dirty="0" smtClean="0"/>
              <a:t>as redundant</a:t>
            </a:r>
            <a:r>
              <a:rPr lang="en-IN" dirty="0"/>
              <a:t>.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This process </a:t>
            </a:r>
            <a:r>
              <a:rPr lang="en-IN" dirty="0"/>
              <a:t>is repeated across all pairs of antibodies in order to identify </a:t>
            </a:r>
            <a:r>
              <a:rPr lang="en-IN" dirty="0" smtClean="0"/>
              <a:t>redundant  clusters</a:t>
            </a:r>
            <a:r>
              <a:rPr lang="en-IN" dirty="0"/>
              <a:t>.</a:t>
            </a:r>
          </a:p>
          <a:p>
            <a:r>
              <a:rPr lang="en-IN" dirty="0"/>
              <a:t>In order to select a representative from </a:t>
            </a:r>
            <a:r>
              <a:rPr lang="en-IN" dirty="0" smtClean="0"/>
              <a:t>each cluster</a:t>
            </a:r>
            <a:r>
              <a:rPr lang="en-IN" dirty="0"/>
              <a:t>, if there were differences </a:t>
            </a:r>
            <a:r>
              <a:rPr lang="en-IN" dirty="0" smtClean="0"/>
              <a:t>in lengths</a:t>
            </a:r>
            <a:r>
              <a:rPr lang="en-IN" dirty="0"/>
              <a:t>, then the shorter sequences are discarded. 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the remaining </a:t>
            </a:r>
            <a:r>
              <a:rPr lang="en-IN" dirty="0" smtClean="0"/>
              <a:t>structures, the </a:t>
            </a:r>
            <a:r>
              <a:rPr lang="en-IN" dirty="0"/>
              <a:t>highest resolution structure is selected.</a:t>
            </a:r>
          </a:p>
          <a:p>
            <a:r>
              <a:rPr lang="en-IN" dirty="0"/>
              <a:t>The non-redundancy processing is performed across </a:t>
            </a:r>
            <a:r>
              <a:rPr lang="en-IN" dirty="0" smtClean="0"/>
              <a:t>each dataset </a:t>
            </a:r>
            <a:r>
              <a:rPr lang="en-IN" dirty="0"/>
              <a:t>described previously such that a non-redundant dataset is produced </a:t>
            </a:r>
            <a:r>
              <a:rPr lang="en-IN" dirty="0" smtClean="0"/>
              <a:t>for each </a:t>
            </a:r>
            <a:r>
              <a:rPr lang="en-IN" dirty="0"/>
              <a:t>of the redundant sets.</a:t>
            </a:r>
          </a:p>
        </p:txBody>
      </p:sp>
    </p:spTree>
    <p:extLst>
      <p:ext uri="{BB962C8B-B14F-4D97-AF65-F5344CB8AC3E}">
        <p14:creationId xmlns:p14="http://schemas.microsoft.com/office/powerpoint/2010/main" val="36582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Strategy to implement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a similar database wherein structures of proteins can be analysed and they can be assigned different types using </a:t>
            </a:r>
            <a:r>
              <a:rPr lang="en-IN" dirty="0" err="1" smtClean="0"/>
              <a:t>mysql</a:t>
            </a:r>
            <a:r>
              <a:rPr lang="en-IN" dirty="0" smtClean="0"/>
              <a:t> and python.</a:t>
            </a:r>
          </a:p>
          <a:p>
            <a:endParaRPr lang="en-IN" dirty="0" smtClean="0"/>
          </a:p>
          <a:p>
            <a:r>
              <a:rPr lang="en-IN" dirty="0" smtClean="0"/>
              <a:t>Incorporate different numbering schemes.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5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IN" dirty="0" err="1"/>
              <a:t>AbDb</a:t>
            </a:r>
            <a:r>
              <a:rPr lang="en-IN" dirty="0"/>
              <a:t> provides a regularly updated resource with processed antibody structures</a:t>
            </a:r>
          </a:p>
          <a:p>
            <a:pPr marL="109728" indent="0">
              <a:buNone/>
            </a:pPr>
            <a:r>
              <a:rPr lang="en-IN" dirty="0"/>
              <a:t>and has a number of features not provided by other antibody structure</a:t>
            </a:r>
          </a:p>
          <a:p>
            <a:pPr marL="109728" indent="0">
              <a:buNone/>
            </a:pPr>
            <a:r>
              <a:rPr lang="en-IN" dirty="0"/>
              <a:t>resources. In particular, it provides:</a:t>
            </a:r>
          </a:p>
          <a:p>
            <a:pPr marL="109728" indent="0">
              <a:buNone/>
            </a:pPr>
            <a:r>
              <a:rPr lang="en-IN" dirty="0"/>
              <a:t>• Processed PDB files containing only the variable domains and split into</a:t>
            </a:r>
          </a:p>
          <a:p>
            <a:pPr marL="109728" indent="0">
              <a:buNone/>
            </a:pPr>
            <a:r>
              <a:rPr lang="en-IN" dirty="0"/>
              <a:t>individual antibodies with cognate antigens (including multi-chain and </a:t>
            </a:r>
            <a:r>
              <a:rPr lang="en-IN" dirty="0" smtClean="0"/>
              <a:t>non protein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antigens),</a:t>
            </a:r>
          </a:p>
          <a:p>
            <a:pPr marL="109728" indent="0">
              <a:buNone/>
            </a:pPr>
            <a:r>
              <a:rPr lang="en-IN" dirty="0"/>
              <a:t>• PDB files numbered with </a:t>
            </a:r>
            <a:r>
              <a:rPr lang="en-IN" dirty="0" smtClean="0"/>
              <a:t>three numbering schemes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• 36 simply classified downloadable datasets: complete antibodies, </a:t>
            </a:r>
            <a:r>
              <a:rPr lang="en-IN" dirty="0" err="1"/>
              <a:t>lightchain</a:t>
            </a:r>
            <a:r>
              <a:rPr lang="en-IN" dirty="0"/>
              <a:t>-</a:t>
            </a:r>
          </a:p>
          <a:p>
            <a:pPr marL="109728" indent="0">
              <a:buNone/>
            </a:pPr>
            <a:r>
              <a:rPr lang="en-IN" dirty="0"/>
              <a:t>only and heavy-chain-only also split into free antibodies, complexes</a:t>
            </a:r>
          </a:p>
          <a:p>
            <a:pPr marL="109728" indent="0">
              <a:buNone/>
            </a:pPr>
            <a:r>
              <a:rPr lang="en-IN" dirty="0"/>
              <a:t>with protein antigens and complexes with non-protein antigens (all numbered</a:t>
            </a:r>
          </a:p>
          <a:p>
            <a:pPr marL="109728" indent="0">
              <a:buNone/>
            </a:pPr>
            <a:r>
              <a:rPr lang="en-IN" dirty="0"/>
              <a:t>with all three numbering schemes</a:t>
            </a:r>
            <a:r>
              <a:rPr lang="en-IN" dirty="0" smtClean="0"/>
              <a:t>)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• Non-redundant versions of each of the 36 </a:t>
            </a:r>
            <a:r>
              <a:rPr lang="en-IN" dirty="0" smtClean="0"/>
              <a:t>datasets, information </a:t>
            </a:r>
            <a:r>
              <a:rPr lang="en-IN" dirty="0"/>
              <a:t>files describing redundant </a:t>
            </a:r>
            <a:r>
              <a:rPr lang="en-IN" dirty="0" smtClean="0"/>
              <a:t>clusters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• Information on redundancy when searching by PDB code: a list of all processed</a:t>
            </a:r>
          </a:p>
          <a:p>
            <a:pPr marL="109728" indent="0">
              <a:buNone/>
            </a:pPr>
            <a:r>
              <a:rPr lang="en-IN" dirty="0"/>
              <a:t>PDB files containing redundant antibodies is </a:t>
            </a:r>
            <a:r>
              <a:rPr lang="en-IN" dirty="0" smtClean="0"/>
              <a:t>provided.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• </a:t>
            </a:r>
            <a:r>
              <a:rPr lang="en-IN" dirty="0" smtClean="0"/>
              <a:t>Files </a:t>
            </a:r>
            <a:r>
              <a:rPr lang="en-IN" dirty="0"/>
              <a:t>describing antibodies available </a:t>
            </a:r>
            <a:r>
              <a:rPr lang="en-IN" dirty="0" smtClean="0"/>
              <a:t> (both </a:t>
            </a:r>
            <a:r>
              <a:rPr lang="en-IN" dirty="0" err="1"/>
              <a:t>complexed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uncomplexed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7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Bibliography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https</a:t>
            </a:r>
            <a:r>
              <a:rPr lang="en-IN" sz="2000" dirty="0"/>
              <a:t>://</a:t>
            </a:r>
            <a:r>
              <a:rPr lang="en-IN" sz="2000" dirty="0" smtClean="0"/>
              <a:t>www.engpaper.com/database-2018.htm</a:t>
            </a:r>
          </a:p>
          <a:p>
            <a:endParaRPr lang="en-IN" sz="2000" dirty="0"/>
          </a:p>
          <a:p>
            <a:r>
              <a:rPr lang="en-IN" sz="2000" dirty="0" smtClean="0"/>
              <a:t>Database </a:t>
            </a:r>
            <a:r>
              <a:rPr lang="en-IN" sz="2000" dirty="0"/>
              <a:t>URL: www.bioinf.org.uk/abs/abdb</a:t>
            </a:r>
            <a:r>
              <a:rPr lang="en-IN" sz="2000" dirty="0" smtClean="0"/>
              <a:t>/</a:t>
            </a:r>
          </a:p>
          <a:p>
            <a:endParaRPr lang="en-IN" sz="2000" dirty="0"/>
          </a:p>
          <a:p>
            <a:r>
              <a:rPr lang="en-IN" sz="2000" dirty="0"/>
              <a:t>https://</a:t>
            </a:r>
            <a:r>
              <a:rPr lang="en-IN" sz="2000" dirty="0" smtClean="0"/>
              <a:t>www.rcsb.org</a:t>
            </a:r>
          </a:p>
          <a:p>
            <a:endParaRPr lang="en-IN" sz="2000" dirty="0" smtClean="0"/>
          </a:p>
          <a:p>
            <a:r>
              <a:rPr lang="en-IN" sz="2000" dirty="0"/>
              <a:t>https://bio.libretexts.org/Bookshelves/Microbiology/Book%3A_Microbiology_(Boundless</a:t>
            </a:r>
            <a:r>
              <a:rPr lang="en-IN" sz="2000" dirty="0" smtClean="0"/>
              <a:t>)/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123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458200" cy="1470025"/>
          </a:xfrm>
        </p:spPr>
        <p:txBody>
          <a:bodyPr>
            <a:normAutofit/>
          </a:bodyPr>
          <a:lstStyle/>
          <a:p>
            <a:r>
              <a:rPr lang="en-IN" sz="6600" dirty="0" smtClean="0"/>
              <a:t>THANK YOU!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IN" dirty="0" smtClean="0"/>
              <a:t>This database simplifies the process of </a:t>
            </a:r>
            <a:r>
              <a:rPr lang="en-IN" dirty="0" err="1" smtClean="0"/>
              <a:t>analyzing</a:t>
            </a:r>
            <a:r>
              <a:rPr lang="en-IN" dirty="0" smtClean="0"/>
              <a:t> </a:t>
            </a:r>
            <a:r>
              <a:rPr lang="en-IN" dirty="0"/>
              <a:t>structures of proteins of a particular </a:t>
            </a:r>
            <a:r>
              <a:rPr lang="en-IN" dirty="0" smtClean="0"/>
              <a:t>class. These need </a:t>
            </a:r>
            <a:r>
              <a:rPr lang="en-IN" dirty="0"/>
              <a:t>to be extracted from the Protein Data Bank (PDB). </a:t>
            </a:r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In </a:t>
            </a:r>
            <a:r>
              <a:rPr lang="en-IN" dirty="0"/>
              <a:t>the case </a:t>
            </a:r>
            <a:r>
              <a:rPr lang="en-IN" dirty="0" smtClean="0"/>
              <a:t>of antibodies</a:t>
            </a:r>
            <a:r>
              <a:rPr lang="en-IN" dirty="0"/>
              <a:t>, there are a number of special </a:t>
            </a:r>
            <a:r>
              <a:rPr lang="en-IN" dirty="0" smtClean="0"/>
              <a:t>considerations and it can turn to be tedious because: </a:t>
            </a:r>
          </a:p>
          <a:p>
            <a:pPr marL="109728" indent="0">
              <a:buNone/>
            </a:pPr>
            <a:r>
              <a:rPr lang="en-IN" dirty="0" smtClean="0"/>
              <a:t>They </a:t>
            </a:r>
            <a:r>
              <a:rPr lang="en-IN" dirty="0"/>
              <a:t>may be crystallized </a:t>
            </a:r>
            <a:r>
              <a:rPr lang="en-IN" dirty="0" smtClean="0"/>
              <a:t>with or </a:t>
            </a:r>
            <a:r>
              <a:rPr lang="en-IN" dirty="0"/>
              <a:t>without </a:t>
            </a:r>
            <a:r>
              <a:rPr lang="en-IN" dirty="0" smtClean="0"/>
              <a:t>antigen; for </a:t>
            </a:r>
            <a:r>
              <a:rPr lang="en-IN" dirty="0"/>
              <a:t>analysis purposes, one is normally only </a:t>
            </a:r>
            <a:r>
              <a:rPr lang="en-IN" dirty="0" smtClean="0"/>
              <a:t>interested </a:t>
            </a:r>
            <a:r>
              <a:rPr lang="en-IN" dirty="0"/>
              <a:t>in the </a:t>
            </a:r>
            <a:r>
              <a:rPr lang="en-IN" dirty="0" err="1"/>
              <a:t>Fv</a:t>
            </a:r>
            <a:r>
              <a:rPr lang="en-IN" dirty="0"/>
              <a:t> region of the </a:t>
            </a:r>
            <a:r>
              <a:rPr lang="en-IN" dirty="0" smtClean="0"/>
              <a:t>antibody;  structural analysis </a:t>
            </a:r>
            <a:r>
              <a:rPr lang="en-IN" dirty="0"/>
              <a:t>requires individual antibody-antigen complexes from a </a:t>
            </a:r>
            <a:r>
              <a:rPr lang="en-IN" dirty="0" smtClean="0"/>
              <a:t>PDB file </a:t>
            </a:r>
            <a:r>
              <a:rPr lang="en-IN" dirty="0"/>
              <a:t>which may contain multiple copies of the same, or different, </a:t>
            </a:r>
            <a:r>
              <a:rPr lang="en-IN" dirty="0" smtClean="0"/>
              <a:t>antibodies.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Consequently</a:t>
            </a:r>
            <a:r>
              <a:rPr lang="en-IN" dirty="0"/>
              <a:t>, </a:t>
            </a:r>
            <a:r>
              <a:rPr lang="en-IN" dirty="0" smtClean="0"/>
              <a:t>there is </a:t>
            </a:r>
            <a:r>
              <a:rPr lang="en-IN" dirty="0"/>
              <a:t>a need for a specialist resource containing pre-numbered </a:t>
            </a:r>
            <a:r>
              <a:rPr lang="en-IN" dirty="0" smtClean="0"/>
              <a:t>non-redundant antibody </a:t>
            </a:r>
            <a:r>
              <a:rPr lang="en-IN" dirty="0" err="1"/>
              <a:t>Fv</a:t>
            </a:r>
            <a:r>
              <a:rPr lang="en-IN" dirty="0"/>
              <a:t> structures with their cognate antigens.</a:t>
            </a:r>
          </a:p>
        </p:txBody>
      </p:sp>
    </p:spTree>
    <p:extLst>
      <p:ext uri="{BB962C8B-B14F-4D97-AF65-F5344CB8AC3E}">
        <p14:creationId xmlns:p14="http://schemas.microsoft.com/office/powerpoint/2010/main" val="7034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21936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IN" sz="4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 </a:t>
            </a:r>
            <a:r>
              <a:rPr lang="en-IN" sz="4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particular </a:t>
            </a:r>
            <a:r>
              <a:rPr lang="en-IN" sz="4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they </a:t>
            </a:r>
            <a:r>
              <a:rPr lang="en-IN" sz="4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wished </a:t>
            </a:r>
            <a:r>
              <a:rPr lang="en-IN" sz="4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their </a:t>
            </a:r>
            <a:r>
              <a:rPr lang="en-IN" sz="4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resource to</a:t>
            </a:r>
            <a:r>
              <a:rPr lang="en-IN" sz="4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:</a:t>
            </a:r>
          </a:p>
          <a:p>
            <a:pPr marL="109728" indent="0">
              <a:buNone/>
            </a:pPr>
            <a:endParaRPr lang="en-IN" sz="44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• Correctly identify </a:t>
            </a:r>
            <a:r>
              <a:rPr lang="en-IN" dirty="0" smtClean="0"/>
              <a:t>proteins </a:t>
            </a:r>
            <a:r>
              <a:rPr lang="en-IN" dirty="0"/>
              <a:t>and not treat them as </a:t>
            </a:r>
            <a:r>
              <a:rPr lang="en-IN" dirty="0" smtClean="0"/>
              <a:t>antigens.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• Provide downloadable isolated </a:t>
            </a:r>
            <a:r>
              <a:rPr lang="en-IN" dirty="0" err="1"/>
              <a:t>Fv</a:t>
            </a:r>
            <a:r>
              <a:rPr lang="en-IN" dirty="0"/>
              <a:t> (variable) fragments </a:t>
            </a:r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• </a:t>
            </a:r>
            <a:r>
              <a:rPr lang="en-IN" dirty="0"/>
              <a:t>Provide multiple numbering schemes (</a:t>
            </a:r>
            <a:r>
              <a:rPr lang="en-IN" dirty="0" err="1"/>
              <a:t>Kabat</a:t>
            </a:r>
            <a:r>
              <a:rPr lang="en-IN" dirty="0"/>
              <a:t> </a:t>
            </a:r>
            <a:r>
              <a:rPr lang="en-IN" dirty="0" smtClean="0"/>
              <a:t>, </a:t>
            </a:r>
            <a:r>
              <a:rPr lang="en-IN" dirty="0" err="1" smtClean="0"/>
              <a:t>Chothia</a:t>
            </a:r>
            <a:r>
              <a:rPr lang="en-IN" dirty="0" smtClean="0"/>
              <a:t>  and Martin)</a:t>
            </a: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• </a:t>
            </a:r>
            <a:r>
              <a:rPr lang="en-IN" dirty="0"/>
              <a:t>Split PDB files containing multiple antibodies into separate files, each </a:t>
            </a:r>
            <a:r>
              <a:rPr lang="en-IN" dirty="0" smtClean="0"/>
              <a:t>containing antigen </a:t>
            </a:r>
            <a:r>
              <a:rPr lang="en-IN" dirty="0"/>
              <a:t>chains as appropriate. </a:t>
            </a:r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• </a:t>
            </a:r>
            <a:r>
              <a:rPr lang="en-IN" dirty="0"/>
              <a:t>Deal with instances of anti-</a:t>
            </a:r>
            <a:r>
              <a:rPr lang="en-IN" dirty="0" err="1"/>
              <a:t>idiotypic</a:t>
            </a:r>
            <a:r>
              <a:rPr lang="en-IN" dirty="0"/>
              <a:t> antibodies where each antibody is</a:t>
            </a:r>
          </a:p>
          <a:p>
            <a:pPr marL="109728" indent="0">
              <a:buNone/>
            </a:pPr>
            <a:r>
              <a:rPr lang="en-IN" dirty="0"/>
              <a:t>treated both as antibody and as </a:t>
            </a:r>
            <a:r>
              <a:rPr lang="en-IN" dirty="0" smtClean="0"/>
              <a:t>antigen.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• Provide information on </a:t>
            </a:r>
            <a:r>
              <a:rPr lang="en-IN" dirty="0" smtClean="0"/>
              <a:t>redundancy (representative antibodies and lists of</a:t>
            </a:r>
          </a:p>
          <a:p>
            <a:pPr marL="109728" indent="0">
              <a:buNone/>
            </a:pPr>
            <a:r>
              <a:rPr lang="en-IN" dirty="0" smtClean="0"/>
              <a:t>non-redundant antibodies and redundant sets)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6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ictures\Screenshots\Screenshot (136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609600"/>
            <a:ext cx="5069945" cy="61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3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 1: Identify Chain Types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Each PDB file is processed to identify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chain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types present: light, heavy or antigen. An in-house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 aligns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sequence of each PDB chain with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consensus light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heavy chain variable domain sequences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109728" indent="0"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109728" indent="0"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chain is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provisionally assigned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light or heavy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depending on their scores against a sequence value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alloted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within the program.</a:t>
            </a:r>
          </a:p>
          <a:p>
            <a:pPr marL="109728" indent="0">
              <a:buNone/>
            </a:pP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09728" indent="0"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chain that was provisionally identified as light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previous step is then reassigned as antigen if it does not have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highest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score for a match against the light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chain sequence and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 score is less than 80%</a:t>
            </a:r>
          </a:p>
        </p:txBody>
      </p:sp>
    </p:spTree>
    <p:extLst>
      <p:ext uri="{BB962C8B-B14F-4D97-AF65-F5344CB8AC3E}">
        <p14:creationId xmlns:p14="http://schemas.microsoft.com/office/powerpoint/2010/main" val="25794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IN" b="1" dirty="0"/>
              <a:t>Step 2: Assign antibody type</a:t>
            </a:r>
            <a:r>
              <a:rPr lang="en-IN" dirty="0"/>
              <a:t>. A decision is then made as to </a:t>
            </a:r>
            <a:r>
              <a:rPr lang="en-IN" dirty="0" smtClean="0"/>
              <a:t>whether the </a:t>
            </a:r>
            <a:r>
              <a:rPr lang="en-IN" dirty="0"/>
              <a:t>antibody is ‘complete’ (containing both light and heavy chains), </a:t>
            </a:r>
            <a:r>
              <a:rPr lang="en-IN" dirty="0" smtClean="0"/>
              <a:t>light-chain only </a:t>
            </a:r>
            <a:r>
              <a:rPr lang="en-IN" dirty="0"/>
              <a:t>or heavy-chain only. Complete antibodies and antibodies containing a </a:t>
            </a:r>
            <a:r>
              <a:rPr lang="en-IN" dirty="0" smtClean="0"/>
              <a:t>single chain </a:t>
            </a:r>
            <a:r>
              <a:rPr lang="en-IN" dirty="0"/>
              <a:t>type are then processed differently to deal with correct chain pairing</a:t>
            </a:r>
            <a:r>
              <a:rPr lang="en-IN" dirty="0" smtClean="0"/>
              <a:t>.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b="1" dirty="0"/>
              <a:t>Step 3: Splitting and Numbering</a:t>
            </a:r>
            <a:r>
              <a:rPr lang="en-IN" dirty="0"/>
              <a:t>. In a PDB file, peptide, </a:t>
            </a:r>
            <a:r>
              <a:rPr lang="en-IN" dirty="0" smtClean="0"/>
              <a:t>protein, DNA</a:t>
            </a:r>
            <a:r>
              <a:rPr lang="en-IN" dirty="0"/>
              <a:t>, and RNA antigens are present </a:t>
            </a:r>
            <a:r>
              <a:rPr lang="en-IN" dirty="0" smtClean="0"/>
              <a:t>with </a:t>
            </a:r>
            <a:r>
              <a:rPr lang="en-IN" dirty="0"/>
              <a:t>distinct chain </a:t>
            </a:r>
            <a:r>
              <a:rPr lang="en-IN" dirty="0" smtClean="0"/>
              <a:t>labels The file is </a:t>
            </a:r>
            <a:r>
              <a:rPr lang="en-IN" dirty="0"/>
              <a:t>then split such that each chain (as defined by the chain label in the PDB file) </a:t>
            </a:r>
            <a:r>
              <a:rPr lang="en-IN" dirty="0" smtClean="0"/>
              <a:t>is placed </a:t>
            </a:r>
            <a:r>
              <a:rPr lang="en-IN" dirty="0"/>
              <a:t>in its own </a:t>
            </a:r>
            <a:r>
              <a:rPr lang="en-IN" dirty="0" smtClean="0"/>
              <a:t>file. The </a:t>
            </a:r>
            <a:r>
              <a:rPr lang="en-IN" dirty="0"/>
              <a:t>files containing the antibody chains are then numbered according to </a:t>
            </a:r>
            <a:r>
              <a:rPr lang="en-IN" dirty="0" smtClean="0"/>
              <a:t>different numbering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2600" b="1" dirty="0"/>
              <a:t>Step 4: Antibody Reassembly. </a:t>
            </a:r>
            <a:endParaRPr lang="en-IN" sz="2600" b="1" dirty="0" smtClean="0"/>
          </a:p>
          <a:p>
            <a:pPr marL="109728" indent="0">
              <a:buNone/>
            </a:pPr>
            <a:r>
              <a:rPr lang="en-IN" sz="2600" dirty="0" smtClean="0"/>
              <a:t>Most </a:t>
            </a:r>
            <a:r>
              <a:rPr lang="en-IN" sz="2600" dirty="0"/>
              <a:t>PDB files containing ‘</a:t>
            </a:r>
            <a:r>
              <a:rPr lang="en-IN" sz="2600" dirty="0" smtClean="0"/>
              <a:t>complete’ antibodies </a:t>
            </a:r>
            <a:r>
              <a:rPr lang="en-IN" sz="2600" dirty="0"/>
              <a:t>have either duplets of light and heavy chains, or triplets of </a:t>
            </a:r>
            <a:r>
              <a:rPr lang="en-IN" sz="2600" dirty="0" smtClean="0"/>
              <a:t>light, heavy </a:t>
            </a:r>
            <a:r>
              <a:rPr lang="en-IN" sz="2600" dirty="0"/>
              <a:t>and antigen chains which appear in that order (i.e. light, heavy or </a:t>
            </a:r>
            <a:r>
              <a:rPr lang="en-IN" sz="2600" dirty="0" smtClean="0"/>
              <a:t>light, heavy</a:t>
            </a:r>
            <a:r>
              <a:rPr lang="en-IN" sz="2600" dirty="0"/>
              <a:t>, antigen). </a:t>
            </a:r>
            <a:endParaRPr lang="en-IN" sz="2600" dirty="0" smtClean="0"/>
          </a:p>
          <a:p>
            <a:pPr marL="109728" indent="0">
              <a:buNone/>
            </a:pPr>
            <a:r>
              <a:rPr lang="en-IN" sz="2600" dirty="0" smtClean="0"/>
              <a:t>However</a:t>
            </a:r>
            <a:r>
              <a:rPr lang="en-IN" sz="2600" dirty="0"/>
              <a:t>, this is by no means always the case. Even the </a:t>
            </a:r>
            <a:r>
              <a:rPr lang="en-IN" sz="2600" dirty="0" smtClean="0"/>
              <a:t>presence of </a:t>
            </a:r>
            <a:r>
              <a:rPr lang="en-IN" sz="2600" dirty="0"/>
              <a:t>L and H chain labels does not always indicate a pair of light and heavy </a:t>
            </a:r>
            <a:r>
              <a:rPr lang="en-IN" sz="2600" dirty="0" smtClean="0"/>
              <a:t>chains forming </a:t>
            </a:r>
            <a:r>
              <a:rPr lang="en-IN" sz="2600" dirty="0"/>
              <a:t>an antibody. </a:t>
            </a:r>
            <a:endParaRPr lang="en-IN" sz="2600" dirty="0" smtClean="0"/>
          </a:p>
          <a:p>
            <a:pPr marL="109728" indent="0">
              <a:buNone/>
            </a:pPr>
            <a:r>
              <a:rPr lang="en-IN" sz="2600" dirty="0" smtClean="0"/>
              <a:t>It </a:t>
            </a:r>
            <a:r>
              <a:rPr lang="en-IN" sz="2600" dirty="0"/>
              <a:t>is therefore necessary to determine the correct pairs </a:t>
            </a:r>
            <a:r>
              <a:rPr lang="en-IN" sz="2600" dirty="0" smtClean="0"/>
              <a:t>of light </a:t>
            </a:r>
            <a:r>
              <a:rPr lang="en-IN" sz="2600" dirty="0"/>
              <a:t>and heavy chains from the chain type assignments in the split chains. </a:t>
            </a:r>
            <a:endParaRPr lang="en-IN" sz="2600" dirty="0" smtClean="0"/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7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2600" b="1" dirty="0"/>
              <a:t>Step 5: Assigning Antibody/Antibody Complexes. </a:t>
            </a:r>
            <a:endParaRPr lang="en-IN" sz="2600" b="1" dirty="0" smtClean="0"/>
          </a:p>
          <a:p>
            <a:pPr marL="109728" indent="0">
              <a:buNone/>
            </a:pPr>
            <a:r>
              <a:rPr lang="en-IN" sz="2600" dirty="0" smtClean="0"/>
              <a:t>Initially antibodies in </a:t>
            </a:r>
            <a:r>
              <a:rPr lang="en-IN" sz="2600" dirty="0"/>
              <a:t>PDB files containing no non-antibody chains </a:t>
            </a:r>
            <a:r>
              <a:rPr lang="en-IN" sz="2600" dirty="0" smtClean="0"/>
              <a:t>are </a:t>
            </a:r>
            <a:r>
              <a:rPr lang="en-IN" sz="2600" dirty="0"/>
              <a:t>assigned as free antibodies. However, if the PDB </a:t>
            </a:r>
            <a:r>
              <a:rPr lang="en-IN" sz="2600" dirty="0" smtClean="0"/>
              <a:t>file contains </a:t>
            </a:r>
            <a:r>
              <a:rPr lang="en-IN" sz="2600" dirty="0"/>
              <a:t>more than one antibody, it is possible that one is acting as an antigen </a:t>
            </a:r>
            <a:r>
              <a:rPr lang="en-IN" sz="2600" dirty="0" smtClean="0"/>
              <a:t>for the </a:t>
            </a:r>
            <a:r>
              <a:rPr lang="en-IN" sz="2600" dirty="0"/>
              <a:t>other. </a:t>
            </a:r>
            <a:r>
              <a:rPr lang="en-IN" sz="2600" dirty="0" smtClean="0"/>
              <a:t>(If </a:t>
            </a:r>
            <a:r>
              <a:rPr lang="en-IN" sz="2600" dirty="0"/>
              <a:t>the sequences of the two antibodies are identical then this will </a:t>
            </a:r>
            <a:r>
              <a:rPr lang="en-IN" sz="2600" dirty="0" smtClean="0"/>
              <a:t>not be </a:t>
            </a:r>
            <a:r>
              <a:rPr lang="en-IN" sz="2600" dirty="0"/>
              <a:t>the case, but if the sequences are different then they will be forming </a:t>
            </a:r>
            <a:r>
              <a:rPr lang="en-IN" sz="2600" dirty="0" smtClean="0"/>
              <a:t>antibody antigen</a:t>
            </a:r>
            <a:r>
              <a:rPr lang="en-IN" sz="2600" dirty="0"/>
              <a:t> </a:t>
            </a:r>
            <a:r>
              <a:rPr lang="en-IN" sz="2600" dirty="0" smtClean="0"/>
              <a:t>pairs .)</a:t>
            </a:r>
          </a:p>
          <a:p>
            <a:pPr marL="109728" indent="0">
              <a:buNone/>
            </a:pPr>
            <a:r>
              <a:rPr lang="en-IN" sz="2600" dirty="0" smtClean="0"/>
              <a:t>All </a:t>
            </a:r>
            <a:r>
              <a:rPr lang="en-IN" sz="2600" dirty="0"/>
              <a:t>such antibodies are placed in the protein antigen set.</a:t>
            </a:r>
          </a:p>
        </p:txBody>
      </p:sp>
    </p:spTree>
    <p:extLst>
      <p:ext uri="{BB962C8B-B14F-4D97-AF65-F5344CB8AC3E}">
        <p14:creationId xmlns:p14="http://schemas.microsoft.com/office/powerpoint/2010/main" val="29710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>
            <a:normAutofit fontScale="32500" lnSpcReduction="20000"/>
          </a:bodyPr>
          <a:lstStyle/>
          <a:p>
            <a:pPr marL="109728" indent="0">
              <a:buNone/>
            </a:pPr>
            <a:r>
              <a:rPr lang="en-IN" sz="8000" b="1" dirty="0"/>
              <a:t>Step </a:t>
            </a:r>
            <a:r>
              <a:rPr lang="en-IN" sz="8000" b="1" dirty="0" smtClean="0"/>
              <a:t>6 and 7 : </a:t>
            </a:r>
            <a:r>
              <a:rPr lang="en-IN" sz="8000" b="1" dirty="0"/>
              <a:t>Assigning Free/</a:t>
            </a:r>
            <a:r>
              <a:rPr lang="en-IN" sz="8000" b="1" dirty="0" err="1"/>
              <a:t>Complexed</a:t>
            </a:r>
            <a:r>
              <a:rPr lang="en-IN" sz="8000" b="1" dirty="0"/>
              <a:t> Antibodies </a:t>
            </a:r>
            <a:endParaRPr lang="en-IN" sz="8000" b="1" dirty="0" smtClean="0"/>
          </a:p>
          <a:p>
            <a:pPr marL="109728" indent="0">
              <a:buNone/>
            </a:pPr>
            <a:r>
              <a:rPr lang="en-IN" sz="8000" dirty="0" smtClean="0"/>
              <a:t>All the antibodies </a:t>
            </a:r>
            <a:r>
              <a:rPr lang="en-IN" sz="8000" dirty="0"/>
              <a:t>currently assigned as </a:t>
            </a:r>
            <a:r>
              <a:rPr lang="en-IN" sz="8000" dirty="0" err="1"/>
              <a:t>uncomplexed</a:t>
            </a:r>
            <a:r>
              <a:rPr lang="en-IN" sz="8000" dirty="0"/>
              <a:t>, </a:t>
            </a:r>
            <a:r>
              <a:rPr lang="en-IN" sz="8000" dirty="0" smtClean="0"/>
              <a:t>are checked for the presence of non-protein </a:t>
            </a:r>
            <a:r>
              <a:rPr lang="en-IN" sz="8000" dirty="0"/>
              <a:t>antigens including </a:t>
            </a:r>
            <a:r>
              <a:rPr lang="en-IN" sz="8000" dirty="0" err="1"/>
              <a:t>haptens</a:t>
            </a:r>
            <a:r>
              <a:rPr lang="en-IN" sz="8000" dirty="0"/>
              <a:t>, </a:t>
            </a:r>
            <a:r>
              <a:rPr lang="en-IN" sz="8000" dirty="0" smtClean="0"/>
              <a:t>lipids and carbohydrates. All </a:t>
            </a:r>
            <a:r>
              <a:rPr lang="en-IN" sz="8000" dirty="0"/>
              <a:t>such </a:t>
            </a:r>
            <a:r>
              <a:rPr lang="en-IN" sz="8000" dirty="0" smtClean="0"/>
              <a:t>antibody complexes </a:t>
            </a:r>
            <a:r>
              <a:rPr lang="en-IN" sz="8000" dirty="0"/>
              <a:t>are placed in the non-protein antigen </a:t>
            </a:r>
            <a:r>
              <a:rPr lang="en-IN" sz="8000" dirty="0" smtClean="0"/>
              <a:t>set.</a:t>
            </a:r>
          </a:p>
          <a:p>
            <a:pPr marL="109728" indent="0">
              <a:buNone/>
            </a:pPr>
            <a:r>
              <a:rPr lang="en-IN" sz="8000" dirty="0" smtClean="0"/>
              <a:t> </a:t>
            </a:r>
          </a:p>
          <a:p>
            <a:pPr marL="109728" indent="0">
              <a:buNone/>
            </a:pPr>
            <a:r>
              <a:rPr lang="en-IN" sz="8000" b="1" dirty="0"/>
              <a:t>Step 8: Annotating the PDB files</a:t>
            </a:r>
            <a:r>
              <a:rPr lang="en-IN" sz="8000" dirty="0"/>
              <a:t>. </a:t>
            </a:r>
            <a:endParaRPr lang="en-IN" sz="8000" dirty="0" smtClean="0"/>
          </a:p>
          <a:p>
            <a:pPr marL="109728" indent="0">
              <a:buNone/>
            </a:pPr>
            <a:r>
              <a:rPr lang="en-IN" sz="8000" dirty="0" smtClean="0"/>
              <a:t>All the files are annotated according to certain rules.</a:t>
            </a:r>
          </a:p>
          <a:p>
            <a:pPr marL="109728" indent="0">
              <a:buNone/>
            </a:pPr>
            <a:r>
              <a:rPr lang="en-IN" sz="8000" dirty="0" smtClean="0"/>
              <a:t>During </a:t>
            </a:r>
            <a:r>
              <a:rPr lang="en-IN" sz="8000" dirty="0"/>
              <a:t>numbering of the antibody chains, the chain</a:t>
            </a:r>
          </a:p>
          <a:p>
            <a:pPr marL="109728" indent="0">
              <a:buNone/>
            </a:pPr>
            <a:r>
              <a:rPr lang="en-IN" sz="8000" dirty="0"/>
              <a:t>labels are </a:t>
            </a:r>
            <a:r>
              <a:rPr lang="en-IN" sz="8000" dirty="0" smtClean="0"/>
              <a:t>indicated and mapped as </a:t>
            </a:r>
            <a:r>
              <a:rPr lang="en-IN" sz="8000" dirty="0"/>
              <a:t>L and H chains to their original chain labels </a:t>
            </a:r>
            <a:r>
              <a:rPr lang="en-IN" sz="8000" dirty="0" smtClean="0"/>
              <a:t>in the </a:t>
            </a:r>
            <a:r>
              <a:rPr lang="en-IN" sz="8000" dirty="0"/>
              <a:t>source PDB </a:t>
            </a:r>
            <a:r>
              <a:rPr lang="en-IN" sz="8000" dirty="0" smtClean="0"/>
              <a:t>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4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4585</TotalTime>
  <Words>1086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Report on - AbDb: Antibody structure database — A database of PDB derived antibody structures  - Saba Ferdous  - Andrew C.R. Martin 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Redundancy processing</vt:lpstr>
      <vt:lpstr>Strategy to implement</vt:lpstr>
      <vt:lpstr>Conclusion</vt:lpstr>
      <vt:lpstr>Bibliography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- AbDb: Antibody structure database — A database of PDB derived antibody structures  </dc:title>
  <dc:creator>tinu dave</dc:creator>
  <cp:lastModifiedBy>User</cp:lastModifiedBy>
  <cp:revision>42</cp:revision>
  <dcterms:created xsi:type="dcterms:W3CDTF">2006-08-16T00:00:00Z</dcterms:created>
  <dcterms:modified xsi:type="dcterms:W3CDTF">2021-04-16T03:52:51Z</dcterms:modified>
</cp:coreProperties>
</file>