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1"/>
  </p:notesMasterIdLst>
  <p:sldIdLst>
    <p:sldId id="256" r:id="rId2"/>
    <p:sldId id="257" r:id="rId3"/>
    <p:sldId id="258" r:id="rId4"/>
    <p:sldId id="260" r:id="rId5"/>
    <p:sldId id="261" r:id="rId6"/>
    <p:sldId id="263" r:id="rId7"/>
    <p:sldId id="264" r:id="rId8"/>
    <p:sldId id="266" r:id="rId9"/>
    <p:sldId id="267" r:id="rId10"/>
  </p:sldIdLst>
  <p:sldSz cx="14630400" cy="8229600"/>
  <p:notesSz cx="8229600" cy="14630400"/>
  <p:embeddedFontLst>
    <p:embeddedFont>
      <p:font typeface="Algerian" panose="04020705040A02060702" pitchFamily="82" charset="0"/>
      <p:regular r:id="rId12"/>
    </p:embeddedFont>
    <p:embeddedFont>
      <p:font typeface="Arial Black" panose="020B0A04020102020204" pitchFamily="34" charset="0"/>
      <p:bold r:id="rId13"/>
    </p:embeddedFont>
    <p:embeddedFont>
      <p:font typeface="Consolas" panose="020B0609020204030204" pitchFamily="49" charset="0"/>
      <p:regular r:id="rId14"/>
      <p:bold r:id="rId15"/>
      <p:italic r:id="rId16"/>
      <p:boldItalic r:id="rId17"/>
    </p:embeddedFont>
    <p:embeddedFont>
      <p:font typeface="Segoe UI Black" panose="020B0A02040204020203" pitchFamily="34" charset="0"/>
      <p:bold r:id="rId18"/>
      <p:boldItalic r:id="rId19"/>
    </p:embeddedFont>
    <p:embeddedFont>
      <p:font typeface="Source Sans 3" panose="020B0604020202020204" charset="0"/>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7" autoAdjust="0"/>
  </p:normalViewPr>
  <p:slideViewPr>
    <p:cSldViewPr snapToGrid="0" snapToObjects="1">
      <p:cViewPr varScale="1">
        <p:scale>
          <a:sx n="65" d="100"/>
          <a:sy n="65" d="100"/>
        </p:scale>
        <p:origin x="8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20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734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402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08053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377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4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092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29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533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30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85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33015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382035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91171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27407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15061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71367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56869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83161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9/14/2025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071122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9" r:id="rId17"/>
    <p:sldLayoutId id="2147483680" r:id="rId18"/>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044898"/>
            <a:ext cx="7416403" cy="2103834"/>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Hybrid File Integrity Monitoring (FIM) using PowerShell</a:t>
            </a:r>
            <a:endParaRPr lang="en-US" sz="4400" dirty="0"/>
          </a:p>
        </p:txBody>
      </p:sp>
      <p:sp>
        <p:nvSpPr>
          <p:cNvPr id="4" name="Text 1"/>
          <p:cNvSpPr/>
          <p:nvPr/>
        </p:nvSpPr>
        <p:spPr>
          <a:xfrm>
            <a:off x="6350198" y="4518898"/>
            <a:ext cx="7416403" cy="370165"/>
          </a:xfrm>
          <a:prstGeom prst="rect">
            <a:avLst/>
          </a:prstGeom>
          <a:noFill/>
          <a:ln/>
        </p:spPr>
        <p:txBody>
          <a:bodyPr wrap="none" lIns="0" tIns="0" rIns="0" bIns="0" rtlCol="0" anchor="t"/>
          <a:lstStyle/>
          <a:p>
            <a:pPr marL="0" indent="0" algn="ctr">
              <a:lnSpc>
                <a:spcPts val="2900"/>
              </a:lnSpc>
              <a:buNone/>
            </a:pPr>
            <a:r>
              <a:rPr lang="en-US" sz="2400" dirty="0">
                <a:solidFill>
                  <a:srgbClr val="E2E6E9"/>
                </a:solidFill>
                <a:latin typeface="Segoe UI Black" panose="020B0A02040204020203" pitchFamily="34" charset="0"/>
                <a:ea typeface="Segoe UI Black" panose="020B0A02040204020203" pitchFamily="34" charset="0"/>
                <a:cs typeface="Source Sans 3" pitchFamily="34" charset="-120"/>
              </a:rPr>
              <a:t>Purple Team Simulation – Attack &amp; Defense</a:t>
            </a:r>
            <a:endParaRPr lang="en-US" sz="2400" dirty="0">
              <a:latin typeface="Segoe UI Black" panose="020B0A02040204020203" pitchFamily="34" charset="0"/>
              <a:ea typeface="Segoe UI Black" panose="020B0A02040204020203" pitchFamily="34" charset="0"/>
            </a:endParaRPr>
          </a:p>
        </p:txBody>
      </p:sp>
      <p:sp>
        <p:nvSpPr>
          <p:cNvPr id="5" name="Text 2"/>
          <p:cNvSpPr/>
          <p:nvPr/>
        </p:nvSpPr>
        <p:spPr>
          <a:xfrm>
            <a:off x="6350198" y="5166717"/>
            <a:ext cx="7416403" cy="1335683"/>
          </a:xfrm>
          <a:prstGeom prst="rect">
            <a:avLst/>
          </a:prstGeom>
          <a:noFill/>
          <a:ln/>
        </p:spPr>
        <p:txBody>
          <a:bodyPr wrap="none" lIns="0" tIns="0" rIns="0" bIns="0" rtlCol="0" anchor="t"/>
          <a:lstStyle/>
          <a:p>
            <a:pPr marL="0" indent="0" algn="ctr">
              <a:lnSpc>
                <a:spcPts val="2900"/>
              </a:lnSpc>
              <a:buNone/>
            </a:pPr>
            <a:r>
              <a:rPr lang="en-US" sz="1900" dirty="0">
                <a:solidFill>
                  <a:srgbClr val="E2E6E9"/>
                </a:solidFill>
                <a:latin typeface="Arial Black" panose="020B0A04020102020204" pitchFamily="34" charset="0"/>
                <a:ea typeface="Source Sans 3" pitchFamily="34" charset="-122"/>
                <a:cs typeface="Source Sans 3" pitchFamily="34" charset="-120"/>
              </a:rPr>
              <a:t>Name &amp; Intern ID :  Shivani Yadav 279</a:t>
            </a:r>
          </a:p>
          <a:p>
            <a:pPr marL="0" indent="0" algn="ctr">
              <a:lnSpc>
                <a:spcPts val="2900"/>
              </a:lnSpc>
              <a:buNone/>
            </a:pPr>
            <a:r>
              <a:rPr lang="en-US" sz="1900" dirty="0">
                <a:solidFill>
                  <a:srgbClr val="E2E6E9"/>
                </a:solidFill>
                <a:latin typeface="Arial Black" panose="020B0A04020102020204" pitchFamily="34" charset="0"/>
                <a:ea typeface="Source Sans 3" pitchFamily="34" charset="-122"/>
                <a:cs typeface="Source Sans 3" pitchFamily="34" charset="-120"/>
              </a:rPr>
              <a:t>						Samiksha Patil 280</a:t>
            </a:r>
          </a:p>
          <a:p>
            <a:pPr marL="0" indent="0" algn="ctr">
              <a:lnSpc>
                <a:spcPts val="2900"/>
              </a:lnSpc>
              <a:buNone/>
            </a:pPr>
            <a:r>
              <a:rPr lang="en-US" sz="1900" dirty="0">
                <a:solidFill>
                  <a:srgbClr val="E2E6E9"/>
                </a:solidFill>
                <a:latin typeface="Arial Black" panose="020B0A04020102020204" pitchFamily="34" charset="0"/>
                <a:ea typeface="Source Sans 3" pitchFamily="34" charset="-122"/>
                <a:cs typeface="Source Sans 3" pitchFamily="34" charset="-120"/>
              </a:rPr>
              <a:t>					   Chaitali Patil 297</a:t>
            </a:r>
          </a:p>
          <a:p>
            <a:pPr marL="0" indent="0" algn="ctr">
              <a:lnSpc>
                <a:spcPts val="2900"/>
              </a:lnSpc>
              <a:buNone/>
            </a:pPr>
            <a:endParaRPr lang="en-US" sz="19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933450"/>
            <a:ext cx="12902803"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Introduction to File Integrity Monitoring (FIM)</a:t>
            </a:r>
            <a:endParaRPr lang="en-US" sz="4400" dirty="0"/>
          </a:p>
        </p:txBody>
      </p:sp>
      <p:sp>
        <p:nvSpPr>
          <p:cNvPr id="3" name="Text 1"/>
          <p:cNvSpPr/>
          <p:nvPr/>
        </p:nvSpPr>
        <p:spPr>
          <a:xfrm>
            <a:off x="863798" y="2372974"/>
            <a:ext cx="7500699" cy="148066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File Integrity Monitoring (FIM) is a security process that involves validating the integrity of operating system and application software files by comparing current file characteristics with a known, trusted baseline. If any deviations are detected, an alert is triggered.</a:t>
            </a:r>
            <a:endParaRPr lang="en-US" sz="1900" dirty="0"/>
          </a:p>
        </p:txBody>
      </p:sp>
      <p:sp>
        <p:nvSpPr>
          <p:cNvPr id="4" name="Text 2"/>
          <p:cNvSpPr/>
          <p:nvPr/>
        </p:nvSpPr>
        <p:spPr>
          <a:xfrm>
            <a:off x="863798" y="4353311"/>
            <a:ext cx="7500699"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In cybersecurity, integrity is paramount. Tampering with critical files can lead to data breaches, system compromise, or service disruption, posing significant risks to an organisation. FIM acts as an early warning system.</a:t>
            </a:r>
            <a:endParaRPr lang="en-US" sz="1900" dirty="0"/>
          </a:p>
        </p:txBody>
      </p:sp>
      <p:sp>
        <p:nvSpPr>
          <p:cNvPr id="5" name="Text 3"/>
          <p:cNvSpPr/>
          <p:nvPr/>
        </p:nvSpPr>
        <p:spPr>
          <a:xfrm>
            <a:off x="863798" y="5963483"/>
            <a:ext cx="7500699"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This presentation explores a </a:t>
            </a:r>
            <a:r>
              <a:rPr lang="en-US" sz="1900" dirty="0">
                <a:solidFill>
                  <a:srgbClr val="1D1F22"/>
                </a:solidFill>
                <a:latin typeface="Source Sans 3" pitchFamily="34" charset="0"/>
                <a:ea typeface="Source Sans 3" pitchFamily="34" charset="-122"/>
                <a:cs typeface="Source Sans 3" pitchFamily="34" charset="-120"/>
              </a:rPr>
              <a:t>Purple Team approach</a:t>
            </a:r>
            <a:r>
              <a:rPr lang="en-US" sz="1900" dirty="0">
                <a:solidFill>
                  <a:srgbClr val="E2E6E9"/>
                </a:solidFill>
                <a:latin typeface="Source Sans 3" pitchFamily="34" charset="0"/>
                <a:ea typeface="Source Sans 3" pitchFamily="34" charset="-122"/>
                <a:cs typeface="Source Sans 3" pitchFamily="34" charset="-120"/>
              </a:rPr>
              <a:t>, simulating both the attack (file tampering) and defense (FIM detection) to demonstrate the effectiveness of our PowerShell-based solution.</a:t>
            </a:r>
            <a:endParaRPr lang="en-US" sz="1900" dirty="0"/>
          </a:p>
        </p:txBody>
      </p:sp>
      <p:sp>
        <p:nvSpPr>
          <p:cNvPr id="6" name="Text 4"/>
          <p:cNvSpPr/>
          <p:nvPr/>
        </p:nvSpPr>
        <p:spPr>
          <a:xfrm>
            <a:off x="8974336" y="2928223"/>
            <a:ext cx="4799767" cy="370165"/>
          </a:xfrm>
          <a:prstGeom prst="rect">
            <a:avLst/>
          </a:prstGeom>
          <a:noFill/>
          <a:ln/>
        </p:spPr>
        <p:txBody>
          <a:bodyPr wrap="none" lIns="0" tIns="0" rIns="0" bIns="0" rtlCol="0" anchor="t"/>
          <a:lstStyle/>
          <a:p>
            <a:pPr marL="0" indent="0" algn="l">
              <a:lnSpc>
                <a:spcPts val="2900"/>
              </a:lnSpc>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1533" y="653296"/>
            <a:ext cx="9824918" cy="674846"/>
          </a:xfrm>
          <a:prstGeom prst="rect">
            <a:avLst/>
          </a:prstGeom>
          <a:noFill/>
          <a:ln/>
        </p:spPr>
        <p:txBody>
          <a:bodyPr wrap="none" lIns="0" tIns="0" rIns="0" bIns="0" rtlCol="0" anchor="t"/>
          <a:lstStyle/>
          <a:p>
            <a:pPr marL="0" indent="0" algn="l">
              <a:lnSpc>
                <a:spcPts val="5300"/>
              </a:lnSpc>
              <a:buNone/>
            </a:pPr>
            <a:r>
              <a:rPr lang="en-US" sz="4250" b="1" dirty="0">
                <a:solidFill>
                  <a:srgbClr val="FFFFFF"/>
                </a:solidFill>
                <a:latin typeface="Montserrat Bold" pitchFamily="34" charset="0"/>
                <a:ea typeface="Montserrat Bold" pitchFamily="34" charset="-122"/>
                <a:cs typeface="Montserrat Bold" pitchFamily="34" charset="-120"/>
              </a:rPr>
              <a:t>Key Objectives of Our FIM Solution</a:t>
            </a:r>
            <a:endParaRPr lang="en-US" sz="4250" dirty="0"/>
          </a:p>
        </p:txBody>
      </p:sp>
      <p:sp>
        <p:nvSpPr>
          <p:cNvPr id="3" name="Shape 1"/>
          <p:cNvSpPr/>
          <p:nvPr/>
        </p:nvSpPr>
        <p:spPr>
          <a:xfrm>
            <a:off x="831533" y="2159675"/>
            <a:ext cx="6364843" cy="2411373"/>
          </a:xfrm>
          <a:prstGeom prst="roundRect">
            <a:avLst>
              <a:gd name="adj" fmla="val 6067"/>
            </a:avLst>
          </a:prstGeom>
          <a:solidFill>
            <a:srgbClr val="111213"/>
          </a:solidFill>
          <a:ln/>
        </p:spPr>
      </p:sp>
      <p:sp>
        <p:nvSpPr>
          <p:cNvPr id="4" name="Shape 2"/>
          <p:cNvSpPr/>
          <p:nvPr/>
        </p:nvSpPr>
        <p:spPr>
          <a:xfrm>
            <a:off x="831533" y="2129195"/>
            <a:ext cx="6364843" cy="121920"/>
          </a:xfrm>
          <a:prstGeom prst="roundRect">
            <a:avLst>
              <a:gd name="adj" fmla="val 29231"/>
            </a:avLst>
          </a:prstGeom>
          <a:solidFill>
            <a:srgbClr val="FFFFFF"/>
          </a:solidFill>
          <a:ln/>
        </p:spPr>
      </p:sp>
      <p:sp>
        <p:nvSpPr>
          <p:cNvPr id="5" name="Shape 3"/>
          <p:cNvSpPr/>
          <p:nvPr/>
        </p:nvSpPr>
        <p:spPr>
          <a:xfrm>
            <a:off x="3657600" y="1803321"/>
            <a:ext cx="712708" cy="712708"/>
          </a:xfrm>
          <a:prstGeom prst="roundRect">
            <a:avLst>
              <a:gd name="adj" fmla="val 128299"/>
            </a:avLst>
          </a:prstGeom>
          <a:solidFill>
            <a:srgbClr val="FFFFFF"/>
          </a:solidFill>
          <a:ln/>
        </p:spPr>
      </p:sp>
      <p:sp>
        <p:nvSpPr>
          <p:cNvPr id="6" name="Text 4"/>
          <p:cNvSpPr/>
          <p:nvPr/>
        </p:nvSpPr>
        <p:spPr>
          <a:xfrm>
            <a:off x="3871436" y="1981438"/>
            <a:ext cx="285036" cy="356354"/>
          </a:xfrm>
          <a:prstGeom prst="rect">
            <a:avLst/>
          </a:prstGeom>
          <a:noFill/>
          <a:ln/>
        </p:spPr>
        <p:txBody>
          <a:bodyPr wrap="none" lIns="0" tIns="0" rIns="0" bIns="0" rtlCol="0" anchor="t"/>
          <a:lstStyle/>
          <a:p>
            <a:pPr marL="0" indent="0" algn="l">
              <a:lnSpc>
                <a:spcPts val="3350"/>
              </a:lnSpc>
              <a:buNone/>
            </a:pPr>
            <a:r>
              <a:rPr lang="en-US" sz="2200" b="1" dirty="0">
                <a:solidFill>
                  <a:srgbClr val="000000"/>
                </a:solidFill>
                <a:latin typeface="Montserrat Bold" pitchFamily="34" charset="0"/>
                <a:ea typeface="Montserrat Bold" pitchFamily="34" charset="-122"/>
                <a:cs typeface="Montserrat Bold" pitchFamily="34" charset="-120"/>
              </a:rPr>
              <a:t>1</a:t>
            </a:r>
            <a:endParaRPr lang="en-US" sz="2200" dirty="0"/>
          </a:p>
        </p:txBody>
      </p:sp>
      <p:sp>
        <p:nvSpPr>
          <p:cNvPr id="7" name="Text 5"/>
          <p:cNvSpPr/>
          <p:nvPr/>
        </p:nvSpPr>
        <p:spPr>
          <a:xfrm>
            <a:off x="1099542" y="2753558"/>
            <a:ext cx="3736777" cy="337542"/>
          </a:xfrm>
          <a:prstGeom prst="rect">
            <a:avLst/>
          </a:prstGeom>
          <a:noFill/>
          <a:ln/>
        </p:spPr>
        <p:txBody>
          <a:bodyPr wrap="none" lIns="0" tIns="0" rIns="0" bIns="0" rtlCol="0" anchor="t"/>
          <a:lstStyle/>
          <a:p>
            <a:pPr marL="0" indent="0" algn="l">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Real-time Event Detection</a:t>
            </a:r>
            <a:endParaRPr lang="en-US" sz="2100" dirty="0"/>
          </a:p>
        </p:txBody>
      </p:sp>
      <p:sp>
        <p:nvSpPr>
          <p:cNvPr id="8" name="Text 6"/>
          <p:cNvSpPr/>
          <p:nvPr/>
        </p:nvSpPr>
        <p:spPr>
          <a:xfrm>
            <a:off x="1099542" y="3233618"/>
            <a:ext cx="5828824" cy="1069419"/>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3" pitchFamily="34" charset="0"/>
                <a:ea typeface="Source Sans 3" pitchFamily="34" charset="-122"/>
                <a:cs typeface="Source Sans 3" pitchFamily="34" charset="-120"/>
              </a:rPr>
              <a:t>Monitor and promptly detect file system events such as creation, modification, renaming, and deletion of files within specified directories.</a:t>
            </a:r>
            <a:endParaRPr lang="en-US" sz="1850" dirty="0"/>
          </a:p>
        </p:txBody>
      </p:sp>
      <p:sp>
        <p:nvSpPr>
          <p:cNvPr id="9" name="Shape 7"/>
          <p:cNvSpPr/>
          <p:nvPr/>
        </p:nvSpPr>
        <p:spPr>
          <a:xfrm>
            <a:off x="7433905" y="2159675"/>
            <a:ext cx="6364962" cy="2411373"/>
          </a:xfrm>
          <a:prstGeom prst="roundRect">
            <a:avLst>
              <a:gd name="adj" fmla="val 6067"/>
            </a:avLst>
          </a:prstGeom>
          <a:solidFill>
            <a:srgbClr val="111213"/>
          </a:solidFill>
          <a:ln/>
        </p:spPr>
      </p:sp>
      <p:sp>
        <p:nvSpPr>
          <p:cNvPr id="10" name="Shape 8"/>
          <p:cNvSpPr/>
          <p:nvPr/>
        </p:nvSpPr>
        <p:spPr>
          <a:xfrm>
            <a:off x="7433905" y="2129195"/>
            <a:ext cx="6364962" cy="121920"/>
          </a:xfrm>
          <a:prstGeom prst="roundRect">
            <a:avLst>
              <a:gd name="adj" fmla="val 29231"/>
            </a:avLst>
          </a:prstGeom>
          <a:solidFill>
            <a:srgbClr val="FFFFFF"/>
          </a:solidFill>
          <a:ln/>
        </p:spPr>
      </p:sp>
      <p:sp>
        <p:nvSpPr>
          <p:cNvPr id="11" name="Shape 9"/>
          <p:cNvSpPr/>
          <p:nvPr/>
        </p:nvSpPr>
        <p:spPr>
          <a:xfrm>
            <a:off x="10259973" y="1803321"/>
            <a:ext cx="712708" cy="712708"/>
          </a:xfrm>
          <a:prstGeom prst="roundRect">
            <a:avLst>
              <a:gd name="adj" fmla="val 128299"/>
            </a:avLst>
          </a:prstGeom>
          <a:solidFill>
            <a:srgbClr val="FFFFFF"/>
          </a:solidFill>
          <a:ln/>
        </p:spPr>
      </p:sp>
      <p:sp>
        <p:nvSpPr>
          <p:cNvPr id="12" name="Text 10"/>
          <p:cNvSpPr/>
          <p:nvPr/>
        </p:nvSpPr>
        <p:spPr>
          <a:xfrm>
            <a:off x="10473809" y="1981438"/>
            <a:ext cx="285036" cy="356354"/>
          </a:xfrm>
          <a:prstGeom prst="rect">
            <a:avLst/>
          </a:prstGeom>
          <a:noFill/>
          <a:ln/>
        </p:spPr>
        <p:txBody>
          <a:bodyPr wrap="none" lIns="0" tIns="0" rIns="0" bIns="0" rtlCol="0" anchor="t"/>
          <a:lstStyle/>
          <a:p>
            <a:pPr marL="0" indent="0" algn="l">
              <a:lnSpc>
                <a:spcPts val="3350"/>
              </a:lnSpc>
              <a:buNone/>
            </a:pPr>
            <a:r>
              <a:rPr lang="en-US" sz="2200" b="1" dirty="0">
                <a:solidFill>
                  <a:srgbClr val="000000"/>
                </a:solidFill>
                <a:latin typeface="Montserrat Bold" pitchFamily="34" charset="0"/>
                <a:ea typeface="Montserrat Bold" pitchFamily="34" charset="-122"/>
                <a:cs typeface="Montserrat Bold" pitchFamily="34" charset="-120"/>
              </a:rPr>
              <a:t>2</a:t>
            </a:r>
            <a:endParaRPr lang="en-US" sz="2200" dirty="0"/>
          </a:p>
        </p:txBody>
      </p:sp>
      <p:sp>
        <p:nvSpPr>
          <p:cNvPr id="13" name="Text 11"/>
          <p:cNvSpPr/>
          <p:nvPr/>
        </p:nvSpPr>
        <p:spPr>
          <a:xfrm>
            <a:off x="7701915" y="2753558"/>
            <a:ext cx="4085749" cy="337542"/>
          </a:xfrm>
          <a:prstGeom prst="rect">
            <a:avLst/>
          </a:prstGeom>
          <a:noFill/>
          <a:ln/>
        </p:spPr>
        <p:txBody>
          <a:bodyPr wrap="none" lIns="0" tIns="0" rIns="0" bIns="0" rtlCol="0" anchor="t"/>
          <a:lstStyle/>
          <a:p>
            <a:pPr marL="0" indent="0" algn="l">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SHA256 Integrity Verification</a:t>
            </a:r>
            <a:endParaRPr lang="en-US" sz="2100" dirty="0"/>
          </a:p>
        </p:txBody>
      </p:sp>
      <p:sp>
        <p:nvSpPr>
          <p:cNvPr id="14" name="Text 12"/>
          <p:cNvSpPr/>
          <p:nvPr/>
        </p:nvSpPr>
        <p:spPr>
          <a:xfrm>
            <a:off x="7701915" y="3233618"/>
            <a:ext cx="5828943" cy="1069419"/>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3" pitchFamily="34" charset="0"/>
                <a:ea typeface="Source Sans 3" pitchFamily="34" charset="-122"/>
                <a:cs typeface="Source Sans 3" pitchFamily="34" charset="-120"/>
              </a:rPr>
              <a:t>Utilise SHA256 hashing to verify file integrity. Any change to a file's content will result in a different hash, indicating tampering.</a:t>
            </a:r>
            <a:endParaRPr lang="en-US" sz="1850" dirty="0"/>
          </a:p>
        </p:txBody>
      </p:sp>
      <p:sp>
        <p:nvSpPr>
          <p:cNvPr id="15" name="Shape 13"/>
          <p:cNvSpPr/>
          <p:nvPr/>
        </p:nvSpPr>
        <p:spPr>
          <a:xfrm>
            <a:off x="831533" y="5164931"/>
            <a:ext cx="6364843" cy="2411373"/>
          </a:xfrm>
          <a:prstGeom prst="roundRect">
            <a:avLst>
              <a:gd name="adj" fmla="val 6067"/>
            </a:avLst>
          </a:prstGeom>
          <a:solidFill>
            <a:srgbClr val="111213"/>
          </a:solidFill>
          <a:ln/>
        </p:spPr>
      </p:sp>
      <p:sp>
        <p:nvSpPr>
          <p:cNvPr id="16" name="Shape 14"/>
          <p:cNvSpPr/>
          <p:nvPr/>
        </p:nvSpPr>
        <p:spPr>
          <a:xfrm>
            <a:off x="831533" y="5134451"/>
            <a:ext cx="6364843" cy="121920"/>
          </a:xfrm>
          <a:prstGeom prst="roundRect">
            <a:avLst>
              <a:gd name="adj" fmla="val 29231"/>
            </a:avLst>
          </a:prstGeom>
          <a:solidFill>
            <a:srgbClr val="FFFFFF"/>
          </a:solidFill>
          <a:ln/>
        </p:spPr>
      </p:sp>
      <p:sp>
        <p:nvSpPr>
          <p:cNvPr id="17" name="Shape 15"/>
          <p:cNvSpPr/>
          <p:nvPr/>
        </p:nvSpPr>
        <p:spPr>
          <a:xfrm>
            <a:off x="3657600" y="4808577"/>
            <a:ext cx="712708" cy="712708"/>
          </a:xfrm>
          <a:prstGeom prst="roundRect">
            <a:avLst>
              <a:gd name="adj" fmla="val 128299"/>
            </a:avLst>
          </a:prstGeom>
          <a:solidFill>
            <a:srgbClr val="FFFFFF"/>
          </a:solidFill>
          <a:ln/>
        </p:spPr>
      </p:sp>
      <p:sp>
        <p:nvSpPr>
          <p:cNvPr id="18" name="Text 16"/>
          <p:cNvSpPr/>
          <p:nvPr/>
        </p:nvSpPr>
        <p:spPr>
          <a:xfrm>
            <a:off x="3871436" y="4986695"/>
            <a:ext cx="285036" cy="356354"/>
          </a:xfrm>
          <a:prstGeom prst="rect">
            <a:avLst/>
          </a:prstGeom>
          <a:noFill/>
          <a:ln/>
        </p:spPr>
        <p:txBody>
          <a:bodyPr wrap="none" lIns="0" tIns="0" rIns="0" bIns="0" rtlCol="0" anchor="t"/>
          <a:lstStyle/>
          <a:p>
            <a:pPr marL="0" indent="0" algn="l">
              <a:lnSpc>
                <a:spcPts val="3350"/>
              </a:lnSpc>
              <a:buNone/>
            </a:pPr>
            <a:r>
              <a:rPr lang="en-US" sz="2200" b="1" dirty="0">
                <a:solidFill>
                  <a:srgbClr val="000000"/>
                </a:solidFill>
                <a:latin typeface="Montserrat Bold" pitchFamily="34" charset="0"/>
                <a:ea typeface="Montserrat Bold" pitchFamily="34" charset="-122"/>
                <a:cs typeface="Montserrat Bold" pitchFamily="34" charset="-120"/>
              </a:rPr>
              <a:t>3</a:t>
            </a:r>
            <a:endParaRPr lang="en-US" sz="2200" dirty="0"/>
          </a:p>
        </p:txBody>
      </p:sp>
      <p:sp>
        <p:nvSpPr>
          <p:cNvPr id="19" name="Text 17"/>
          <p:cNvSpPr/>
          <p:nvPr/>
        </p:nvSpPr>
        <p:spPr>
          <a:xfrm>
            <a:off x="1099542" y="5758815"/>
            <a:ext cx="3468172" cy="337542"/>
          </a:xfrm>
          <a:prstGeom prst="rect">
            <a:avLst/>
          </a:prstGeom>
          <a:noFill/>
          <a:ln/>
        </p:spPr>
        <p:txBody>
          <a:bodyPr wrap="none" lIns="0" tIns="0" rIns="0" bIns="0" rtlCol="0" anchor="t"/>
          <a:lstStyle/>
          <a:p>
            <a:pPr marL="0" indent="0" algn="l">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Comprehensive Logging</a:t>
            </a:r>
            <a:endParaRPr lang="en-US" sz="2100" dirty="0"/>
          </a:p>
        </p:txBody>
      </p:sp>
      <p:sp>
        <p:nvSpPr>
          <p:cNvPr id="20" name="Text 18"/>
          <p:cNvSpPr/>
          <p:nvPr/>
        </p:nvSpPr>
        <p:spPr>
          <a:xfrm>
            <a:off x="1099542" y="6238875"/>
            <a:ext cx="5828824" cy="1069419"/>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3" pitchFamily="34" charset="0"/>
                <a:ea typeface="Source Sans 3" pitchFamily="34" charset="-122"/>
                <a:cs typeface="Source Sans 3" pitchFamily="34" charset="-120"/>
              </a:rPr>
              <a:t>Maintain detailed logs of all detected changes, including timestamp, user responsible for the change, and the full file path for audit and incident response.</a:t>
            </a:r>
            <a:endParaRPr lang="en-US" sz="1850" dirty="0"/>
          </a:p>
        </p:txBody>
      </p:sp>
      <p:sp>
        <p:nvSpPr>
          <p:cNvPr id="21" name="Shape 19"/>
          <p:cNvSpPr/>
          <p:nvPr/>
        </p:nvSpPr>
        <p:spPr>
          <a:xfrm>
            <a:off x="7433905" y="5164931"/>
            <a:ext cx="6364962" cy="2411373"/>
          </a:xfrm>
          <a:prstGeom prst="roundRect">
            <a:avLst>
              <a:gd name="adj" fmla="val 6067"/>
            </a:avLst>
          </a:prstGeom>
          <a:solidFill>
            <a:srgbClr val="111213"/>
          </a:solidFill>
          <a:ln/>
        </p:spPr>
      </p:sp>
      <p:sp>
        <p:nvSpPr>
          <p:cNvPr id="22" name="Shape 20"/>
          <p:cNvSpPr/>
          <p:nvPr/>
        </p:nvSpPr>
        <p:spPr>
          <a:xfrm>
            <a:off x="7433905" y="5134451"/>
            <a:ext cx="6364962" cy="121920"/>
          </a:xfrm>
          <a:prstGeom prst="roundRect">
            <a:avLst>
              <a:gd name="adj" fmla="val 29231"/>
            </a:avLst>
          </a:prstGeom>
          <a:solidFill>
            <a:srgbClr val="FFFFFF"/>
          </a:solidFill>
          <a:ln/>
        </p:spPr>
      </p:sp>
      <p:sp>
        <p:nvSpPr>
          <p:cNvPr id="23" name="Shape 21"/>
          <p:cNvSpPr/>
          <p:nvPr/>
        </p:nvSpPr>
        <p:spPr>
          <a:xfrm>
            <a:off x="10259973" y="4808577"/>
            <a:ext cx="712708" cy="712708"/>
          </a:xfrm>
          <a:prstGeom prst="roundRect">
            <a:avLst>
              <a:gd name="adj" fmla="val 128299"/>
            </a:avLst>
          </a:prstGeom>
          <a:solidFill>
            <a:srgbClr val="FFFFFF"/>
          </a:solidFill>
          <a:ln/>
        </p:spPr>
      </p:sp>
      <p:sp>
        <p:nvSpPr>
          <p:cNvPr id="24" name="Text 22"/>
          <p:cNvSpPr/>
          <p:nvPr/>
        </p:nvSpPr>
        <p:spPr>
          <a:xfrm>
            <a:off x="10473809" y="4986695"/>
            <a:ext cx="285036" cy="356354"/>
          </a:xfrm>
          <a:prstGeom prst="rect">
            <a:avLst/>
          </a:prstGeom>
          <a:noFill/>
          <a:ln/>
        </p:spPr>
        <p:txBody>
          <a:bodyPr wrap="none" lIns="0" tIns="0" rIns="0" bIns="0" rtlCol="0" anchor="t"/>
          <a:lstStyle/>
          <a:p>
            <a:pPr marL="0" indent="0" algn="l">
              <a:lnSpc>
                <a:spcPts val="3350"/>
              </a:lnSpc>
              <a:buNone/>
            </a:pPr>
            <a:r>
              <a:rPr lang="en-US" sz="2200" b="1" dirty="0">
                <a:solidFill>
                  <a:srgbClr val="000000"/>
                </a:solidFill>
                <a:latin typeface="Montserrat Bold" pitchFamily="34" charset="0"/>
                <a:ea typeface="Montserrat Bold" pitchFamily="34" charset="-122"/>
                <a:cs typeface="Montserrat Bold" pitchFamily="34" charset="-120"/>
              </a:rPr>
              <a:t>4</a:t>
            </a:r>
            <a:endParaRPr lang="en-US" sz="2200" dirty="0"/>
          </a:p>
        </p:txBody>
      </p:sp>
      <p:sp>
        <p:nvSpPr>
          <p:cNvPr id="25" name="Text 23"/>
          <p:cNvSpPr/>
          <p:nvPr/>
        </p:nvSpPr>
        <p:spPr>
          <a:xfrm>
            <a:off x="7701915" y="5758815"/>
            <a:ext cx="4457462" cy="337542"/>
          </a:xfrm>
          <a:prstGeom prst="rect">
            <a:avLst/>
          </a:prstGeom>
          <a:noFill/>
          <a:ln/>
        </p:spPr>
        <p:txBody>
          <a:bodyPr wrap="none" lIns="0" tIns="0" rIns="0" bIns="0" rtlCol="0" anchor="t"/>
          <a:lstStyle/>
          <a:p>
            <a:pPr marL="0" indent="0" algn="l">
              <a:lnSpc>
                <a:spcPts val="2650"/>
              </a:lnSpc>
              <a:buNone/>
            </a:pPr>
            <a:r>
              <a:rPr lang="en-US" sz="2100" b="1" dirty="0">
                <a:solidFill>
                  <a:srgbClr val="E2E6E9"/>
                </a:solidFill>
                <a:latin typeface="Montserrat Bold" pitchFamily="34" charset="0"/>
                <a:ea typeface="Montserrat Bold" pitchFamily="34" charset="-122"/>
                <a:cs typeface="Montserrat Bold" pitchFamily="34" charset="-120"/>
              </a:rPr>
              <a:t>Attack Simulation &amp; Monitoring</a:t>
            </a:r>
            <a:endParaRPr lang="en-US" sz="2100" dirty="0"/>
          </a:p>
        </p:txBody>
      </p:sp>
      <p:sp>
        <p:nvSpPr>
          <p:cNvPr id="26" name="Text 24"/>
          <p:cNvSpPr/>
          <p:nvPr/>
        </p:nvSpPr>
        <p:spPr>
          <a:xfrm>
            <a:off x="7701915" y="6238875"/>
            <a:ext cx="5828943" cy="1069419"/>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3" pitchFamily="34" charset="0"/>
                <a:ea typeface="Source Sans 3" pitchFamily="34" charset="-122"/>
                <a:cs typeface="Source Sans 3" pitchFamily="34" charset="-120"/>
              </a:rPr>
              <a:t>Facilitate the simulation of attacker actions (e.g., modifying critical files) and effectively monitor these activities through the FIM system.</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1906667"/>
            <a:ext cx="6762869" cy="701278"/>
          </a:xfrm>
          <a:prstGeom prst="rect">
            <a:avLst/>
          </a:prstGeom>
          <a:noFill/>
          <a:ln/>
        </p:spPr>
        <p:txBody>
          <a:bodyPr wrap="none" lIns="0" tIns="0" rIns="0" bIns="0" rtlCol="0" anchor="t"/>
          <a:lstStyle/>
          <a:p>
            <a:pPr>
              <a:lnSpc>
                <a:spcPts val="5500"/>
              </a:lnSpc>
            </a:pPr>
            <a:r>
              <a:rPr lang="en-IN" sz="5400" dirty="0"/>
              <a:t>How It Works</a:t>
            </a:r>
            <a:endParaRPr lang="en-US" sz="5400" dirty="0"/>
          </a:p>
        </p:txBody>
      </p:sp>
      <p:pic>
        <p:nvPicPr>
          <p:cNvPr id="4" name="Image 0" descr="preencoded.png"/>
          <p:cNvPicPr>
            <a:picLocks noChangeAspect="1"/>
          </p:cNvPicPr>
          <p:nvPr/>
        </p:nvPicPr>
        <p:blipFill>
          <a:blip r:embed="rId3"/>
          <a:stretch>
            <a:fillRect/>
          </a:stretch>
        </p:blipFill>
        <p:spPr>
          <a:xfrm>
            <a:off x="863798" y="3109555"/>
            <a:ext cx="4300895" cy="987266"/>
          </a:xfrm>
          <a:prstGeom prst="rect">
            <a:avLst/>
          </a:prstGeom>
        </p:spPr>
      </p:pic>
      <p:sp>
        <p:nvSpPr>
          <p:cNvPr id="5" name="Text 2"/>
          <p:cNvSpPr/>
          <p:nvPr/>
        </p:nvSpPr>
        <p:spPr>
          <a:xfrm>
            <a:off x="1110615" y="4343638"/>
            <a:ext cx="3451979"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Event-Driven Detection</a:t>
            </a:r>
            <a:endParaRPr lang="en-US" sz="2200" dirty="0"/>
          </a:p>
        </p:txBody>
      </p:sp>
      <p:sp>
        <p:nvSpPr>
          <p:cNvPr id="6" name="Text 3"/>
          <p:cNvSpPr/>
          <p:nvPr/>
        </p:nvSpPr>
        <p:spPr>
          <a:xfrm>
            <a:off x="1110615" y="4842272"/>
            <a:ext cx="3807262" cy="187368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Leverages PowerShell's </a:t>
            </a:r>
            <a:r>
              <a:rPr lang="en-US" sz="1900" dirty="0">
                <a:solidFill>
                  <a:srgbClr val="E2E6E9"/>
                </a:solidFill>
                <a:highlight>
                  <a:srgbClr val="1E1F20"/>
                </a:highlight>
                <a:latin typeface="Consolas" pitchFamily="34" charset="0"/>
                <a:ea typeface="Consolas" pitchFamily="34" charset="-122"/>
                <a:cs typeface="Consolas" pitchFamily="34" charset="-120"/>
              </a:rPr>
              <a:t>FileSystemWatcher</a:t>
            </a:r>
            <a:r>
              <a:rPr lang="en-US" sz="1900" dirty="0">
                <a:solidFill>
                  <a:srgbClr val="E2E6E9"/>
                </a:solidFill>
                <a:latin typeface="Source Sans 3" pitchFamily="34" charset="0"/>
                <a:ea typeface="Source Sans 3" pitchFamily="34" charset="-122"/>
                <a:cs typeface="Source Sans 3" pitchFamily="34" charset="-120"/>
              </a:rPr>
              <a:t> to detect real-time file system events such as file creation, modification, renaming, and deletion.</a:t>
            </a:r>
            <a:endParaRPr lang="en-US" sz="1900" dirty="0"/>
          </a:p>
        </p:txBody>
      </p:sp>
      <p:pic>
        <p:nvPicPr>
          <p:cNvPr id="7" name="Image 1" descr="preencoded.png"/>
          <p:cNvPicPr>
            <a:picLocks noChangeAspect="1"/>
          </p:cNvPicPr>
          <p:nvPr/>
        </p:nvPicPr>
        <p:blipFill>
          <a:blip r:embed="rId4"/>
          <a:stretch>
            <a:fillRect/>
          </a:stretch>
        </p:blipFill>
        <p:spPr>
          <a:xfrm>
            <a:off x="5164693" y="3109555"/>
            <a:ext cx="4300895" cy="987266"/>
          </a:xfrm>
          <a:prstGeom prst="rect">
            <a:avLst/>
          </a:prstGeom>
        </p:spPr>
      </p:pic>
      <p:sp>
        <p:nvSpPr>
          <p:cNvPr id="8" name="Text 4"/>
          <p:cNvSpPr/>
          <p:nvPr/>
        </p:nvSpPr>
        <p:spPr>
          <a:xfrm>
            <a:off x="5411510" y="4343638"/>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Hash Polling Loop</a:t>
            </a:r>
            <a:endParaRPr lang="en-US" sz="2200" dirty="0"/>
          </a:p>
        </p:txBody>
      </p:sp>
      <p:sp>
        <p:nvSpPr>
          <p:cNvPr id="9" name="Text 5"/>
          <p:cNvSpPr/>
          <p:nvPr/>
        </p:nvSpPr>
        <p:spPr>
          <a:xfrm>
            <a:off x="5411510" y="4842272"/>
            <a:ext cx="3807262" cy="148066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Periodically calculates and compares SHA256 hashes of files in the </a:t>
            </a:r>
            <a:r>
              <a:rPr lang="en-US" sz="1900" dirty="0">
                <a:solidFill>
                  <a:srgbClr val="1D1F22"/>
                </a:solidFill>
                <a:latin typeface="Source Sans 3" pitchFamily="34" charset="0"/>
                <a:ea typeface="Source Sans 3" pitchFamily="34" charset="-122"/>
                <a:cs typeface="Source Sans 3" pitchFamily="34" charset="-120"/>
              </a:rPr>
              <a:t>watched</a:t>
            </a:r>
            <a:r>
              <a:rPr lang="en-US" sz="1900" dirty="0">
                <a:solidFill>
                  <a:srgbClr val="E2E6E9"/>
                </a:solidFill>
                <a:latin typeface="Source Sans 3" pitchFamily="34" charset="0"/>
                <a:ea typeface="Source Sans 3" pitchFamily="34" charset="-122"/>
                <a:cs typeface="Source Sans 3" pitchFamily="34" charset="-120"/>
              </a:rPr>
              <a:t> folder against a baseline to detect subtle content changes.</a:t>
            </a:r>
            <a:endParaRPr lang="en-US" sz="1900" dirty="0"/>
          </a:p>
        </p:txBody>
      </p:sp>
      <p:pic>
        <p:nvPicPr>
          <p:cNvPr id="10" name="Image 2" descr="preencoded.png"/>
          <p:cNvPicPr>
            <a:picLocks noChangeAspect="1"/>
          </p:cNvPicPr>
          <p:nvPr/>
        </p:nvPicPr>
        <p:blipFill>
          <a:blip r:embed="rId5"/>
          <a:stretch>
            <a:fillRect/>
          </a:stretch>
        </p:blipFill>
        <p:spPr>
          <a:xfrm>
            <a:off x="9465588" y="3109555"/>
            <a:ext cx="4301014" cy="987266"/>
          </a:xfrm>
          <a:prstGeom prst="rect">
            <a:avLst/>
          </a:prstGeom>
        </p:spPr>
      </p:pic>
      <p:sp>
        <p:nvSpPr>
          <p:cNvPr id="11" name="Text 6"/>
          <p:cNvSpPr/>
          <p:nvPr/>
        </p:nvSpPr>
        <p:spPr>
          <a:xfrm>
            <a:off x="9712404" y="4343638"/>
            <a:ext cx="3032165"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Combined Approach</a:t>
            </a:r>
            <a:endParaRPr lang="en-US" sz="2200" dirty="0"/>
          </a:p>
        </p:txBody>
      </p:sp>
      <p:sp>
        <p:nvSpPr>
          <p:cNvPr id="12" name="Text 7"/>
          <p:cNvSpPr/>
          <p:nvPr/>
        </p:nvSpPr>
        <p:spPr>
          <a:xfrm>
            <a:off x="9712404" y="4842272"/>
            <a:ext cx="3807381"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By integrating both methods, we achieve a hybrid FIM solution that is more resilient and capable of detecting a wider range of tampering attempts.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8073" y="611386"/>
            <a:ext cx="11196876" cy="631627"/>
          </a:xfrm>
          <a:prstGeom prst="rect">
            <a:avLst/>
          </a:prstGeom>
          <a:noFill/>
          <a:ln/>
        </p:spPr>
        <p:txBody>
          <a:bodyPr wrap="none" lIns="0" tIns="0" rIns="0" bIns="0" rtlCol="0" anchor="t"/>
          <a:lstStyle/>
          <a:p>
            <a:pPr marL="0" indent="0" algn="l">
              <a:lnSpc>
                <a:spcPts val="4950"/>
              </a:lnSpc>
              <a:buNone/>
            </a:pPr>
            <a:r>
              <a:rPr lang="en-US" sz="3950" b="1" dirty="0">
                <a:solidFill>
                  <a:srgbClr val="FFFFFF"/>
                </a:solidFill>
                <a:latin typeface="Montserrat Bold" pitchFamily="34" charset="0"/>
                <a:ea typeface="Montserrat Bold" pitchFamily="34" charset="-122"/>
                <a:cs typeface="Montserrat Bold" pitchFamily="34" charset="-120"/>
              </a:rPr>
              <a:t>Implementation Steps</a:t>
            </a:r>
            <a:endParaRPr lang="en-US" sz="3950" dirty="0"/>
          </a:p>
        </p:txBody>
      </p:sp>
      <p:sp>
        <p:nvSpPr>
          <p:cNvPr id="3" name="Text 1"/>
          <p:cNvSpPr/>
          <p:nvPr/>
        </p:nvSpPr>
        <p:spPr>
          <a:xfrm>
            <a:off x="778073" y="1776532"/>
            <a:ext cx="6265902" cy="697230"/>
          </a:xfrm>
          <a:prstGeom prst="rect">
            <a:avLst/>
          </a:prstGeom>
          <a:noFill/>
          <a:ln/>
        </p:spPr>
        <p:txBody>
          <a:bodyPr wrap="square" lIns="0" tIns="0" rIns="0" bIns="0" rtlCol="0" anchor="t"/>
          <a:lstStyle/>
          <a:p>
            <a:pPr marL="342900" indent="-342900" algn="l">
              <a:lnSpc>
                <a:spcPts val="2600"/>
              </a:lnSpc>
              <a:buSzPct val="100000"/>
              <a:buFont typeface="+mj-lt"/>
              <a:buAutoNum type="arabicPeriod"/>
            </a:pPr>
            <a:r>
              <a:rPr lang="en-US" sz="1750" dirty="0">
                <a:solidFill>
                  <a:srgbClr val="E2E6E9"/>
                </a:solidFill>
                <a:latin typeface="Source Sans 3" pitchFamily="34" charset="0"/>
                <a:ea typeface="Source Sans 3" pitchFamily="34" charset="-122"/>
                <a:cs typeface="Source Sans 3" pitchFamily="34" charset="-120"/>
              </a:rPr>
              <a:t>Set up the defined folder structure (</a:t>
            </a:r>
            <a:r>
              <a:rPr lang="en-US" sz="1750" dirty="0">
                <a:solidFill>
                  <a:srgbClr val="E2E6E9"/>
                </a:solidFill>
                <a:highlight>
                  <a:srgbClr val="1E1F20"/>
                </a:highlight>
                <a:latin typeface="Consolas" pitchFamily="34" charset="0"/>
                <a:ea typeface="Consolas" pitchFamily="34" charset="-122"/>
                <a:cs typeface="Consolas" pitchFamily="34" charset="-120"/>
              </a:rPr>
              <a:t>watched</a:t>
            </a:r>
            <a:r>
              <a:rPr lang="en-US" sz="1750" dirty="0">
                <a:solidFill>
                  <a:srgbClr val="E2E6E9"/>
                </a:solidFill>
                <a:latin typeface="Source Sans 3" pitchFamily="34" charset="0"/>
                <a:ea typeface="Source Sans 3" pitchFamily="34" charset="-122"/>
                <a:cs typeface="Source Sans 3" pitchFamily="34" charset="-120"/>
              </a:rPr>
              <a:t>, </a:t>
            </a:r>
            <a:r>
              <a:rPr lang="en-US" sz="1750" dirty="0">
                <a:solidFill>
                  <a:srgbClr val="E2E6E9"/>
                </a:solidFill>
                <a:highlight>
                  <a:srgbClr val="1E1F20"/>
                </a:highlight>
                <a:latin typeface="Consolas" pitchFamily="34" charset="0"/>
                <a:ea typeface="Consolas" pitchFamily="34" charset="-122"/>
                <a:cs typeface="Consolas" pitchFamily="34" charset="-120"/>
              </a:rPr>
              <a:t>logs</a:t>
            </a:r>
            <a:r>
              <a:rPr lang="en-US" sz="1750" dirty="0">
                <a:solidFill>
                  <a:srgbClr val="E2E6E9"/>
                </a:solidFill>
                <a:latin typeface="Source Sans 3" pitchFamily="34" charset="0"/>
                <a:ea typeface="Source Sans 3" pitchFamily="34" charset="-122"/>
                <a:cs typeface="Source Sans 3" pitchFamily="34" charset="-120"/>
              </a:rPr>
              <a:t>, </a:t>
            </a:r>
            <a:r>
              <a:rPr lang="en-US" sz="1750" dirty="0">
                <a:solidFill>
                  <a:srgbClr val="E2E6E9"/>
                </a:solidFill>
                <a:highlight>
                  <a:srgbClr val="1E1F20"/>
                </a:highlight>
                <a:latin typeface="Consolas" pitchFamily="34" charset="0"/>
                <a:ea typeface="Consolas" pitchFamily="34" charset="-122"/>
                <a:cs typeface="Consolas" pitchFamily="34" charset="-120"/>
              </a:rPr>
              <a:t>ReportArtifacts</a:t>
            </a:r>
            <a:r>
              <a:rPr lang="en-US" sz="1750" dirty="0">
                <a:solidFill>
                  <a:srgbClr val="E2E6E9"/>
                </a:solidFill>
                <a:latin typeface="Source Sans 3" pitchFamily="34" charset="0"/>
                <a:ea typeface="Source Sans 3" pitchFamily="34" charset="-122"/>
                <a:cs typeface="Source Sans 3" pitchFamily="34" charset="-120"/>
              </a:rPr>
              <a:t>).</a:t>
            </a:r>
            <a:endParaRPr lang="en-US" sz="1750" dirty="0"/>
          </a:p>
        </p:txBody>
      </p:sp>
      <p:sp>
        <p:nvSpPr>
          <p:cNvPr id="4" name="Text 2"/>
          <p:cNvSpPr/>
          <p:nvPr/>
        </p:nvSpPr>
        <p:spPr>
          <a:xfrm>
            <a:off x="778073" y="2551509"/>
            <a:ext cx="6265902" cy="681990"/>
          </a:xfrm>
          <a:prstGeom prst="rect">
            <a:avLst/>
          </a:prstGeom>
          <a:noFill/>
          <a:ln/>
        </p:spPr>
        <p:txBody>
          <a:bodyPr wrap="square" lIns="0" tIns="0" rIns="0" bIns="0" rtlCol="0" anchor="t"/>
          <a:lstStyle/>
          <a:p>
            <a:pPr marL="342900" indent="-342900" algn="l">
              <a:lnSpc>
                <a:spcPts val="2600"/>
              </a:lnSpc>
              <a:buSzPct val="100000"/>
              <a:buFont typeface="+mj-lt"/>
              <a:buAutoNum type="arabicPeriod" startAt="2"/>
            </a:pPr>
            <a:r>
              <a:rPr lang="en-US" sz="1750" dirty="0">
                <a:solidFill>
                  <a:srgbClr val="E2E6E9"/>
                </a:solidFill>
                <a:latin typeface="Source Sans 3" pitchFamily="34" charset="0"/>
                <a:ea typeface="Source Sans 3" pitchFamily="34" charset="-122"/>
                <a:cs typeface="Source Sans 3" pitchFamily="34" charset="-120"/>
              </a:rPr>
              <a:t>Execute the </a:t>
            </a:r>
            <a:r>
              <a:rPr lang="en-US" sz="1750" dirty="0">
                <a:solidFill>
                  <a:srgbClr val="E2E6E9"/>
                </a:solidFill>
                <a:highlight>
                  <a:srgbClr val="1E1F20"/>
                </a:highlight>
                <a:latin typeface="Consolas" pitchFamily="34" charset="0"/>
                <a:ea typeface="Consolas" pitchFamily="34" charset="-122"/>
                <a:cs typeface="Consolas" pitchFamily="34" charset="-120"/>
              </a:rPr>
              <a:t>watcher.ps1</a:t>
            </a:r>
            <a:r>
              <a:rPr lang="en-US" sz="1750" dirty="0">
                <a:solidFill>
                  <a:srgbClr val="E2E6E9"/>
                </a:solidFill>
                <a:latin typeface="Source Sans 3" pitchFamily="34" charset="0"/>
                <a:ea typeface="Source Sans 3" pitchFamily="34" charset="-122"/>
                <a:cs typeface="Source Sans 3" pitchFamily="34" charset="-120"/>
              </a:rPr>
              <a:t> PowerShell script to initiate monitoring.</a:t>
            </a:r>
            <a:endParaRPr lang="en-US" sz="1750" dirty="0"/>
          </a:p>
        </p:txBody>
      </p:sp>
      <p:sp>
        <p:nvSpPr>
          <p:cNvPr id="5" name="Text 3"/>
          <p:cNvSpPr/>
          <p:nvPr/>
        </p:nvSpPr>
        <p:spPr>
          <a:xfrm>
            <a:off x="778073" y="3311247"/>
            <a:ext cx="6265902" cy="681990"/>
          </a:xfrm>
          <a:prstGeom prst="rect">
            <a:avLst/>
          </a:prstGeom>
          <a:noFill/>
          <a:ln/>
        </p:spPr>
        <p:txBody>
          <a:bodyPr wrap="square" lIns="0" tIns="0" rIns="0" bIns="0" rtlCol="0" anchor="t"/>
          <a:lstStyle/>
          <a:p>
            <a:pPr marL="342900" indent="-342900" algn="l">
              <a:lnSpc>
                <a:spcPts val="2600"/>
              </a:lnSpc>
              <a:buSzPct val="100000"/>
              <a:buFont typeface="+mj-lt"/>
              <a:buAutoNum type="arabicPeriod" startAt="3"/>
            </a:pPr>
            <a:r>
              <a:rPr lang="en-US" sz="1750" dirty="0">
                <a:solidFill>
                  <a:srgbClr val="E2E6E9"/>
                </a:solidFill>
                <a:latin typeface="Source Sans 3" pitchFamily="34" charset="0"/>
                <a:ea typeface="Source Sans 3" pitchFamily="34" charset="-122"/>
                <a:cs typeface="Source Sans 3" pitchFamily="34" charset="-120"/>
              </a:rPr>
              <a:t>Perform various file actions (create, modify, rename, delete) within the </a:t>
            </a:r>
            <a:r>
              <a:rPr lang="en-US" sz="1750" dirty="0">
                <a:solidFill>
                  <a:srgbClr val="E2E6E9"/>
                </a:solidFill>
                <a:highlight>
                  <a:srgbClr val="1E1F20"/>
                </a:highlight>
                <a:latin typeface="Consolas" pitchFamily="34" charset="0"/>
                <a:ea typeface="Consolas" pitchFamily="34" charset="-122"/>
                <a:cs typeface="Consolas" pitchFamily="34" charset="-120"/>
              </a:rPr>
              <a:t>watched</a:t>
            </a:r>
            <a:r>
              <a:rPr lang="en-US" sz="1750" dirty="0">
                <a:solidFill>
                  <a:srgbClr val="E2E6E9"/>
                </a:solidFill>
                <a:latin typeface="Source Sans 3" pitchFamily="34" charset="0"/>
                <a:ea typeface="Source Sans 3" pitchFamily="34" charset="-122"/>
                <a:cs typeface="Source Sans 3" pitchFamily="34" charset="-120"/>
              </a:rPr>
              <a:t> folder.</a:t>
            </a:r>
            <a:endParaRPr lang="en-US" sz="1750" dirty="0"/>
          </a:p>
        </p:txBody>
      </p:sp>
      <p:sp>
        <p:nvSpPr>
          <p:cNvPr id="6" name="Text 4"/>
          <p:cNvSpPr/>
          <p:nvPr/>
        </p:nvSpPr>
        <p:spPr>
          <a:xfrm>
            <a:off x="778073" y="4070985"/>
            <a:ext cx="6265902" cy="681990"/>
          </a:xfrm>
          <a:prstGeom prst="rect">
            <a:avLst/>
          </a:prstGeom>
          <a:noFill/>
          <a:ln/>
        </p:spPr>
        <p:txBody>
          <a:bodyPr wrap="square" lIns="0" tIns="0" rIns="0" bIns="0" rtlCol="0" anchor="t"/>
          <a:lstStyle/>
          <a:p>
            <a:pPr marL="342900" indent="-342900" algn="l">
              <a:lnSpc>
                <a:spcPts val="2600"/>
              </a:lnSpc>
              <a:buSzPct val="100000"/>
              <a:buFont typeface="+mj-lt"/>
              <a:buAutoNum type="arabicPeriod" startAt="4"/>
            </a:pPr>
            <a:r>
              <a:rPr lang="en-US" sz="1750" dirty="0">
                <a:solidFill>
                  <a:srgbClr val="E2E6E9"/>
                </a:solidFill>
                <a:latin typeface="Source Sans 3" pitchFamily="34" charset="0"/>
                <a:ea typeface="Source Sans 3" pitchFamily="34" charset="-122"/>
                <a:cs typeface="Source Sans 3" pitchFamily="34" charset="-120"/>
              </a:rPr>
              <a:t>Observe the </a:t>
            </a:r>
            <a:r>
              <a:rPr lang="en-US" sz="1750" dirty="0">
                <a:solidFill>
                  <a:srgbClr val="E2E6E9"/>
                </a:solidFill>
                <a:highlight>
                  <a:srgbClr val="1E1F20"/>
                </a:highlight>
                <a:latin typeface="Consolas" pitchFamily="34" charset="0"/>
                <a:ea typeface="Consolas" pitchFamily="34" charset="-122"/>
                <a:cs typeface="Consolas" pitchFamily="34" charset="-120"/>
              </a:rPr>
              <a:t>fim_log.txt</a:t>
            </a:r>
            <a:r>
              <a:rPr lang="en-US" sz="1750" dirty="0">
                <a:solidFill>
                  <a:srgbClr val="E2E6E9"/>
                </a:solidFill>
                <a:latin typeface="Source Sans 3" pitchFamily="34" charset="0"/>
                <a:ea typeface="Source Sans 3" pitchFamily="34" charset="-122"/>
                <a:cs typeface="Source Sans 3" pitchFamily="34" charset="-120"/>
              </a:rPr>
              <a:t> in the </a:t>
            </a:r>
            <a:r>
              <a:rPr lang="en-US" sz="1750" dirty="0">
                <a:solidFill>
                  <a:srgbClr val="E2E6E9"/>
                </a:solidFill>
                <a:highlight>
                  <a:srgbClr val="1E1F20"/>
                </a:highlight>
                <a:latin typeface="Consolas" pitchFamily="34" charset="0"/>
                <a:ea typeface="Consolas" pitchFamily="34" charset="-122"/>
                <a:cs typeface="Consolas" pitchFamily="34" charset="-120"/>
              </a:rPr>
              <a:t>logs</a:t>
            </a:r>
            <a:r>
              <a:rPr lang="en-US" sz="1750" dirty="0">
                <a:solidFill>
                  <a:srgbClr val="E2E6E9"/>
                </a:solidFill>
                <a:latin typeface="Source Sans 3" pitchFamily="34" charset="0"/>
                <a:ea typeface="Source Sans 3" pitchFamily="34" charset="-122"/>
                <a:cs typeface="Source Sans 3" pitchFamily="34" charset="-120"/>
              </a:rPr>
              <a:t> folder for real-time updates and recorded events.</a:t>
            </a:r>
            <a:endParaRPr lang="en-US" sz="1750" dirty="0"/>
          </a:p>
        </p:txBody>
      </p:sp>
      <p:pic>
        <p:nvPicPr>
          <p:cNvPr id="7" name="Image 0" descr="preencoded.png"/>
          <p:cNvPicPr>
            <a:picLocks noChangeAspect="1"/>
          </p:cNvPicPr>
          <p:nvPr/>
        </p:nvPicPr>
        <p:blipFill rotWithShape="1">
          <a:blip r:embed="rId3"/>
          <a:srcRect l="4683" t="18540" r="2419" b="12964"/>
          <a:stretch/>
        </p:blipFill>
        <p:spPr>
          <a:xfrm>
            <a:off x="6680200" y="1905000"/>
            <a:ext cx="7748494" cy="57132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1260872"/>
            <a:ext cx="12902803"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Purple Team Simulation: Attack and Defense</a:t>
            </a:r>
            <a:endParaRPr lang="en-US" sz="4400" dirty="0"/>
          </a:p>
        </p:txBody>
      </p:sp>
      <p:sp>
        <p:nvSpPr>
          <p:cNvPr id="3" name="Text 1"/>
          <p:cNvSpPr/>
          <p:nvPr/>
        </p:nvSpPr>
        <p:spPr>
          <a:xfrm>
            <a:off x="863798" y="3280410"/>
            <a:ext cx="4915376"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Attacker Side: Simulating Threats</a:t>
            </a:r>
            <a:endParaRPr lang="en-US" sz="2200" dirty="0"/>
          </a:p>
        </p:txBody>
      </p:sp>
      <p:sp>
        <p:nvSpPr>
          <p:cNvPr id="4" name="Text 2"/>
          <p:cNvSpPr/>
          <p:nvPr/>
        </p:nvSpPr>
        <p:spPr>
          <a:xfrm>
            <a:off x="863798" y="3877866"/>
            <a:ext cx="6150293"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We simulate common attacker tactics, such as unauthorised file creation, modification, or deletion, akin to ransomware activity or an insider threat attempting to exfiltrate or corrupt data. These actions are performed directly on the </a:t>
            </a:r>
            <a:r>
              <a:rPr lang="en-US" sz="1900" dirty="0">
                <a:solidFill>
                  <a:srgbClr val="1D1F22"/>
                </a:solidFill>
                <a:latin typeface="Source Sans 3" pitchFamily="34" charset="0"/>
                <a:ea typeface="Source Sans 3" pitchFamily="34" charset="-122"/>
                <a:cs typeface="Source Sans 3" pitchFamily="34" charset="-120"/>
              </a:rPr>
              <a:t>watched</a:t>
            </a:r>
            <a:r>
              <a:rPr lang="en-US" sz="1900" dirty="0">
                <a:solidFill>
                  <a:srgbClr val="E2E6E9"/>
                </a:solidFill>
                <a:latin typeface="Source Sans 3" pitchFamily="34" charset="0"/>
                <a:ea typeface="Source Sans 3" pitchFamily="34" charset="-122"/>
                <a:cs typeface="Source Sans 3" pitchFamily="34" charset="-120"/>
              </a:rPr>
              <a:t> folder.</a:t>
            </a:r>
            <a:endParaRPr lang="en-US" sz="1900" dirty="0"/>
          </a:p>
        </p:txBody>
      </p:sp>
      <p:sp>
        <p:nvSpPr>
          <p:cNvPr id="5" name="Text 3"/>
          <p:cNvSpPr/>
          <p:nvPr/>
        </p:nvSpPr>
        <p:spPr>
          <a:xfrm>
            <a:off x="7623929" y="3280410"/>
            <a:ext cx="5204698"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Defender Side: Real-time Detection</a:t>
            </a:r>
            <a:endParaRPr lang="en-US" sz="2200" dirty="0"/>
          </a:p>
        </p:txBody>
      </p:sp>
      <p:sp>
        <p:nvSpPr>
          <p:cNvPr id="6" name="Text 4"/>
          <p:cNvSpPr/>
          <p:nvPr/>
        </p:nvSpPr>
        <p:spPr>
          <a:xfrm>
            <a:off x="7623929" y="3877866"/>
            <a:ext cx="6150293" cy="148066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Our PowerShell FIM script acts as the defender, actively monitoring the </a:t>
            </a:r>
            <a:r>
              <a:rPr lang="en-US" sz="1900" dirty="0">
                <a:solidFill>
                  <a:srgbClr val="1D1F22"/>
                </a:solidFill>
                <a:latin typeface="Source Sans 3" pitchFamily="34" charset="0"/>
                <a:ea typeface="Source Sans 3" pitchFamily="34" charset="-122"/>
                <a:cs typeface="Source Sans 3" pitchFamily="34" charset="-120"/>
              </a:rPr>
              <a:t>watched</a:t>
            </a:r>
            <a:r>
              <a:rPr lang="en-US" sz="1900" dirty="0">
                <a:solidFill>
                  <a:srgbClr val="E2E6E9"/>
                </a:solidFill>
                <a:latin typeface="Source Sans 3" pitchFamily="34" charset="0"/>
                <a:ea typeface="Source Sans 3" pitchFamily="34" charset="-122"/>
                <a:cs typeface="Source Sans 3" pitchFamily="34" charset="-120"/>
              </a:rPr>
              <a:t> folder. It logs every event and integrity change, providing immediate visibility into malicious activities.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1333005"/>
            <a:ext cx="5609749"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Results &amp; Benefits</a:t>
            </a:r>
            <a:endParaRPr lang="en-US" sz="4400" dirty="0"/>
          </a:p>
        </p:txBody>
      </p:sp>
      <p:sp>
        <p:nvSpPr>
          <p:cNvPr id="3" name="Text 1"/>
          <p:cNvSpPr/>
          <p:nvPr/>
        </p:nvSpPr>
        <p:spPr>
          <a:xfrm>
            <a:off x="863798" y="2565004"/>
            <a:ext cx="12902803" cy="370165"/>
          </a:xfrm>
          <a:prstGeom prst="rect">
            <a:avLst/>
          </a:prstGeom>
          <a:noFill/>
          <a:ln/>
        </p:spPr>
        <p:txBody>
          <a:bodyPr wrap="none" lIns="0" tIns="0" rIns="0" bIns="0" rtlCol="0" anchor="t"/>
          <a:lstStyle/>
          <a:p>
            <a:pPr marL="342900" indent="-342900" algn="l">
              <a:lnSpc>
                <a:spcPts val="2900"/>
              </a:lnSpc>
              <a:buSzPct val="100000"/>
              <a:buChar char="•"/>
            </a:pPr>
            <a:r>
              <a:rPr lang="en-US" sz="1900" b="1" dirty="0">
                <a:solidFill>
                  <a:srgbClr val="E2E6E9"/>
                </a:solidFill>
                <a:latin typeface="Source Sans 3" pitchFamily="34" charset="0"/>
                <a:ea typeface="Source Sans 3" pitchFamily="34" charset="-122"/>
                <a:cs typeface="Source Sans 3" pitchFamily="34" charset="-120"/>
              </a:rPr>
              <a:t>Real-time Detection:</a:t>
            </a:r>
            <a:r>
              <a:rPr lang="en-US" sz="1900" dirty="0">
                <a:solidFill>
                  <a:srgbClr val="E2E6E9"/>
                </a:solidFill>
                <a:latin typeface="Source Sans 3" pitchFamily="34" charset="0"/>
                <a:ea typeface="Source Sans 3" pitchFamily="34" charset="-122"/>
                <a:cs typeface="Source Sans 3" pitchFamily="34" charset="-120"/>
              </a:rPr>
              <a:t> Instant alerts on file activities.</a:t>
            </a:r>
            <a:endParaRPr lang="en-US" sz="1900" dirty="0"/>
          </a:p>
        </p:txBody>
      </p:sp>
      <p:sp>
        <p:nvSpPr>
          <p:cNvPr id="4" name="Text 2"/>
          <p:cNvSpPr/>
          <p:nvPr/>
        </p:nvSpPr>
        <p:spPr>
          <a:xfrm>
            <a:off x="863798" y="3243720"/>
            <a:ext cx="12902803" cy="370165"/>
          </a:xfrm>
          <a:prstGeom prst="rect">
            <a:avLst/>
          </a:prstGeom>
          <a:noFill/>
          <a:ln/>
        </p:spPr>
        <p:txBody>
          <a:bodyPr wrap="none" lIns="0" tIns="0" rIns="0" bIns="0" rtlCol="0" anchor="t"/>
          <a:lstStyle/>
          <a:p>
            <a:pPr marL="342900" indent="-342900" algn="l">
              <a:lnSpc>
                <a:spcPts val="2900"/>
              </a:lnSpc>
              <a:buSzPct val="100000"/>
              <a:buChar char="•"/>
            </a:pPr>
            <a:r>
              <a:rPr lang="en-US" sz="1900" b="1" dirty="0">
                <a:solidFill>
                  <a:srgbClr val="E2E6E9"/>
                </a:solidFill>
                <a:latin typeface="Source Sans 3" pitchFamily="34" charset="0"/>
                <a:ea typeface="Source Sans 3" pitchFamily="34" charset="-122"/>
                <a:cs typeface="Source Sans 3" pitchFamily="34" charset="-120"/>
              </a:rPr>
              <a:t>Cryptographic Verification:</a:t>
            </a:r>
            <a:r>
              <a:rPr lang="en-US" sz="1900" dirty="0">
                <a:solidFill>
                  <a:srgbClr val="E2E6E9"/>
                </a:solidFill>
                <a:latin typeface="Source Sans 3" pitchFamily="34" charset="0"/>
                <a:ea typeface="Source Sans 3" pitchFamily="34" charset="-122"/>
                <a:cs typeface="Source Sans 3" pitchFamily="34" charset="-120"/>
              </a:rPr>
              <a:t> Confirmed content integrity via SHA256.</a:t>
            </a:r>
            <a:endParaRPr lang="en-US" sz="1900" dirty="0"/>
          </a:p>
        </p:txBody>
      </p:sp>
      <p:sp>
        <p:nvSpPr>
          <p:cNvPr id="5" name="Text 3"/>
          <p:cNvSpPr/>
          <p:nvPr/>
        </p:nvSpPr>
        <p:spPr>
          <a:xfrm>
            <a:off x="863798" y="3940554"/>
            <a:ext cx="12902803" cy="370165"/>
          </a:xfrm>
          <a:prstGeom prst="rect">
            <a:avLst/>
          </a:prstGeom>
          <a:noFill/>
          <a:ln/>
        </p:spPr>
        <p:txBody>
          <a:bodyPr wrap="none" lIns="0" tIns="0" rIns="0" bIns="0" rtlCol="0" anchor="t"/>
          <a:lstStyle/>
          <a:p>
            <a:pPr marL="342900" indent="-342900" algn="l">
              <a:lnSpc>
                <a:spcPts val="2900"/>
              </a:lnSpc>
              <a:buSzPct val="100000"/>
              <a:buChar char="•"/>
            </a:pPr>
            <a:r>
              <a:rPr lang="en-US" sz="1900" b="1" dirty="0">
                <a:solidFill>
                  <a:srgbClr val="E2E6E9"/>
                </a:solidFill>
                <a:latin typeface="Source Sans 3" pitchFamily="34" charset="0"/>
                <a:ea typeface="Source Sans 3" pitchFamily="34" charset="-122"/>
                <a:cs typeface="Source Sans 3" pitchFamily="34" charset="-120"/>
              </a:rPr>
              <a:t>Audit-Ready Logs:</a:t>
            </a:r>
            <a:r>
              <a:rPr lang="en-US" sz="1900" dirty="0">
                <a:solidFill>
                  <a:srgbClr val="E2E6E9"/>
                </a:solidFill>
                <a:latin typeface="Source Sans 3" pitchFamily="34" charset="0"/>
                <a:ea typeface="Source Sans 3" pitchFamily="34" charset="-122"/>
                <a:cs typeface="Source Sans 3" pitchFamily="34" charset="-120"/>
              </a:rPr>
              <a:t> Usable for investigations and compliance.</a:t>
            </a:r>
            <a:endParaRPr lang="en-US" sz="1900" dirty="0"/>
          </a:p>
        </p:txBody>
      </p:sp>
      <p:sp>
        <p:nvSpPr>
          <p:cNvPr id="6" name="Text 4"/>
          <p:cNvSpPr/>
          <p:nvPr/>
        </p:nvSpPr>
        <p:spPr>
          <a:xfrm>
            <a:off x="863798" y="4749087"/>
            <a:ext cx="12902803" cy="370165"/>
          </a:xfrm>
          <a:prstGeom prst="rect">
            <a:avLst/>
          </a:prstGeom>
          <a:noFill/>
          <a:ln/>
        </p:spPr>
        <p:txBody>
          <a:bodyPr wrap="none" lIns="0" tIns="0" rIns="0" bIns="0" rtlCol="0" anchor="t"/>
          <a:lstStyle/>
          <a:p>
            <a:pPr marL="342900" indent="-342900" algn="l">
              <a:lnSpc>
                <a:spcPts val="2900"/>
              </a:lnSpc>
              <a:buSzPct val="100000"/>
              <a:buChar char="•"/>
            </a:pPr>
            <a:r>
              <a:rPr lang="en-US" sz="1900" b="1" dirty="0">
                <a:solidFill>
                  <a:srgbClr val="E2E6E9"/>
                </a:solidFill>
                <a:latin typeface="Source Sans 3" pitchFamily="34" charset="0"/>
                <a:ea typeface="Source Sans 3" pitchFamily="34" charset="-122"/>
                <a:cs typeface="Source Sans 3" pitchFamily="34" charset="-120"/>
              </a:rPr>
              <a:t>Cost-Free FIM:</a:t>
            </a:r>
            <a:r>
              <a:rPr lang="en-US" sz="1900" dirty="0">
                <a:solidFill>
                  <a:srgbClr val="E2E6E9"/>
                </a:solidFill>
                <a:latin typeface="Source Sans 3" pitchFamily="34" charset="0"/>
                <a:ea typeface="Source Sans 3" pitchFamily="34" charset="-122"/>
                <a:cs typeface="Source Sans 3" pitchFamily="34" charset="-120"/>
              </a:rPr>
              <a:t> Simple and effective FIM using PowerShell.</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67120" y="1129903"/>
            <a:ext cx="7522369" cy="622697"/>
          </a:xfrm>
          <a:prstGeom prst="rect">
            <a:avLst/>
          </a:prstGeom>
          <a:noFill/>
          <a:ln/>
        </p:spPr>
        <p:txBody>
          <a:bodyPr wrap="none" lIns="0" tIns="0" rIns="0" bIns="0" rtlCol="0" anchor="t"/>
          <a:lstStyle/>
          <a:p>
            <a:pPr marL="0" indent="0" algn="l">
              <a:lnSpc>
                <a:spcPts val="4900"/>
              </a:lnSpc>
              <a:buNone/>
            </a:pPr>
            <a:r>
              <a:rPr lang="en-US" sz="3900" b="1" dirty="0">
                <a:solidFill>
                  <a:srgbClr val="FFFFFF"/>
                </a:solidFill>
                <a:latin typeface="Montserrat Bold" pitchFamily="34" charset="0"/>
                <a:ea typeface="Montserrat Bold" pitchFamily="34" charset="-122"/>
                <a:cs typeface="Montserrat Bold" pitchFamily="34" charset="-120"/>
              </a:rPr>
              <a:t>Conclusion</a:t>
            </a:r>
            <a:endParaRPr lang="en-US" sz="3900" dirty="0"/>
          </a:p>
        </p:txBody>
      </p:sp>
      <p:sp>
        <p:nvSpPr>
          <p:cNvPr id="4" name="Text 1"/>
          <p:cNvSpPr/>
          <p:nvPr/>
        </p:nvSpPr>
        <p:spPr>
          <a:xfrm>
            <a:off x="1095851" y="2327910"/>
            <a:ext cx="12747149" cy="657463"/>
          </a:xfrm>
          <a:prstGeom prst="rect">
            <a:avLst/>
          </a:prstGeom>
          <a:noFill/>
          <a:ln/>
        </p:spPr>
        <p:txBody>
          <a:bodyPr wrap="square" lIns="0" tIns="0" rIns="0" bIns="0" rtlCol="0" anchor="t"/>
          <a:lstStyle/>
          <a:p>
            <a:pPr marL="285750" indent="-285750" algn="l">
              <a:lnSpc>
                <a:spcPts val="2550"/>
              </a:lnSpc>
              <a:buFont typeface="Arial" panose="020B0604020202020204" pitchFamily="34" charset="0"/>
              <a:buChar char="•"/>
            </a:pPr>
            <a:r>
              <a:rPr lang="en-US" sz="2800" dirty="0">
                <a:solidFill>
                  <a:srgbClr val="E2E6E9"/>
                </a:solidFill>
                <a:latin typeface="Source Sans 3" pitchFamily="34" charset="0"/>
                <a:ea typeface="Source Sans 3" pitchFamily="34" charset="-122"/>
                <a:cs typeface="Source Sans 3" pitchFamily="34" charset="-120"/>
              </a:rPr>
              <a:t>This project demonstrates how FIM works in real-world security scenarios, providing immediate and verifiable insights into file integrity.</a:t>
            </a:r>
            <a:endParaRPr lang="en-US" sz="2800" dirty="0"/>
          </a:p>
        </p:txBody>
      </p:sp>
      <p:sp>
        <p:nvSpPr>
          <p:cNvPr id="5" name="Text 2"/>
          <p:cNvSpPr/>
          <p:nvPr/>
        </p:nvSpPr>
        <p:spPr>
          <a:xfrm>
            <a:off x="1095851" y="3412292"/>
            <a:ext cx="12747149" cy="657463"/>
          </a:xfrm>
          <a:prstGeom prst="rect">
            <a:avLst/>
          </a:prstGeom>
          <a:noFill/>
          <a:ln/>
        </p:spPr>
        <p:txBody>
          <a:bodyPr wrap="square" lIns="0" tIns="0" rIns="0" bIns="0" rtlCol="0" anchor="t"/>
          <a:lstStyle/>
          <a:p>
            <a:pPr marL="457200" indent="-457200" algn="l">
              <a:lnSpc>
                <a:spcPts val="2550"/>
              </a:lnSpc>
              <a:buFont typeface="Arial" panose="020B0604020202020204" pitchFamily="34" charset="0"/>
              <a:buChar char="•"/>
            </a:pPr>
            <a:r>
              <a:rPr lang="en-US" sz="2800" dirty="0">
                <a:solidFill>
                  <a:srgbClr val="E2E6E9"/>
                </a:solidFill>
                <a:latin typeface="Source Sans 3" pitchFamily="34" charset="0"/>
                <a:ea typeface="Source Sans 3" pitchFamily="34" charset="-122"/>
                <a:cs typeface="Source Sans 3" pitchFamily="34" charset="-120"/>
              </a:rPr>
              <a:t>The hybrid approach, combining real-time event watching with periodic hashing, offers a robust and comprehensive detection capability.</a:t>
            </a:r>
            <a:endParaRPr lang="en-US" sz="2800" dirty="0"/>
          </a:p>
        </p:txBody>
      </p:sp>
      <p:sp>
        <p:nvSpPr>
          <p:cNvPr id="6" name="Text 3"/>
          <p:cNvSpPr/>
          <p:nvPr/>
        </p:nvSpPr>
        <p:spPr>
          <a:xfrm>
            <a:off x="1095851" y="4618593"/>
            <a:ext cx="12747149" cy="657463"/>
          </a:xfrm>
          <a:prstGeom prst="rect">
            <a:avLst/>
          </a:prstGeom>
          <a:noFill/>
          <a:ln/>
        </p:spPr>
        <p:txBody>
          <a:bodyPr wrap="square" lIns="0" tIns="0" rIns="0" bIns="0" rtlCol="0" anchor="t"/>
          <a:lstStyle/>
          <a:p>
            <a:pPr marL="457200" indent="-457200" algn="l">
              <a:lnSpc>
                <a:spcPts val="2550"/>
              </a:lnSpc>
              <a:buFont typeface="Arial" panose="020B0604020202020204" pitchFamily="34" charset="0"/>
              <a:buChar char="•"/>
            </a:pPr>
            <a:r>
              <a:rPr lang="en-US" sz="2800" dirty="0">
                <a:solidFill>
                  <a:srgbClr val="E2E6E9"/>
                </a:solidFill>
                <a:latin typeface="Source Sans 3" pitchFamily="34" charset="0"/>
                <a:ea typeface="Source Sans 3" pitchFamily="34" charset="-122"/>
                <a:cs typeface="Source Sans 3" pitchFamily="34" charset="-120"/>
              </a:rPr>
              <a:t>It provides both an attacker's and defender's perspective, essential for effective Purple Teaming and enhancing overall cybersecurity posture.</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444A4-C7B9-4A73-8D12-A7188C2CBAAC}"/>
              </a:ext>
            </a:extLst>
          </p:cNvPr>
          <p:cNvSpPr txBox="1"/>
          <p:nvPr/>
        </p:nvSpPr>
        <p:spPr>
          <a:xfrm>
            <a:off x="3886198" y="3391525"/>
            <a:ext cx="6296891" cy="1446550"/>
          </a:xfrm>
          <a:prstGeom prst="rect">
            <a:avLst/>
          </a:prstGeom>
          <a:noFill/>
        </p:spPr>
        <p:txBody>
          <a:bodyPr wrap="square" rtlCol="0">
            <a:spAutoFit/>
          </a:bodyPr>
          <a:lstStyle/>
          <a:p>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1563152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627</Words>
  <Application>Microsoft Office PowerPoint</Application>
  <PresentationFormat>Custom</PresentationFormat>
  <Paragraphs>57</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Source Sans 3</vt:lpstr>
      <vt:lpstr>Calibri Light</vt:lpstr>
      <vt:lpstr>Arial Black</vt:lpstr>
      <vt:lpstr>Consolas</vt:lpstr>
      <vt:lpstr>Montserrat Bold</vt:lpstr>
      <vt:lpstr>Algerian</vt:lpstr>
      <vt:lpstr>Calibri</vt:lpstr>
      <vt:lpstr>Segoe UI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Vivek Yadav</dc:creator>
  <cp:lastModifiedBy>Vivek Yadav</cp:lastModifiedBy>
  <cp:revision>5</cp:revision>
  <dcterms:created xsi:type="dcterms:W3CDTF">2025-09-13T13:15:50Z</dcterms:created>
  <dcterms:modified xsi:type="dcterms:W3CDTF">2025-09-14T14:53:27Z</dcterms:modified>
</cp:coreProperties>
</file>