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4"/>
  </p:notesMasterIdLst>
  <p:sldIdLst>
    <p:sldId id="256" r:id="rId2"/>
    <p:sldId id="258" r:id="rId3"/>
    <p:sldId id="291" r:id="rId4"/>
    <p:sldId id="259" r:id="rId5"/>
    <p:sldId id="260" r:id="rId6"/>
    <p:sldId id="289" r:id="rId7"/>
    <p:sldId id="292" r:id="rId8"/>
    <p:sldId id="293" r:id="rId9"/>
    <p:sldId id="295" r:id="rId10"/>
    <p:sldId id="294" r:id="rId11"/>
    <p:sldId id="270" r:id="rId12"/>
    <p:sldId id="269" r:id="rId13"/>
  </p:sldIdLst>
  <p:sldSz cx="9144000" cy="5143500" type="screen16x9"/>
  <p:notesSz cx="6858000" cy="9144000"/>
  <p:embeddedFontLst>
    <p:embeddedFont>
      <p:font typeface="Arvo" panose="020B0604020202020204" charset="0"/>
      <p:regular r:id="rId15"/>
      <p:bold r:id="rId16"/>
      <p:italic r:id="rId17"/>
      <p:boldItalic r:id="rId18"/>
    </p:embeddedFont>
    <p:embeddedFont>
      <p:font typeface="Barlow Condensed Medium" panose="020B0604020202020204" charset="0"/>
      <p:regular r:id="rId19"/>
      <p:bold r:id="rId20"/>
      <p:italic r:id="rId21"/>
      <p:boldItalic r:id="rId22"/>
    </p:embeddedFont>
    <p:embeddedFont>
      <p:font typeface="Barlow Condensed SemiBold" panose="020B0604020202020204" charset="0"/>
      <p:regular r:id="rId23"/>
      <p:bold r:id="rId24"/>
      <p:italic r:id="rId25"/>
      <p:boldItalic r:id="rId26"/>
    </p:embeddedFont>
    <p:embeddedFont>
      <p:font typeface="Tahoma" panose="020B060403050404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F9EF8-5B9E-442B-99CB-590C6FF80A7B}" v="2" dt="2021-05-18T16:55:35.645"/>
  </p1510:revLst>
</p1510:revInfo>
</file>

<file path=ppt/tableStyles.xml><?xml version="1.0" encoding="utf-8"?>
<a:tblStyleLst xmlns:a="http://schemas.openxmlformats.org/drawingml/2006/main" def="{1E66C9BC-049A-4EF2-905A-9639528F988E}">
  <a:tblStyle styleId="{1E66C9BC-049A-4EF2-905A-9639528F98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644" y="56"/>
      </p:cViewPr>
      <p:guideLst>
        <p:guide pos="2880"/>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55d2cabac8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5d2cabac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5d2cabac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55d2cabac8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5d2cabac8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032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55e1ed11e4_0_9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55e1ed11e4_0_9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55e1ed11e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62575" y="1545450"/>
            <a:ext cx="4419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r>
              <a:rPr lang="en-US"/>
              <a:t>Click to edit Master title style</a:t>
            </a:r>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r>
              <a:rPr lang="en-US"/>
              <a:t>Click to edit Master title style</a:t>
            </a:r>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r>
              <a:rPr lang="en-US"/>
              <a:t>Click to edit Master title style</a:t>
            </a:r>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r>
              <a:rPr lang="en-US"/>
              <a:t>Click to edit Master subtitle style</a:t>
            </a:r>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r>
              <a:rPr lang="en-US"/>
              <a:t>Click to edit Master title style</a:t>
            </a:r>
            <a:endParaRPr/>
          </a:p>
        </p:txBody>
      </p:sp>
      <p:cxnSp>
        <p:nvCxnSpPr>
          <p:cNvPr id="306" name="Google Shape;306;p6"/>
          <p:cNvCxnSpPr/>
          <p:nvPr/>
        </p:nvCxnSpPr>
        <p:spPr>
          <a:xfrm>
            <a:off x="8634675" y="-1604650"/>
            <a:ext cx="0" cy="266490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rPr lang="en-US"/>
              <a:t>Click to edit Master title style</a:t>
            </a:r>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2pPr>
            <a:lvl3pPr lvl="2">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3pPr>
            <a:lvl4pPr lvl="3">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4pPr>
            <a:lvl5pPr lvl="4">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5pPr>
            <a:lvl6pPr lvl="5">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6pPr>
            <a:lvl7pPr lvl="6">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7pPr>
            <a:lvl8pPr lvl="7">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8pPr>
            <a:lvl9pPr lvl="8">
              <a:spcBef>
                <a:spcPts val="0"/>
              </a:spcBef>
              <a:spcAft>
                <a:spcPts val="0"/>
              </a:spcAft>
              <a:buClr>
                <a:schemeClr val="lt1"/>
              </a:buClr>
              <a:buSzPts val="2800"/>
              <a:buFont typeface="Barlow Condensed SemiBold"/>
              <a:buNone/>
              <a:defRPr sz="2800">
                <a:solidFill>
                  <a:schemeClr val="lt1"/>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rvo"/>
              <a:buChar char="●"/>
              <a:defRPr sz="1800">
                <a:solidFill>
                  <a:schemeClr val="lt1"/>
                </a:solidFill>
                <a:latin typeface="Arvo"/>
                <a:ea typeface="Arvo"/>
                <a:cs typeface="Arvo"/>
                <a:sym typeface="Arvo"/>
              </a:defRPr>
            </a:lvl1pPr>
            <a:lvl2pPr marL="914400" lvl="1"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2pPr>
            <a:lvl3pPr marL="1371600" lvl="2"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3pPr>
            <a:lvl4pPr marL="1828800" lvl="3"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4pPr>
            <a:lvl5pPr marL="2286000" lvl="4"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5pPr>
            <a:lvl6pPr marL="2743200" lvl="5"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6pPr>
            <a:lvl7pPr marL="3200400" lvl="6"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7pPr>
            <a:lvl8pPr marL="3657600" lvl="7" indent="-317500">
              <a:lnSpc>
                <a:spcPct val="115000"/>
              </a:lnSpc>
              <a:spcBef>
                <a:spcPts val="1600"/>
              </a:spcBef>
              <a:spcAft>
                <a:spcPts val="0"/>
              </a:spcAft>
              <a:buClr>
                <a:schemeClr val="lt1"/>
              </a:buClr>
              <a:buSzPts val="1400"/>
              <a:buFont typeface="Arvo"/>
              <a:buChar char="○"/>
              <a:defRPr>
                <a:solidFill>
                  <a:schemeClr val="lt1"/>
                </a:solidFill>
                <a:latin typeface="Arvo"/>
                <a:ea typeface="Arvo"/>
                <a:cs typeface="Arvo"/>
                <a:sym typeface="Arvo"/>
              </a:defRPr>
            </a:lvl8pPr>
            <a:lvl9pPr marL="4114800" lvl="8" indent="-317500">
              <a:lnSpc>
                <a:spcPct val="115000"/>
              </a:lnSpc>
              <a:spcBef>
                <a:spcPts val="1600"/>
              </a:spcBef>
              <a:spcAft>
                <a:spcPts val="1600"/>
              </a:spcAft>
              <a:buClr>
                <a:schemeClr val="lt1"/>
              </a:buClr>
              <a:buSzPts val="1400"/>
              <a:buFont typeface="Arvo"/>
              <a:buChar char="■"/>
              <a:defRPr>
                <a:solidFill>
                  <a:schemeClr val="lt1"/>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3"/>
          <p:cNvSpPr txBox="1">
            <a:spLocks noGrp="1"/>
          </p:cNvSpPr>
          <p:nvPr>
            <p:ph type="ctrTitle"/>
          </p:nvPr>
        </p:nvSpPr>
        <p:spPr>
          <a:xfrm>
            <a:off x="1310827" y="1104900"/>
            <a:ext cx="6522346" cy="3116580"/>
          </a:xfrm>
          <a:prstGeom prst="rect">
            <a:avLst/>
          </a:prstGeom>
        </p:spPr>
        <p:txBody>
          <a:bodyPr spcFirstLastPara="1" wrap="square" lIns="91425" tIns="91425" rIns="91425" bIns="91425" anchor="b" anchorCtr="0">
            <a:noAutofit/>
          </a:bodyPr>
          <a:lstStyle/>
          <a:p>
            <a:pPr lvl="0"/>
            <a:br>
              <a:rPr lang="es" dirty="0"/>
            </a:br>
            <a:r>
              <a:rPr lang="en-IN" sz="4000" u="sng" dirty="0">
                <a:solidFill>
                  <a:schemeClr val="accent4">
                    <a:lumMod val="75000"/>
                  </a:schemeClr>
                </a:solidFill>
                <a:effectLst>
                  <a:outerShdw blurRad="38100" dist="38100" dir="2700000" algn="tl">
                    <a:srgbClr val="000000">
                      <a:alpha val="43137"/>
                    </a:srgbClr>
                  </a:outerShdw>
                </a:effectLst>
              </a:rPr>
              <a:t>DBMS  FOR</a:t>
            </a:r>
            <a:br>
              <a:rPr lang="en-IN" sz="4000" u="sng" dirty="0">
                <a:solidFill>
                  <a:schemeClr val="accent4">
                    <a:lumMod val="75000"/>
                  </a:schemeClr>
                </a:solidFill>
                <a:effectLst>
                  <a:outerShdw blurRad="38100" dist="38100" dir="2700000" algn="tl">
                    <a:srgbClr val="000000">
                      <a:alpha val="43137"/>
                    </a:srgbClr>
                  </a:outerShdw>
                </a:effectLst>
              </a:rPr>
            </a:br>
            <a:r>
              <a:rPr lang="en-IN" sz="4000" u="sng" dirty="0">
                <a:solidFill>
                  <a:schemeClr val="accent4">
                    <a:lumMod val="75000"/>
                  </a:schemeClr>
                </a:solidFill>
                <a:effectLst>
                  <a:outerShdw blurRad="38100" dist="38100" dir="2700000" algn="tl">
                    <a:srgbClr val="000000">
                      <a:alpha val="43137"/>
                    </a:srgbClr>
                  </a:outerShdw>
                </a:effectLst>
              </a:rPr>
              <a:t> E-COMMERCE  SECTOR</a:t>
            </a:r>
            <a:br>
              <a:rPr lang="es" sz="4800" u="sng" dirty="0">
                <a:solidFill>
                  <a:schemeClr val="accent4">
                    <a:lumMod val="75000"/>
                  </a:schemeClr>
                </a:solidFill>
                <a:effectLst>
                  <a:outerShdw blurRad="38100" dist="38100" dir="2700000" algn="tl">
                    <a:srgbClr val="000000">
                      <a:alpha val="43137"/>
                    </a:srgbClr>
                  </a:outerShdw>
                </a:effectLst>
              </a:rPr>
            </a:br>
            <a:br>
              <a:rPr lang="es" sz="4800" dirty="0">
                <a:latin typeface="Tahoma" panose="020B0604030504040204" pitchFamily="34" charset="0"/>
                <a:ea typeface="Tahoma" panose="020B0604030504040204" pitchFamily="34" charset="0"/>
                <a:cs typeface="Tahoma" panose="020B0604030504040204" pitchFamily="34" charset="0"/>
              </a:rPr>
            </a:br>
            <a:endParaRPr sz="48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F2EDE220-86CC-4BDD-BA58-C979DD8C0446}"/>
              </a:ext>
            </a:extLst>
          </p:cNvPr>
          <p:cNvSpPr txBox="1"/>
          <p:nvPr/>
        </p:nvSpPr>
        <p:spPr>
          <a:xfrm>
            <a:off x="2522594" y="2785110"/>
            <a:ext cx="4952626" cy="646331"/>
          </a:xfrm>
          <a:prstGeom prst="rect">
            <a:avLst/>
          </a:prstGeom>
          <a:noFill/>
          <a:ln>
            <a:noFill/>
          </a:ln>
        </p:spPr>
        <p:txBody>
          <a:bodyPr wrap="square" rtlCol="0">
            <a:spAutoFit/>
          </a:bodyPr>
          <a:lstStyle/>
          <a:p>
            <a:r>
              <a:rPr lang="en-US" sz="1800" dirty="0">
                <a:solidFill>
                  <a:schemeClr val="accent3">
                    <a:lumMod val="90000"/>
                    <a:lumOff val="10000"/>
                  </a:schemeClr>
                </a:solidFill>
              </a:rPr>
              <a:t>Ease the process of customers buying products online and sellers selling them</a:t>
            </a:r>
            <a:endParaRPr lang="en-IN" sz="1800" dirty="0">
              <a:solidFill>
                <a:schemeClr val="accent3">
                  <a:lumMod val="90000"/>
                  <a:lumOff val="10000"/>
                </a:schemeClr>
              </a:solidFill>
            </a:endParaRPr>
          </a:p>
        </p:txBody>
      </p:sp>
      <p:sp>
        <p:nvSpPr>
          <p:cNvPr id="3" name="TextBox 2">
            <a:extLst>
              <a:ext uri="{FF2B5EF4-FFF2-40B4-BE49-F238E27FC236}">
                <a16:creationId xmlns:a16="http://schemas.microsoft.com/office/drawing/2014/main" id="{75D6DDDE-D80E-4543-93AD-C1B9AE3CF8D5}"/>
              </a:ext>
            </a:extLst>
          </p:cNvPr>
          <p:cNvSpPr txBox="1"/>
          <p:nvPr/>
        </p:nvSpPr>
        <p:spPr>
          <a:xfrm>
            <a:off x="575497" y="4259580"/>
            <a:ext cx="1470660" cy="400110"/>
          </a:xfrm>
          <a:prstGeom prst="rect">
            <a:avLst/>
          </a:prstGeom>
          <a:noFill/>
          <a:ln>
            <a:noFill/>
          </a:ln>
        </p:spPr>
        <p:txBody>
          <a:bodyPr wrap="square" rtlCol="0">
            <a:spAutoFit/>
          </a:bodyPr>
          <a:lstStyle/>
          <a:p>
            <a:r>
              <a:rPr lang="en-IN" sz="2000" dirty="0">
                <a:solidFill>
                  <a:schemeClr val="accent3">
                    <a:lumMod val="90000"/>
                    <a:lumOff val="10000"/>
                  </a:schemeClr>
                </a:solidFill>
                <a:effectLst>
                  <a:outerShdw blurRad="38100" dist="38100" dir="2700000" algn="tl">
                    <a:srgbClr val="000000">
                      <a:alpha val="43137"/>
                    </a:srgbClr>
                  </a:outerShdw>
                </a:effectLst>
              </a:rPr>
              <a:t>GROUP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131C-F73D-4E58-902D-EA79165AEC1F}"/>
              </a:ext>
            </a:extLst>
          </p:cNvPr>
          <p:cNvSpPr>
            <a:spLocks noGrp="1"/>
          </p:cNvSpPr>
          <p:nvPr>
            <p:ph type="ctrTitle"/>
          </p:nvPr>
        </p:nvSpPr>
        <p:spPr>
          <a:xfrm>
            <a:off x="959921" y="1978710"/>
            <a:ext cx="8095500" cy="577800"/>
          </a:xfrm>
        </p:spPr>
        <p:txBody>
          <a:bodyPr/>
          <a:lstStyle/>
          <a:p>
            <a:r>
              <a:rPr lang="en-IN" u="sng" dirty="0">
                <a:solidFill>
                  <a:schemeClr val="accent3">
                    <a:lumMod val="90000"/>
                    <a:lumOff val="10000"/>
                  </a:schemeClr>
                </a:solidFill>
                <a:effectLst>
                  <a:outerShdw blurRad="38100" dist="38100" dir="2700000" algn="tl">
                    <a:srgbClr val="000000">
                      <a:alpha val="43137"/>
                    </a:srgbClr>
                  </a:outerShdw>
                </a:effectLst>
              </a:rPr>
              <a:t>SCHEMA  DIAGRAM</a:t>
            </a:r>
            <a:r>
              <a:rPr lang="en-IN" dirty="0"/>
              <a:t> </a:t>
            </a:r>
          </a:p>
        </p:txBody>
      </p:sp>
      <p:pic>
        <p:nvPicPr>
          <p:cNvPr id="5" name="Picture 4">
            <a:extLst>
              <a:ext uri="{FF2B5EF4-FFF2-40B4-BE49-F238E27FC236}">
                <a16:creationId xmlns:a16="http://schemas.microsoft.com/office/drawing/2014/main" id="{A4933C67-C208-4302-8D4E-0665B3DD78F7}"/>
              </a:ext>
            </a:extLst>
          </p:cNvPr>
          <p:cNvPicPr>
            <a:picLocks noChangeAspect="1"/>
          </p:cNvPicPr>
          <p:nvPr/>
        </p:nvPicPr>
        <p:blipFill>
          <a:blip r:embed="rId2"/>
          <a:stretch>
            <a:fillRect/>
          </a:stretch>
        </p:blipFill>
        <p:spPr>
          <a:xfrm>
            <a:off x="3424200" y="57150"/>
            <a:ext cx="2552822" cy="5029199"/>
          </a:xfrm>
          <a:prstGeom prst="rect">
            <a:avLst/>
          </a:prstGeom>
          <a:ln w="12700">
            <a:solidFill>
              <a:schemeClr val="tx2">
                <a:lumMod val="1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648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7"/>
          <p:cNvSpPr txBox="1">
            <a:spLocks noGrp="1"/>
          </p:cNvSpPr>
          <p:nvPr>
            <p:ph type="ctrTitle"/>
          </p:nvPr>
        </p:nvSpPr>
        <p:spPr>
          <a:xfrm>
            <a:off x="5565349" y="214632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accent3">
                    <a:lumMod val="90000"/>
                    <a:lumOff val="10000"/>
                  </a:schemeClr>
                </a:solidFill>
                <a:effectLst>
                  <a:outerShdw blurRad="38100" dist="38100" dir="2700000" algn="tl">
                    <a:srgbClr val="000000">
                      <a:alpha val="43137"/>
                    </a:srgbClr>
                  </a:outerShdw>
                </a:effectLst>
              </a:rPr>
              <a:t>CONCLUSION</a:t>
            </a:r>
            <a:endParaRPr dirty="0">
              <a:solidFill>
                <a:schemeClr val="accent3">
                  <a:lumMod val="90000"/>
                  <a:lumOff val="10000"/>
                </a:schemeClr>
              </a:solidFill>
              <a:effectLst>
                <a:outerShdw blurRad="38100" dist="38100" dir="2700000" algn="tl">
                  <a:srgbClr val="000000">
                    <a:alpha val="43137"/>
                  </a:srgbClr>
                </a:outerShdw>
              </a:effectLst>
            </a:endParaRPr>
          </a:p>
        </p:txBody>
      </p:sp>
      <p:sp>
        <p:nvSpPr>
          <p:cNvPr id="711" name="Google Shape;711;p27"/>
          <p:cNvSpPr txBox="1">
            <a:spLocks noGrp="1"/>
          </p:cNvSpPr>
          <p:nvPr>
            <p:ph type="subTitle" idx="1"/>
          </p:nvPr>
        </p:nvSpPr>
        <p:spPr>
          <a:xfrm>
            <a:off x="194335" y="2724125"/>
            <a:ext cx="6768633" cy="2040300"/>
          </a:xfrm>
          <a:prstGeom prst="rect">
            <a:avLst/>
          </a:prstGeom>
        </p:spPr>
        <p:txBody>
          <a:bodyPr spcFirstLastPara="1" wrap="square" lIns="91425" tIns="91425" rIns="91425" bIns="91425" anchor="t" anchorCtr="0">
            <a:noAutofit/>
          </a:bodyPr>
          <a:lstStyle/>
          <a:p>
            <a:pPr marL="0" lvl="0" indent="0" algn="just" rtl="0">
              <a:spcBef>
                <a:spcPts val="300"/>
              </a:spcBef>
              <a:spcAft>
                <a:spcPts val="0"/>
              </a:spcAft>
              <a:buNone/>
            </a:pPr>
            <a:r>
              <a:rPr lang="en-US" dirty="0">
                <a:solidFill>
                  <a:schemeClr val="accent3">
                    <a:lumMod val="90000"/>
                    <a:lumOff val="10000"/>
                  </a:schemeClr>
                </a:solidFill>
              </a:rPr>
              <a:t>    We as a team have successfully implemented our ideas and thought in our DBMS Case Study by using some tools such as MySQL, python, PowerPoint, etc., and collecting information from some links and sources and by using this we have created a E-commerce database to quickly analyze and come across some insights and conclusions of the data that we have created about the products, customers, sellers, shipping details, etc. in more efficient way and at last but not least we have enjoyed working on this project as a team and have successfully completed it.</a:t>
            </a:r>
            <a:endParaRPr dirty="0">
              <a:solidFill>
                <a:schemeClr val="accent3">
                  <a:lumMod val="90000"/>
                  <a:lumOff val="1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26"/>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solidFill>
                  <a:schemeClr val="accent3">
                    <a:lumMod val="90000"/>
                    <a:lumOff val="10000"/>
                  </a:schemeClr>
                </a:solidFill>
                <a:effectLst>
                  <a:outerShdw blurRad="38100" dist="38100" dir="2700000" algn="tl">
                    <a:srgbClr val="000000">
                      <a:alpha val="43137"/>
                    </a:srgbClr>
                  </a:outerShdw>
                </a:effectLst>
              </a:rPr>
              <a:t>THANK YOU!</a:t>
            </a:r>
            <a:endParaRPr dirty="0">
              <a:solidFill>
                <a:schemeClr val="accent3">
                  <a:lumMod val="90000"/>
                  <a:lumOff val="10000"/>
                </a:schemeClr>
              </a:solidFill>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Title 1">
            <a:extLst>
              <a:ext uri="{FF2B5EF4-FFF2-40B4-BE49-F238E27FC236}">
                <a16:creationId xmlns:a16="http://schemas.microsoft.com/office/drawing/2014/main" id="{C329EFE9-1E1C-4402-BCCB-C6C0001518E7}"/>
              </a:ext>
            </a:extLst>
          </p:cNvPr>
          <p:cNvSpPr>
            <a:spLocks noGrp="1"/>
          </p:cNvSpPr>
          <p:nvPr>
            <p:ph type="ctrTitle"/>
          </p:nvPr>
        </p:nvSpPr>
        <p:spPr>
          <a:xfrm>
            <a:off x="-2942393" y="962090"/>
            <a:ext cx="8095500" cy="577800"/>
          </a:xfrm>
        </p:spPr>
        <p:txBody>
          <a:bodyPr/>
          <a:lstStyle/>
          <a:p>
            <a:r>
              <a:rPr lang="en-IN" sz="4800" u="sng" dirty="0">
                <a:solidFill>
                  <a:schemeClr val="accent3">
                    <a:lumMod val="90000"/>
                    <a:lumOff val="10000"/>
                  </a:schemeClr>
                </a:solidFill>
                <a:effectLst>
                  <a:outerShdw blurRad="38100" dist="38100" dir="2700000" algn="tl">
                    <a:srgbClr val="000000">
                      <a:alpha val="43137"/>
                    </a:srgbClr>
                  </a:outerShdw>
                </a:effectLst>
              </a:rPr>
              <a:t>MEET THE GROUP</a:t>
            </a:r>
          </a:p>
        </p:txBody>
      </p:sp>
      <p:sp>
        <p:nvSpPr>
          <p:cNvPr id="365" name="Google Shape;365;p15"/>
          <p:cNvSpPr txBox="1">
            <a:spLocks noGrp="1"/>
          </p:cNvSpPr>
          <p:nvPr>
            <p:ph type="subTitle" idx="4294967295"/>
          </p:nvPr>
        </p:nvSpPr>
        <p:spPr>
          <a:xfrm>
            <a:off x="1814554" y="1760054"/>
            <a:ext cx="6263640" cy="252984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IN" sz="2400" dirty="0">
                <a:solidFill>
                  <a:schemeClr val="accent3">
                    <a:lumMod val="90000"/>
                    <a:lumOff val="10000"/>
                  </a:schemeClr>
                </a:solidFill>
                <a:effectLst>
                  <a:outerShdw blurRad="38100" dist="38100" dir="2700000" algn="tl">
                    <a:srgbClr val="000000">
                      <a:alpha val="43137"/>
                    </a:srgbClr>
                  </a:outerShdw>
                </a:effectLst>
              </a:rPr>
              <a:t>Eshaan Joshi </a:t>
            </a:r>
          </a:p>
          <a:p>
            <a:pPr marL="285750" lvl="0" indent="-285750" algn="l" rtl="0">
              <a:spcBef>
                <a:spcPts val="0"/>
              </a:spcBef>
              <a:spcAft>
                <a:spcPts val="0"/>
              </a:spcAft>
              <a:buFont typeface="Wingdings" panose="05000000000000000000" pitchFamily="2" charset="2"/>
              <a:buChar char="Ø"/>
            </a:pPr>
            <a:r>
              <a:rPr lang="en-IN" sz="2400" dirty="0">
                <a:solidFill>
                  <a:schemeClr val="accent3">
                    <a:lumMod val="90000"/>
                    <a:lumOff val="10000"/>
                  </a:schemeClr>
                </a:solidFill>
                <a:effectLst>
                  <a:outerShdw blurRad="38100" dist="38100" dir="2700000" algn="tl">
                    <a:srgbClr val="000000">
                      <a:alpha val="43137"/>
                    </a:srgbClr>
                  </a:outerShdw>
                </a:effectLst>
              </a:rPr>
              <a:t>Manish Parkar</a:t>
            </a:r>
          </a:p>
          <a:p>
            <a:pPr marL="285750" lvl="0" indent="-285750" algn="l" rtl="0">
              <a:spcBef>
                <a:spcPts val="0"/>
              </a:spcBef>
              <a:spcAft>
                <a:spcPts val="0"/>
              </a:spcAft>
              <a:buFont typeface="Wingdings" panose="05000000000000000000" pitchFamily="2" charset="2"/>
              <a:buChar char="Ø"/>
            </a:pPr>
            <a:r>
              <a:rPr lang="en-IN" sz="2400" dirty="0">
                <a:solidFill>
                  <a:schemeClr val="accent3">
                    <a:lumMod val="90000"/>
                    <a:lumOff val="10000"/>
                  </a:schemeClr>
                </a:solidFill>
                <a:effectLst>
                  <a:outerShdw blurRad="38100" dist="38100" dir="2700000" algn="tl">
                    <a:srgbClr val="000000">
                      <a:alpha val="43137"/>
                    </a:srgbClr>
                  </a:outerShdw>
                </a:effectLst>
              </a:rPr>
              <a:t>Samiksha Garibe</a:t>
            </a:r>
            <a:r>
              <a:rPr lang="en-IN" sz="2400" dirty="0">
                <a:effectLst>
                  <a:outerShdw blurRad="38100" dist="38100" dir="2700000" algn="tl">
                    <a:srgbClr val="000000">
                      <a:alpha val="43137"/>
                    </a:srgbClr>
                  </a:outerShdw>
                </a:effectLst>
              </a:rPr>
              <a:t> </a:t>
            </a:r>
          </a:p>
          <a:p>
            <a:pPr marL="285750" lvl="0" indent="-285750" algn="l" rtl="0">
              <a:spcBef>
                <a:spcPts val="0"/>
              </a:spcBef>
              <a:spcAft>
                <a:spcPts val="0"/>
              </a:spcAft>
              <a:buFont typeface="Wingdings" panose="05000000000000000000" pitchFamily="2" charset="2"/>
              <a:buChar char="Ø"/>
            </a:pPr>
            <a:r>
              <a:rPr lang="en-IN" sz="2400" dirty="0">
                <a:solidFill>
                  <a:schemeClr val="accent3">
                    <a:lumMod val="90000"/>
                    <a:lumOff val="10000"/>
                  </a:schemeClr>
                </a:solidFill>
                <a:effectLst>
                  <a:outerShdw blurRad="38100" dist="38100" dir="2700000" algn="tl">
                    <a:srgbClr val="000000">
                      <a:alpha val="43137"/>
                    </a:srgbClr>
                  </a:outerShdw>
                </a:effectLst>
              </a:rPr>
              <a:t>Aditi </a:t>
            </a:r>
            <a:r>
              <a:rPr lang="en-IN" sz="2400" dirty="0" err="1">
                <a:solidFill>
                  <a:schemeClr val="accent3">
                    <a:lumMod val="90000"/>
                    <a:lumOff val="10000"/>
                  </a:schemeClr>
                </a:solidFill>
                <a:effectLst>
                  <a:outerShdw blurRad="38100" dist="38100" dir="2700000" algn="tl">
                    <a:srgbClr val="000000">
                      <a:alpha val="43137"/>
                    </a:srgbClr>
                  </a:outerShdw>
                </a:effectLst>
              </a:rPr>
              <a:t>Manikoth</a:t>
            </a:r>
            <a:endParaRPr lang="en-IN" sz="2400" dirty="0">
              <a:solidFill>
                <a:schemeClr val="accent3">
                  <a:lumMod val="90000"/>
                  <a:lumOff val="10000"/>
                </a:schemeClr>
              </a:solidFill>
              <a:effectLst>
                <a:outerShdw blurRad="38100" dist="38100" dir="2700000" algn="tl">
                  <a:srgbClr val="000000">
                    <a:alpha val="43137"/>
                  </a:srgbClr>
                </a:outerShdw>
              </a:effectLst>
            </a:endParaRPr>
          </a:p>
          <a:p>
            <a:pPr marL="285750" lvl="0" indent="-285750" algn="l" rtl="0">
              <a:spcBef>
                <a:spcPts val="0"/>
              </a:spcBef>
              <a:spcAft>
                <a:spcPts val="0"/>
              </a:spcAft>
              <a:buFont typeface="Wingdings" panose="05000000000000000000" pitchFamily="2" charset="2"/>
              <a:buChar char="Ø"/>
            </a:pPr>
            <a:endParaRPr lang="en-IN" sz="2400" dirty="0">
              <a:effectLst>
                <a:outerShdw blurRad="38100" dist="38100" dir="2700000" algn="tl">
                  <a:srgbClr val="000000">
                    <a:alpha val="43137"/>
                  </a:srgbClr>
                </a:outerShdw>
              </a:effectLst>
            </a:endParaRPr>
          </a:p>
          <a:p>
            <a:pPr marL="0" lvl="0" indent="0" algn="l" rtl="0">
              <a:spcBef>
                <a:spcPts val="0"/>
              </a:spcBef>
              <a:spcAft>
                <a:spcPts val="0"/>
              </a:spcAft>
              <a:buNone/>
            </a:pPr>
            <a:endParaRPr lang="en-IN" sz="1800" dirty="0"/>
          </a:p>
          <a:p>
            <a:pPr marL="0" lvl="0" indent="0" algn="l" rtl="0">
              <a:spcBef>
                <a:spcPts val="0"/>
              </a:spcBef>
              <a:spcAft>
                <a:spcPts val="0"/>
              </a:spcAft>
              <a:buNone/>
            </a:pPr>
            <a:endParaRPr lang="en-IN" dirty="0"/>
          </a:p>
        </p:txBody>
      </p:sp>
      <p:pic>
        <p:nvPicPr>
          <p:cNvPr id="3" name="Picture 2">
            <a:extLst>
              <a:ext uri="{FF2B5EF4-FFF2-40B4-BE49-F238E27FC236}">
                <a16:creationId xmlns:a16="http://schemas.microsoft.com/office/drawing/2014/main" id="{BB9FD1BA-3DA9-4EED-BD92-41D03C5BD665}"/>
              </a:ext>
            </a:extLst>
          </p:cNvPr>
          <p:cNvPicPr>
            <a:picLocks noChangeAspect="1"/>
          </p:cNvPicPr>
          <p:nvPr/>
        </p:nvPicPr>
        <p:blipFill>
          <a:blip r:embed="rId3"/>
          <a:stretch>
            <a:fillRect/>
          </a:stretch>
        </p:blipFill>
        <p:spPr>
          <a:xfrm>
            <a:off x="5820355" y="2231962"/>
            <a:ext cx="2839942" cy="25669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299A-02C9-432D-9AD9-1BC8DFDE85EE}"/>
              </a:ext>
            </a:extLst>
          </p:cNvPr>
          <p:cNvSpPr>
            <a:spLocks noGrp="1"/>
          </p:cNvSpPr>
          <p:nvPr>
            <p:ph type="ctrTitle"/>
          </p:nvPr>
        </p:nvSpPr>
        <p:spPr>
          <a:xfrm>
            <a:off x="4301655" y="2130413"/>
            <a:ext cx="4770783" cy="577800"/>
          </a:xfrm>
        </p:spPr>
        <p:txBody>
          <a:bodyPr/>
          <a:lstStyle/>
          <a:p>
            <a:r>
              <a:rPr lang="en-IN" dirty="0">
                <a:solidFill>
                  <a:schemeClr val="accent3">
                    <a:lumMod val="90000"/>
                    <a:lumOff val="10000"/>
                  </a:schemeClr>
                </a:solidFill>
                <a:effectLst>
                  <a:outerShdw blurRad="38100" dist="38100" dir="2700000" algn="tl">
                    <a:srgbClr val="000000">
                      <a:alpha val="43137"/>
                    </a:srgbClr>
                  </a:outerShdw>
                </a:effectLst>
              </a:rPr>
              <a:t>PROBLEM  STATEMENT</a:t>
            </a:r>
          </a:p>
        </p:txBody>
      </p:sp>
      <p:sp>
        <p:nvSpPr>
          <p:cNvPr id="3" name="Subtitle 2">
            <a:extLst>
              <a:ext uri="{FF2B5EF4-FFF2-40B4-BE49-F238E27FC236}">
                <a16:creationId xmlns:a16="http://schemas.microsoft.com/office/drawing/2014/main" id="{545D5979-311A-40DB-A2D4-C246B65BB660}"/>
              </a:ext>
            </a:extLst>
          </p:cNvPr>
          <p:cNvSpPr>
            <a:spLocks noGrp="1"/>
          </p:cNvSpPr>
          <p:nvPr>
            <p:ph type="subTitle" idx="1"/>
          </p:nvPr>
        </p:nvSpPr>
        <p:spPr>
          <a:xfrm>
            <a:off x="365452" y="2946752"/>
            <a:ext cx="7355264" cy="1354903"/>
          </a:xfrm>
        </p:spPr>
        <p:txBody>
          <a:bodyPr/>
          <a:lstStyle/>
          <a:p>
            <a:pPr>
              <a:buFont typeface="Wingdings" panose="05000000000000000000" pitchFamily="2" charset="2"/>
              <a:buChar char="q"/>
            </a:pPr>
            <a:r>
              <a:rPr lang="en-US" sz="1800" dirty="0">
                <a:solidFill>
                  <a:schemeClr val="accent3">
                    <a:lumMod val="90000"/>
                    <a:lumOff val="10000"/>
                  </a:schemeClr>
                </a:solidFill>
              </a:rPr>
              <a:t>Creating a database management system for e-commerce sector using MySQL and python and executing various SQL commands to quickly analyze the data and to drawn some insights out of it.</a:t>
            </a:r>
            <a:endParaRPr lang="en-IN" sz="1800" dirty="0">
              <a:solidFill>
                <a:schemeClr val="accent3">
                  <a:lumMod val="90000"/>
                  <a:lumOff val="10000"/>
                </a:schemeClr>
              </a:solidFill>
            </a:endParaRPr>
          </a:p>
        </p:txBody>
      </p:sp>
    </p:spTree>
    <p:extLst>
      <p:ext uri="{BB962C8B-B14F-4D97-AF65-F5344CB8AC3E}">
        <p14:creationId xmlns:p14="http://schemas.microsoft.com/office/powerpoint/2010/main" val="1633814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11" name="Title 10">
            <a:extLst>
              <a:ext uri="{FF2B5EF4-FFF2-40B4-BE49-F238E27FC236}">
                <a16:creationId xmlns:a16="http://schemas.microsoft.com/office/drawing/2014/main" id="{9DB74728-64B7-469D-8081-0F32C26DFA31}"/>
              </a:ext>
            </a:extLst>
          </p:cNvPr>
          <p:cNvSpPr>
            <a:spLocks noGrp="1"/>
          </p:cNvSpPr>
          <p:nvPr>
            <p:ph type="ctrTitle"/>
          </p:nvPr>
        </p:nvSpPr>
        <p:spPr>
          <a:xfrm>
            <a:off x="374611" y="308430"/>
            <a:ext cx="8095500" cy="577800"/>
          </a:xfrm>
        </p:spPr>
        <p:txBody>
          <a:bodyPr/>
          <a:lstStyle/>
          <a:p>
            <a:r>
              <a:rPr lang="en-IN" sz="4000" u="sng" dirty="0">
                <a:solidFill>
                  <a:schemeClr val="accent4">
                    <a:lumMod val="75000"/>
                  </a:schemeClr>
                </a:solidFill>
                <a:effectLst>
                  <a:outerShdw blurRad="38100" dist="38100" dir="2700000" algn="tl">
                    <a:srgbClr val="000000">
                      <a:alpha val="43137"/>
                    </a:srgbClr>
                  </a:outerShdw>
                </a:effectLst>
              </a:rPr>
              <a:t>INTRODUCTION TO E-COMMERCE</a:t>
            </a:r>
          </a:p>
        </p:txBody>
      </p:sp>
      <p:sp>
        <p:nvSpPr>
          <p:cNvPr id="12" name="TextBox 11">
            <a:extLst>
              <a:ext uri="{FF2B5EF4-FFF2-40B4-BE49-F238E27FC236}">
                <a16:creationId xmlns:a16="http://schemas.microsoft.com/office/drawing/2014/main" id="{A7E1AF00-FFC4-442D-8E03-9600374EFD0A}"/>
              </a:ext>
            </a:extLst>
          </p:cNvPr>
          <p:cNvSpPr txBox="1"/>
          <p:nvPr/>
        </p:nvSpPr>
        <p:spPr>
          <a:xfrm>
            <a:off x="482721" y="1401157"/>
            <a:ext cx="7879280" cy="2554545"/>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2060"/>
                </a:solidFill>
                <a:effectLst/>
                <a:latin typeface="Whitney"/>
              </a:rPr>
              <a:t> </a:t>
            </a:r>
            <a:r>
              <a:rPr lang="en-US" sz="2000" b="0" i="0" dirty="0">
                <a:solidFill>
                  <a:schemeClr val="accent3">
                    <a:lumMod val="90000"/>
                    <a:lumOff val="10000"/>
                  </a:schemeClr>
                </a:solidFill>
                <a:effectLst/>
                <a:latin typeface="Whitney"/>
              </a:rPr>
              <a:t>Internet has become an important medium for doing global business based on the state of the art technology. Global business was conducted in a new way: electronically, using networks and the Internet. </a:t>
            </a:r>
          </a:p>
          <a:p>
            <a:pPr marL="285750" indent="-285750">
              <a:buFont typeface="Arial" panose="020B0604020202020204" pitchFamily="34" charset="0"/>
              <a:buChar char="•"/>
            </a:pPr>
            <a:r>
              <a:rPr lang="en-US" sz="2000" b="0" i="0" dirty="0">
                <a:solidFill>
                  <a:schemeClr val="accent3">
                    <a:lumMod val="90000"/>
                    <a:lumOff val="10000"/>
                  </a:schemeClr>
                </a:solidFill>
                <a:effectLst/>
                <a:latin typeface="Whitney"/>
              </a:rPr>
              <a:t>The availability of Internet has led to the development of E-Commerce (Electronic commerce), in which business transactions take place via telecommunication networks.</a:t>
            </a:r>
          </a:p>
          <a:p>
            <a:pPr marL="285750" indent="-285750">
              <a:buFont typeface="Arial" panose="020B0604020202020204" pitchFamily="34" charset="0"/>
              <a:buChar char="•"/>
            </a:pPr>
            <a:r>
              <a:rPr lang="en-US" sz="2000" b="0" i="0" dirty="0">
                <a:solidFill>
                  <a:schemeClr val="accent3">
                    <a:lumMod val="90000"/>
                    <a:lumOff val="10000"/>
                  </a:schemeClr>
                </a:solidFill>
                <a:effectLst/>
                <a:latin typeface="Whitney"/>
              </a:rPr>
              <a:t> E-Commerce has two major aspects: economical and technological.</a:t>
            </a:r>
            <a:endParaRPr lang="en-IN" sz="2000" dirty="0">
              <a:solidFill>
                <a:schemeClr val="accent3">
                  <a:lumMod val="90000"/>
                  <a:lumOff val="1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7"/>
          <p:cNvSpPr txBox="1">
            <a:spLocks noGrp="1"/>
          </p:cNvSpPr>
          <p:nvPr>
            <p:ph type="ctrTitle"/>
          </p:nvPr>
        </p:nvSpPr>
        <p:spPr>
          <a:xfrm flipH="1">
            <a:off x="712750" y="537029"/>
            <a:ext cx="8185167"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u="sng" dirty="0">
                <a:solidFill>
                  <a:schemeClr val="accent4">
                    <a:lumMod val="75000"/>
                  </a:schemeClr>
                </a:solidFill>
                <a:effectLst>
                  <a:outerShdw blurRad="38100" dist="38100" dir="2700000" algn="tl">
                    <a:srgbClr val="000000">
                      <a:alpha val="43137"/>
                    </a:srgbClr>
                  </a:outerShdw>
                </a:effectLst>
              </a:rPr>
              <a:t>ROLE OF DATABASE MANAGEMENT SYSTEM </a:t>
            </a:r>
            <a:br>
              <a:rPr lang="en-IN" u="sng" dirty="0">
                <a:solidFill>
                  <a:schemeClr val="accent4">
                    <a:lumMod val="75000"/>
                  </a:schemeClr>
                </a:solidFill>
                <a:effectLst>
                  <a:outerShdw blurRad="38100" dist="38100" dir="2700000" algn="tl">
                    <a:srgbClr val="000000">
                      <a:alpha val="43137"/>
                    </a:srgbClr>
                  </a:outerShdw>
                </a:effectLst>
              </a:rPr>
            </a:br>
            <a:r>
              <a:rPr lang="en-IN" u="sng" dirty="0">
                <a:solidFill>
                  <a:schemeClr val="accent4">
                    <a:lumMod val="75000"/>
                  </a:schemeClr>
                </a:solidFill>
                <a:effectLst>
                  <a:outerShdw blurRad="38100" dist="38100" dir="2700000" algn="tl">
                    <a:srgbClr val="000000">
                      <a:alpha val="43137"/>
                    </a:srgbClr>
                  </a:outerShdw>
                </a:effectLst>
              </a:rPr>
              <a:t>IN E-COMMERCE</a:t>
            </a:r>
            <a:endParaRPr u="sng" dirty="0">
              <a:solidFill>
                <a:schemeClr val="accent4">
                  <a:lumMod val="75000"/>
                </a:schemeClr>
              </a:solidFill>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25B77BE9-5792-4730-BE5A-F6C9E506D50F}"/>
              </a:ext>
            </a:extLst>
          </p:cNvPr>
          <p:cNvSpPr txBox="1"/>
          <p:nvPr/>
        </p:nvSpPr>
        <p:spPr>
          <a:xfrm>
            <a:off x="562984" y="1114829"/>
            <a:ext cx="7011295" cy="4247317"/>
          </a:xfrm>
          <a:prstGeom prst="rect">
            <a:avLst/>
          </a:prstGeom>
          <a:noFill/>
        </p:spPr>
        <p:txBody>
          <a:bodyPr wrap="square" rtlCol="0">
            <a:spAutoFit/>
          </a:bodyPr>
          <a:lstStyle/>
          <a:p>
            <a:pPr marL="285750" indent="-285750" algn="l">
              <a:buFont typeface="Arial" panose="020B0604020202020204" pitchFamily="34" charset="0"/>
              <a:buChar char="•"/>
            </a:pPr>
            <a:r>
              <a:rPr lang="en-US" sz="2000" b="0" i="0" dirty="0">
                <a:solidFill>
                  <a:schemeClr val="accent3">
                    <a:lumMod val="90000"/>
                    <a:lumOff val="10000"/>
                  </a:schemeClr>
                </a:solidFill>
                <a:effectLst/>
                <a:latin typeface="Titillium Web"/>
              </a:rPr>
              <a:t>Ecommerce companies are always attempting to widen their net, pulling in more interested customers to view and purchase their products and services. With new consumers comes the </a:t>
            </a:r>
            <a:r>
              <a:rPr lang="en-US" sz="2000" b="0" i="0" u="none" strike="noStrike" dirty="0">
                <a:solidFill>
                  <a:schemeClr val="accent3">
                    <a:lumMod val="90000"/>
                    <a:lumOff val="10000"/>
                  </a:schemeClr>
                </a:solidFill>
                <a:effectLst/>
                <a:latin typeface="Titillium Web"/>
              </a:rPr>
              <a:t>potential for revenue </a:t>
            </a:r>
            <a:r>
              <a:rPr lang="en-US" sz="2000" b="0" i="0" dirty="0">
                <a:solidFill>
                  <a:schemeClr val="accent3">
                    <a:lumMod val="90000"/>
                    <a:lumOff val="10000"/>
                  </a:schemeClr>
                </a:solidFill>
                <a:effectLst/>
                <a:latin typeface="Titillium Web"/>
              </a:rPr>
              <a:t>and client referrals</a:t>
            </a:r>
            <a:r>
              <a:rPr lang="en-US" sz="1600" b="0" i="0" dirty="0">
                <a:solidFill>
                  <a:schemeClr val="accent3">
                    <a:lumMod val="90000"/>
                    <a:lumOff val="10000"/>
                  </a:schemeClr>
                </a:solidFill>
                <a:effectLst/>
                <a:latin typeface="Titillium Web"/>
              </a:rPr>
              <a:t>.</a:t>
            </a:r>
          </a:p>
          <a:p>
            <a:pPr algn="l"/>
            <a:endParaRPr lang="en-US" sz="1600" b="0" i="0" dirty="0">
              <a:solidFill>
                <a:schemeClr val="accent3">
                  <a:lumMod val="90000"/>
                  <a:lumOff val="10000"/>
                </a:schemeClr>
              </a:solidFill>
              <a:effectLst/>
              <a:latin typeface="Titillium Web"/>
            </a:endParaRPr>
          </a:p>
          <a:p>
            <a:pPr marL="285750" indent="-285750" algn="l">
              <a:buFont typeface="Arial" panose="020B0604020202020204" pitchFamily="34" charset="0"/>
              <a:buChar char="•"/>
            </a:pPr>
            <a:r>
              <a:rPr lang="en-US" sz="2000" i="0" dirty="0">
                <a:solidFill>
                  <a:schemeClr val="accent3">
                    <a:lumMod val="90000"/>
                    <a:lumOff val="10000"/>
                  </a:schemeClr>
                </a:solidFill>
                <a:effectLst/>
                <a:latin typeface="Titillium Web"/>
              </a:rPr>
              <a:t>A database management system helps online businesses pinpoint possible customers and determine a strategy to push them through the sales funnel based on the information already on hand. Targeting their marketing efforts with these materials can help web-based businesses achieve the results they desire, while earning the trust and loyalty of good customers along the way.</a:t>
            </a:r>
          </a:p>
          <a:p>
            <a:pPr algn="l"/>
            <a:endParaRPr lang="en-US" sz="2000" i="0" dirty="0">
              <a:solidFill>
                <a:schemeClr val="accent3">
                  <a:lumMod val="90000"/>
                  <a:lumOff val="10000"/>
                </a:schemeClr>
              </a:solidFill>
              <a:effectLst/>
              <a:latin typeface="Whitney"/>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10" name="TextBox 9">
            <a:extLst>
              <a:ext uri="{FF2B5EF4-FFF2-40B4-BE49-F238E27FC236}">
                <a16:creationId xmlns:a16="http://schemas.microsoft.com/office/drawing/2014/main" id="{25B77BE9-5792-4730-BE5A-F6C9E506D50F}"/>
              </a:ext>
            </a:extLst>
          </p:cNvPr>
          <p:cNvSpPr txBox="1"/>
          <p:nvPr/>
        </p:nvSpPr>
        <p:spPr>
          <a:xfrm>
            <a:off x="795129" y="342890"/>
            <a:ext cx="6846075" cy="1785104"/>
          </a:xfrm>
          <a:prstGeom prst="rect">
            <a:avLst/>
          </a:prstGeom>
          <a:noFill/>
        </p:spPr>
        <p:txBody>
          <a:bodyPr wrap="square" rtlCol="0">
            <a:spAutoFit/>
          </a:bodyPr>
          <a:lstStyle/>
          <a:p>
            <a:pPr algn="l"/>
            <a:endParaRPr lang="en-US" sz="1600" b="0" i="0" dirty="0">
              <a:solidFill>
                <a:schemeClr val="bg1">
                  <a:lumMod val="75000"/>
                </a:schemeClr>
              </a:solidFill>
              <a:effectLst/>
              <a:latin typeface="Whitney"/>
            </a:endParaRPr>
          </a:p>
          <a:p>
            <a:pPr marL="285750" indent="-285750" algn="l">
              <a:buFont typeface="Arial" panose="020B0604020202020204" pitchFamily="34" charset="0"/>
              <a:buChar char="•"/>
            </a:pPr>
            <a:r>
              <a:rPr lang="en-US" sz="2000" b="0" i="0" dirty="0">
                <a:solidFill>
                  <a:schemeClr val="accent3">
                    <a:lumMod val="90000"/>
                    <a:lumOff val="10000"/>
                  </a:schemeClr>
                </a:solidFill>
                <a:effectLst/>
                <a:latin typeface="Whitney"/>
              </a:rPr>
              <a:t>With the assistance of database management software , retailers in web-based businesses can use existing customer profiles to recommend products and services they may enjoy based on previous purchases and interests.</a:t>
            </a:r>
            <a:endParaRPr lang="en-US" sz="2000" b="0" i="0" dirty="0">
              <a:solidFill>
                <a:schemeClr val="accent3">
                  <a:lumMod val="90000"/>
                  <a:lumOff val="10000"/>
                </a:schemeClr>
              </a:solidFill>
              <a:effectLst/>
              <a:latin typeface="Titillium Web"/>
            </a:endParaRPr>
          </a:p>
          <a:p>
            <a:endParaRPr lang="en-IN" dirty="0"/>
          </a:p>
        </p:txBody>
      </p:sp>
      <p:pic>
        <p:nvPicPr>
          <p:cNvPr id="2" name="Picture 1">
            <a:extLst>
              <a:ext uri="{FF2B5EF4-FFF2-40B4-BE49-F238E27FC236}">
                <a16:creationId xmlns:a16="http://schemas.microsoft.com/office/drawing/2014/main" id="{1B7329DE-FC1C-4A35-A859-C7712F27F7C1}"/>
              </a:ext>
            </a:extLst>
          </p:cNvPr>
          <p:cNvPicPr>
            <a:picLocks noChangeAspect="1"/>
          </p:cNvPicPr>
          <p:nvPr/>
        </p:nvPicPr>
        <p:blipFill>
          <a:blip r:embed="rId3"/>
          <a:stretch>
            <a:fillRect/>
          </a:stretch>
        </p:blipFill>
        <p:spPr>
          <a:xfrm>
            <a:off x="993249" y="2356162"/>
            <a:ext cx="3141747" cy="1791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02870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34806F-C1A3-4708-9166-5C4EF8264D2E}"/>
              </a:ext>
            </a:extLst>
          </p:cNvPr>
          <p:cNvPicPr>
            <a:picLocks noChangeAspect="1"/>
          </p:cNvPicPr>
          <p:nvPr/>
        </p:nvPicPr>
        <p:blipFill>
          <a:blip r:embed="rId2"/>
          <a:stretch>
            <a:fillRect/>
          </a:stretch>
        </p:blipFill>
        <p:spPr>
          <a:xfrm>
            <a:off x="2112461" y="165190"/>
            <a:ext cx="6901999" cy="4813120"/>
          </a:xfrm>
          <a:prstGeom prst="rect">
            <a:avLst/>
          </a:prstGeom>
          <a:ln w="19050">
            <a:solidFill>
              <a:schemeClr val="bg2">
                <a:lumMod val="50000"/>
              </a:schemeClr>
            </a:solid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70B382F3-72B6-4784-9F6A-623E0C586CED}"/>
              </a:ext>
            </a:extLst>
          </p:cNvPr>
          <p:cNvSpPr txBox="1"/>
          <p:nvPr/>
        </p:nvSpPr>
        <p:spPr>
          <a:xfrm>
            <a:off x="76200" y="1648640"/>
            <a:ext cx="2282190" cy="400110"/>
          </a:xfrm>
          <a:prstGeom prst="rect">
            <a:avLst/>
          </a:prstGeom>
          <a:noFill/>
        </p:spPr>
        <p:txBody>
          <a:bodyPr wrap="square" rtlCol="0">
            <a:spAutoFit/>
          </a:bodyPr>
          <a:lstStyle/>
          <a:p>
            <a:r>
              <a:rPr lang="en-IN" sz="2000" u="sng" dirty="0">
                <a:solidFill>
                  <a:schemeClr val="accent3">
                    <a:lumMod val="90000"/>
                    <a:lumOff val="10000"/>
                  </a:schemeClr>
                </a:solidFill>
                <a:effectLst>
                  <a:outerShdw blurRad="38100" dist="38100" dir="2700000" algn="tl">
                    <a:srgbClr val="000000">
                      <a:alpha val="43137"/>
                    </a:srgbClr>
                  </a:outerShdw>
                </a:effectLst>
              </a:rPr>
              <a:t>ER - DIAGRAM</a:t>
            </a:r>
          </a:p>
        </p:txBody>
      </p:sp>
    </p:spTree>
    <p:extLst>
      <p:ext uri="{BB962C8B-B14F-4D97-AF65-F5344CB8AC3E}">
        <p14:creationId xmlns:p14="http://schemas.microsoft.com/office/powerpoint/2010/main" val="414379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20E2-44CE-4F05-8752-756B9D1B5F89}"/>
              </a:ext>
            </a:extLst>
          </p:cNvPr>
          <p:cNvSpPr>
            <a:spLocks noGrp="1"/>
          </p:cNvSpPr>
          <p:nvPr>
            <p:ph type="ctrTitle"/>
          </p:nvPr>
        </p:nvSpPr>
        <p:spPr>
          <a:xfrm flipH="1">
            <a:off x="4476338" y="65915"/>
            <a:ext cx="8095500" cy="577800"/>
          </a:xfrm>
        </p:spPr>
        <p:txBody>
          <a:bodyPr/>
          <a:lstStyle/>
          <a:p>
            <a:r>
              <a:rPr lang="en-IN" u="sng" dirty="0">
                <a:solidFill>
                  <a:schemeClr val="accent3">
                    <a:lumMod val="90000"/>
                    <a:lumOff val="10000"/>
                  </a:schemeClr>
                </a:solidFill>
                <a:effectLst>
                  <a:outerShdw blurRad="38100" dist="38100" dir="2700000" algn="tl">
                    <a:srgbClr val="000000">
                      <a:alpha val="43137"/>
                    </a:srgbClr>
                  </a:outerShdw>
                </a:effectLst>
              </a:rPr>
              <a:t>INTRODUCTION  TO  DATABASE</a:t>
            </a:r>
          </a:p>
        </p:txBody>
      </p:sp>
      <p:sp>
        <p:nvSpPr>
          <p:cNvPr id="4" name="TextBox 3">
            <a:extLst>
              <a:ext uri="{FF2B5EF4-FFF2-40B4-BE49-F238E27FC236}">
                <a16:creationId xmlns:a16="http://schemas.microsoft.com/office/drawing/2014/main" id="{4AF2C1BD-530E-4F29-9E0C-7E042C3CFEC4}"/>
              </a:ext>
            </a:extLst>
          </p:cNvPr>
          <p:cNvSpPr txBox="1"/>
          <p:nvPr/>
        </p:nvSpPr>
        <p:spPr>
          <a:xfrm>
            <a:off x="1028700" y="828679"/>
            <a:ext cx="5775960" cy="1754326"/>
          </a:xfrm>
          <a:prstGeom prst="rect">
            <a:avLst/>
          </a:prstGeom>
          <a:noFill/>
        </p:spPr>
        <p:txBody>
          <a:bodyPr wrap="square" rtlCol="0">
            <a:spAutoFit/>
          </a:bodyPr>
          <a:lstStyle/>
          <a:p>
            <a:pPr marL="285750" indent="-285750">
              <a:buFont typeface="Wingdings" panose="05000000000000000000" pitchFamily="2" charset="2"/>
              <a:buChar char="§"/>
            </a:pPr>
            <a:r>
              <a:rPr lang="en-IN" sz="1800" dirty="0">
                <a:solidFill>
                  <a:schemeClr val="accent3">
                    <a:lumMod val="90000"/>
                    <a:lumOff val="10000"/>
                  </a:schemeClr>
                </a:solidFill>
              </a:rPr>
              <a:t>Our database  consists of 7 tables</a:t>
            </a:r>
          </a:p>
          <a:p>
            <a:pPr marL="285750" indent="-285750">
              <a:buFont typeface="Wingdings" panose="05000000000000000000" pitchFamily="2" charset="2"/>
              <a:buChar char="§"/>
            </a:pPr>
            <a:r>
              <a:rPr lang="en-IN" sz="1800" dirty="0">
                <a:solidFill>
                  <a:schemeClr val="accent3">
                    <a:lumMod val="90000"/>
                    <a:lumOff val="10000"/>
                  </a:schemeClr>
                </a:solidFill>
              </a:rPr>
              <a:t>This database has been created using python</a:t>
            </a:r>
          </a:p>
          <a:p>
            <a:pPr marL="285750" indent="-285750">
              <a:buFont typeface="Wingdings" panose="05000000000000000000" pitchFamily="2" charset="2"/>
              <a:buChar char="§"/>
            </a:pPr>
            <a:endParaRPr lang="en-IN" sz="1800" dirty="0">
              <a:solidFill>
                <a:schemeClr val="accent3">
                  <a:lumMod val="90000"/>
                  <a:lumOff val="10000"/>
                </a:schemeClr>
              </a:solidFill>
            </a:endParaRPr>
          </a:p>
          <a:p>
            <a:pPr marL="285750" indent="-285750">
              <a:buFont typeface="Wingdings" panose="05000000000000000000" pitchFamily="2" charset="2"/>
              <a:buChar char="§"/>
            </a:pPr>
            <a:endParaRPr lang="en-IN" sz="1800" dirty="0">
              <a:solidFill>
                <a:schemeClr val="accent3">
                  <a:lumMod val="90000"/>
                  <a:lumOff val="10000"/>
                </a:schemeClr>
              </a:solidFill>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endParaRPr lang="en-IN" sz="1800" dirty="0"/>
          </a:p>
        </p:txBody>
      </p:sp>
      <p:graphicFrame>
        <p:nvGraphicFramePr>
          <p:cNvPr id="11" name="Table 11">
            <a:extLst>
              <a:ext uri="{FF2B5EF4-FFF2-40B4-BE49-F238E27FC236}">
                <a16:creationId xmlns:a16="http://schemas.microsoft.com/office/drawing/2014/main" id="{E2B7A746-1AD9-4987-AC5F-2DA0885C8448}"/>
              </a:ext>
            </a:extLst>
          </p:cNvPr>
          <p:cNvGraphicFramePr>
            <a:graphicFrameLocks noGrp="1"/>
          </p:cNvGraphicFramePr>
          <p:nvPr>
            <p:extLst>
              <p:ext uri="{D42A27DB-BD31-4B8C-83A1-F6EECF244321}">
                <p14:modId xmlns:p14="http://schemas.microsoft.com/office/powerpoint/2010/main" val="3252690127"/>
              </p:ext>
            </p:extLst>
          </p:nvPr>
        </p:nvGraphicFramePr>
        <p:xfrm>
          <a:off x="586158" y="1659947"/>
          <a:ext cx="5928941" cy="3047621"/>
        </p:xfrm>
        <a:graphic>
          <a:graphicData uri="http://schemas.openxmlformats.org/drawingml/2006/table">
            <a:tbl>
              <a:tblPr firstRow="1" bandRow="1">
                <a:tableStyleId>{284E427A-3D55-4303-BF80-6455036E1DE7}</a:tableStyleId>
              </a:tblPr>
              <a:tblGrid>
                <a:gridCol w="1404883">
                  <a:extLst>
                    <a:ext uri="{9D8B030D-6E8A-4147-A177-3AD203B41FA5}">
                      <a16:colId xmlns:a16="http://schemas.microsoft.com/office/drawing/2014/main" val="1067782056"/>
                    </a:ext>
                  </a:extLst>
                </a:gridCol>
                <a:gridCol w="4524058">
                  <a:extLst>
                    <a:ext uri="{9D8B030D-6E8A-4147-A177-3AD203B41FA5}">
                      <a16:colId xmlns:a16="http://schemas.microsoft.com/office/drawing/2014/main" val="860257002"/>
                    </a:ext>
                  </a:extLst>
                </a:gridCol>
              </a:tblGrid>
              <a:tr h="315345">
                <a:tc>
                  <a:txBody>
                    <a:bodyPr/>
                    <a:lstStyle/>
                    <a:p>
                      <a:r>
                        <a:rPr lang="en-IN" dirty="0"/>
                        <a:t>Tables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tc>
                  <a:txBody>
                    <a:bodyPr/>
                    <a:lstStyle/>
                    <a:p>
                      <a:r>
                        <a:rPr lang="en-IN" dirty="0"/>
                        <a:t> Field Names </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extLst>
                  <a:ext uri="{0D108BD9-81ED-4DB2-BD59-A6C34878D82A}">
                    <a16:rowId xmlns:a16="http://schemas.microsoft.com/office/drawing/2014/main" val="2120442240"/>
                  </a:ext>
                </a:extLst>
              </a:tr>
              <a:tr h="866635">
                <a:tc>
                  <a:txBody>
                    <a:bodyPr/>
                    <a:lstStyle/>
                    <a:p>
                      <a:r>
                        <a:rPr lang="en-IN" dirty="0">
                          <a:solidFill>
                            <a:schemeClr val="accent3">
                              <a:lumMod val="90000"/>
                              <a:lumOff val="10000"/>
                            </a:schemeClr>
                          </a:solidFill>
                        </a:rPr>
                        <a:t>1. Customers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tc>
                  <a:txBody>
                    <a:bodyPr/>
                    <a:lstStyle/>
                    <a:p>
                      <a:r>
                        <a:rPr lang="en-IN" dirty="0">
                          <a:solidFill>
                            <a:schemeClr val="accent3">
                              <a:lumMod val="90000"/>
                              <a:lumOff val="10000"/>
                            </a:schemeClr>
                          </a:solidFill>
                        </a:rPr>
                        <a:t>Index, first_name, last_name, </a:t>
                      </a:r>
                      <a:r>
                        <a:rPr lang="en-IN" dirty="0" err="1">
                          <a:solidFill>
                            <a:schemeClr val="accent3">
                              <a:lumMod val="90000"/>
                              <a:lumOff val="10000"/>
                            </a:schemeClr>
                          </a:solidFill>
                        </a:rPr>
                        <a:t>address,date_of_birth</a:t>
                      </a:r>
                      <a:r>
                        <a:rPr lang="en-IN" dirty="0">
                          <a:solidFill>
                            <a:schemeClr val="accent3">
                              <a:lumMod val="90000"/>
                              <a:lumOff val="10000"/>
                            </a:schemeClr>
                          </a:solidFill>
                        </a:rPr>
                        <a:t>,  </a:t>
                      </a:r>
                      <a:r>
                        <a:rPr lang="en-IN" dirty="0" err="1">
                          <a:solidFill>
                            <a:schemeClr val="accent3">
                              <a:lumMod val="90000"/>
                              <a:lumOff val="10000"/>
                            </a:schemeClr>
                          </a:solidFill>
                        </a:rPr>
                        <a:t>customer_ID,Email_ID</a:t>
                      </a:r>
                      <a:endParaRPr lang="en-IN" dirty="0">
                        <a:solidFill>
                          <a:schemeClr val="accent3">
                            <a:lumMod val="90000"/>
                            <a:lumOff val="10000"/>
                          </a:schemeClr>
                        </a:solidFill>
                      </a:endParaRP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extLst>
                  <a:ext uri="{0D108BD9-81ED-4DB2-BD59-A6C34878D82A}">
                    <a16:rowId xmlns:a16="http://schemas.microsoft.com/office/drawing/2014/main" val="1324191129"/>
                  </a:ext>
                </a:extLst>
              </a:tr>
              <a:tr h="1119870">
                <a:tc>
                  <a:txBody>
                    <a:bodyPr/>
                    <a:lstStyle/>
                    <a:p>
                      <a:r>
                        <a:rPr lang="en-IN" dirty="0">
                          <a:solidFill>
                            <a:schemeClr val="accent3">
                              <a:lumMod val="90000"/>
                              <a:lumOff val="10000"/>
                            </a:schemeClr>
                          </a:solidFill>
                        </a:rPr>
                        <a:t>2. Invoices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tc>
                  <a:txBody>
                    <a:bodyPr/>
                    <a:lstStyle/>
                    <a:p>
                      <a:r>
                        <a:rPr lang="en-IN" dirty="0" err="1">
                          <a:solidFill>
                            <a:schemeClr val="accent3">
                              <a:lumMod val="90000"/>
                              <a:lumOff val="10000"/>
                            </a:schemeClr>
                          </a:solidFill>
                        </a:rPr>
                        <a:t>Invoice_ID</a:t>
                      </a:r>
                      <a:r>
                        <a:rPr lang="en-IN" dirty="0">
                          <a:solidFill>
                            <a:schemeClr val="accent3">
                              <a:lumMod val="90000"/>
                              <a:lumOff val="10000"/>
                            </a:schemeClr>
                          </a:solidFill>
                        </a:rPr>
                        <a:t>, </a:t>
                      </a:r>
                      <a:r>
                        <a:rPr lang="en-IN" dirty="0" err="1">
                          <a:solidFill>
                            <a:schemeClr val="accent3">
                              <a:lumMod val="90000"/>
                              <a:lumOff val="10000"/>
                            </a:schemeClr>
                          </a:solidFill>
                        </a:rPr>
                        <a:t>order_ID</a:t>
                      </a:r>
                      <a:r>
                        <a:rPr lang="en-IN" dirty="0">
                          <a:solidFill>
                            <a:schemeClr val="accent3">
                              <a:lumMod val="90000"/>
                              <a:lumOff val="10000"/>
                            </a:schemeClr>
                          </a:solidFill>
                        </a:rPr>
                        <a:t>, </a:t>
                      </a:r>
                      <a:r>
                        <a:rPr lang="en-IN" dirty="0" err="1">
                          <a:solidFill>
                            <a:schemeClr val="accent3">
                              <a:lumMod val="90000"/>
                              <a:lumOff val="10000"/>
                            </a:schemeClr>
                          </a:solidFill>
                        </a:rPr>
                        <a:t>customer_ID,product_ID,seller_ID</a:t>
                      </a:r>
                      <a:r>
                        <a:rPr lang="en-IN" dirty="0">
                          <a:solidFill>
                            <a:schemeClr val="accent3">
                              <a:lumMod val="90000"/>
                              <a:lumOff val="10000"/>
                            </a:schemeClr>
                          </a:solidFill>
                        </a:rPr>
                        <a:t>, Price, </a:t>
                      </a:r>
                      <a:r>
                        <a:rPr lang="en-IN" dirty="0" err="1">
                          <a:solidFill>
                            <a:schemeClr val="accent3">
                              <a:lumMod val="90000"/>
                              <a:lumOff val="10000"/>
                            </a:schemeClr>
                          </a:solidFill>
                        </a:rPr>
                        <a:t>quantity,tax,discount,bill_amount</a:t>
                      </a:r>
                      <a:r>
                        <a:rPr lang="en-IN" dirty="0">
                          <a:solidFill>
                            <a:schemeClr val="accent3">
                              <a:lumMod val="90000"/>
                              <a:lumOff val="10000"/>
                            </a:schemeClr>
                          </a:solidFill>
                        </a:rPr>
                        <a:t>, </a:t>
                      </a:r>
                      <a:r>
                        <a:rPr lang="en-IN" dirty="0" err="1">
                          <a:solidFill>
                            <a:schemeClr val="accent3">
                              <a:lumMod val="90000"/>
                              <a:lumOff val="10000"/>
                            </a:schemeClr>
                          </a:solidFill>
                        </a:rPr>
                        <a:t>payment_method</a:t>
                      </a:r>
                      <a:r>
                        <a:rPr lang="en-IN" dirty="0">
                          <a:solidFill>
                            <a:schemeClr val="accent3">
                              <a:lumMod val="90000"/>
                              <a:lumOff val="10000"/>
                            </a:schemeClr>
                          </a:solidFill>
                        </a:rPr>
                        <a:t> ,</a:t>
                      </a:r>
                      <a:r>
                        <a:rPr lang="en-IN" dirty="0" err="1">
                          <a:solidFill>
                            <a:schemeClr val="accent3">
                              <a:lumMod val="90000"/>
                              <a:lumOff val="10000"/>
                            </a:schemeClr>
                          </a:solidFill>
                        </a:rPr>
                        <a:t>method_ID</a:t>
                      </a:r>
                      <a:r>
                        <a:rPr lang="en-IN" dirty="0">
                          <a:solidFill>
                            <a:schemeClr val="accent3">
                              <a:lumMod val="90000"/>
                              <a:lumOff val="10000"/>
                            </a:schemeClr>
                          </a:solidFill>
                        </a:rPr>
                        <a:t> , Date ,</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extLst>
                  <a:ext uri="{0D108BD9-81ED-4DB2-BD59-A6C34878D82A}">
                    <a16:rowId xmlns:a16="http://schemas.microsoft.com/office/drawing/2014/main" val="3838101657"/>
                  </a:ext>
                </a:extLst>
              </a:tr>
              <a:tr h="745771">
                <a:tc>
                  <a:txBody>
                    <a:bodyPr/>
                    <a:lstStyle/>
                    <a:p>
                      <a:r>
                        <a:rPr lang="en-IN" dirty="0">
                          <a:solidFill>
                            <a:schemeClr val="accent3">
                              <a:lumMod val="90000"/>
                              <a:lumOff val="10000"/>
                            </a:schemeClr>
                          </a:solidFill>
                        </a:rPr>
                        <a:t>3. Logistics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tc>
                  <a:txBody>
                    <a:bodyPr/>
                    <a:lstStyle/>
                    <a:p>
                      <a:r>
                        <a:rPr lang="en-IN" dirty="0" err="1">
                          <a:solidFill>
                            <a:schemeClr val="accent3">
                              <a:lumMod val="90000"/>
                              <a:lumOff val="10000"/>
                            </a:schemeClr>
                          </a:solidFill>
                        </a:rPr>
                        <a:t>Shipper_ID</a:t>
                      </a:r>
                      <a:r>
                        <a:rPr lang="en-IN" dirty="0">
                          <a:solidFill>
                            <a:schemeClr val="accent3">
                              <a:lumMod val="90000"/>
                              <a:lumOff val="10000"/>
                            </a:schemeClr>
                          </a:solidFill>
                        </a:rPr>
                        <a:t>, </a:t>
                      </a:r>
                      <a:r>
                        <a:rPr lang="en-IN" dirty="0" err="1">
                          <a:solidFill>
                            <a:schemeClr val="accent3">
                              <a:lumMod val="90000"/>
                              <a:lumOff val="10000"/>
                            </a:schemeClr>
                          </a:solidFill>
                        </a:rPr>
                        <a:t>Shippment_company_name</a:t>
                      </a:r>
                      <a:r>
                        <a:rPr lang="en-IN" dirty="0">
                          <a:solidFill>
                            <a:schemeClr val="accent3">
                              <a:lumMod val="90000"/>
                              <a:lumOff val="10000"/>
                            </a:schemeClr>
                          </a:solidFill>
                        </a:rPr>
                        <a:t>, </a:t>
                      </a:r>
                      <a:r>
                        <a:rPr lang="en-IN" dirty="0" err="1">
                          <a:solidFill>
                            <a:schemeClr val="accent3">
                              <a:lumMod val="90000"/>
                              <a:lumOff val="10000"/>
                            </a:schemeClr>
                          </a:solidFill>
                        </a:rPr>
                        <a:t>mode_of_shippment</a:t>
                      </a:r>
                      <a:endParaRPr lang="en-IN" dirty="0">
                        <a:solidFill>
                          <a:schemeClr val="accent3">
                            <a:lumMod val="90000"/>
                            <a:lumOff val="10000"/>
                          </a:schemeClr>
                        </a:solidFill>
                      </a:endParaRP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tcPr>
                </a:tc>
                <a:extLst>
                  <a:ext uri="{0D108BD9-81ED-4DB2-BD59-A6C34878D82A}">
                    <a16:rowId xmlns:a16="http://schemas.microsoft.com/office/drawing/2014/main" val="1142247689"/>
                  </a:ext>
                </a:extLst>
              </a:tr>
            </a:tbl>
          </a:graphicData>
        </a:graphic>
      </p:graphicFrame>
    </p:spTree>
    <p:extLst>
      <p:ext uri="{BB962C8B-B14F-4D97-AF65-F5344CB8AC3E}">
        <p14:creationId xmlns:p14="http://schemas.microsoft.com/office/powerpoint/2010/main" val="2855033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E2B7A746-1AD9-4987-AC5F-2DA0885C8448}"/>
              </a:ext>
            </a:extLst>
          </p:cNvPr>
          <p:cNvGraphicFramePr>
            <a:graphicFrameLocks noGrp="1"/>
          </p:cNvGraphicFramePr>
          <p:nvPr>
            <p:extLst>
              <p:ext uri="{D42A27DB-BD31-4B8C-83A1-F6EECF244321}">
                <p14:modId xmlns:p14="http://schemas.microsoft.com/office/powerpoint/2010/main" val="681482598"/>
              </p:ext>
            </p:extLst>
          </p:nvPr>
        </p:nvGraphicFramePr>
        <p:xfrm>
          <a:off x="697230" y="609600"/>
          <a:ext cx="6777990" cy="3775613"/>
        </p:xfrm>
        <a:graphic>
          <a:graphicData uri="http://schemas.openxmlformats.org/drawingml/2006/table">
            <a:tbl>
              <a:tblPr firstRow="1" bandRow="1">
                <a:tableStyleId>{284E427A-3D55-4303-BF80-6455036E1DE7}</a:tableStyleId>
              </a:tblPr>
              <a:tblGrid>
                <a:gridCol w="1885950">
                  <a:extLst>
                    <a:ext uri="{9D8B030D-6E8A-4147-A177-3AD203B41FA5}">
                      <a16:colId xmlns:a16="http://schemas.microsoft.com/office/drawing/2014/main" val="1067782056"/>
                    </a:ext>
                  </a:extLst>
                </a:gridCol>
                <a:gridCol w="4892040">
                  <a:extLst>
                    <a:ext uri="{9D8B030D-6E8A-4147-A177-3AD203B41FA5}">
                      <a16:colId xmlns:a16="http://schemas.microsoft.com/office/drawing/2014/main" val="860257002"/>
                    </a:ext>
                  </a:extLst>
                </a:gridCol>
              </a:tblGrid>
              <a:tr h="400864">
                <a:tc>
                  <a:txBody>
                    <a:bodyPr/>
                    <a:lstStyle/>
                    <a:p>
                      <a:r>
                        <a:rPr lang="en-IN" dirty="0"/>
                        <a:t>Tables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IN" dirty="0"/>
                        <a:t> Field Names </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0442240"/>
                  </a:ext>
                </a:extLst>
              </a:tr>
              <a:tr h="780547">
                <a:tc>
                  <a:txBody>
                    <a:bodyPr/>
                    <a:lstStyle/>
                    <a:p>
                      <a:pPr algn="l"/>
                      <a:r>
                        <a:rPr lang="en-IN" dirty="0">
                          <a:solidFill>
                            <a:schemeClr val="accent3">
                              <a:lumMod val="90000"/>
                              <a:lumOff val="10000"/>
                            </a:schemeClr>
                          </a:solidFill>
                        </a:rPr>
                        <a:t>4. Orders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accent3">
                              <a:lumMod val="90000"/>
                              <a:lumOff val="10000"/>
                            </a:schemeClr>
                          </a:solidFill>
                        </a:rPr>
                        <a:t> </a:t>
                      </a:r>
                      <a:r>
                        <a:rPr lang="en-IN" dirty="0" err="1">
                          <a:solidFill>
                            <a:schemeClr val="accent3">
                              <a:lumMod val="90000"/>
                              <a:lumOff val="10000"/>
                            </a:schemeClr>
                          </a:solidFill>
                        </a:rPr>
                        <a:t>Order_ID</a:t>
                      </a:r>
                      <a:r>
                        <a:rPr lang="en-IN" dirty="0">
                          <a:solidFill>
                            <a:schemeClr val="accent3">
                              <a:lumMod val="90000"/>
                              <a:lumOff val="10000"/>
                            </a:schemeClr>
                          </a:solidFill>
                        </a:rPr>
                        <a:t>  , </a:t>
                      </a:r>
                      <a:r>
                        <a:rPr lang="en-IN" dirty="0" err="1">
                          <a:solidFill>
                            <a:schemeClr val="accent3">
                              <a:lumMod val="90000"/>
                              <a:lumOff val="10000"/>
                            </a:schemeClr>
                          </a:solidFill>
                        </a:rPr>
                        <a:t>Customer_ID</a:t>
                      </a:r>
                      <a:r>
                        <a:rPr lang="en-IN" dirty="0">
                          <a:solidFill>
                            <a:schemeClr val="accent3">
                              <a:lumMod val="90000"/>
                              <a:lumOff val="10000"/>
                            </a:schemeClr>
                          </a:solidFill>
                        </a:rPr>
                        <a:t> , </a:t>
                      </a:r>
                      <a:r>
                        <a:rPr lang="en-IN" dirty="0" err="1">
                          <a:solidFill>
                            <a:schemeClr val="accent3">
                              <a:lumMod val="90000"/>
                              <a:lumOff val="10000"/>
                            </a:schemeClr>
                          </a:solidFill>
                        </a:rPr>
                        <a:t>Product_ID</a:t>
                      </a:r>
                      <a:r>
                        <a:rPr lang="en-IN" dirty="0">
                          <a:solidFill>
                            <a:schemeClr val="accent3">
                              <a:lumMod val="90000"/>
                              <a:lumOff val="10000"/>
                            </a:schemeClr>
                          </a:solidFill>
                        </a:rPr>
                        <a:t> , Quantity , Price, Tax, </a:t>
                      </a:r>
                      <a:r>
                        <a:rPr lang="en-IN" dirty="0" err="1">
                          <a:solidFill>
                            <a:schemeClr val="accent3">
                              <a:lumMod val="90000"/>
                              <a:lumOff val="10000"/>
                            </a:schemeClr>
                          </a:solidFill>
                        </a:rPr>
                        <a:t>Total_Bill</a:t>
                      </a:r>
                      <a:r>
                        <a:rPr lang="en-IN" dirty="0">
                          <a:solidFill>
                            <a:schemeClr val="accent3">
                              <a:lumMod val="90000"/>
                              <a:lumOff val="10000"/>
                            </a:schemeClr>
                          </a:solidFill>
                        </a:rPr>
                        <a:t> , </a:t>
                      </a:r>
                      <a:r>
                        <a:rPr lang="en-IN" dirty="0" err="1">
                          <a:solidFill>
                            <a:schemeClr val="accent3">
                              <a:lumMod val="90000"/>
                              <a:lumOff val="10000"/>
                            </a:schemeClr>
                          </a:solidFill>
                        </a:rPr>
                        <a:t>Payment_Methods</a:t>
                      </a:r>
                      <a:endParaRPr lang="en-IN" dirty="0">
                        <a:solidFill>
                          <a:schemeClr val="accent3">
                            <a:lumMod val="90000"/>
                            <a:lumOff val="10000"/>
                          </a:schemeClr>
                        </a:solidFill>
                      </a:endParaRP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4191129"/>
                  </a:ext>
                </a:extLst>
              </a:tr>
              <a:tr h="730681">
                <a:tc>
                  <a:txBody>
                    <a:bodyPr/>
                    <a:lstStyle/>
                    <a:p>
                      <a:r>
                        <a:rPr lang="en-IN" dirty="0">
                          <a:solidFill>
                            <a:schemeClr val="accent3">
                              <a:lumMod val="90000"/>
                              <a:lumOff val="10000"/>
                            </a:schemeClr>
                          </a:solidFill>
                        </a:rPr>
                        <a:t>5. </a:t>
                      </a:r>
                      <a:r>
                        <a:rPr lang="en-IN" dirty="0" err="1">
                          <a:solidFill>
                            <a:schemeClr val="accent3">
                              <a:lumMod val="90000"/>
                              <a:lumOff val="10000"/>
                            </a:schemeClr>
                          </a:solidFill>
                        </a:rPr>
                        <a:t>Payment_methods</a:t>
                      </a:r>
                      <a:endParaRPr lang="en-IN" dirty="0">
                        <a:solidFill>
                          <a:schemeClr val="accent3">
                            <a:lumMod val="90000"/>
                            <a:lumOff val="10000"/>
                          </a:schemeClr>
                        </a:solidFill>
                      </a:endParaRP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solidFill>
                            <a:schemeClr val="accent3">
                              <a:lumMod val="90000"/>
                              <a:lumOff val="10000"/>
                            </a:schemeClr>
                          </a:solidFill>
                        </a:rPr>
                        <a:t> </a:t>
                      </a:r>
                      <a:r>
                        <a:rPr lang="en-IN" dirty="0" err="1">
                          <a:solidFill>
                            <a:schemeClr val="accent3">
                              <a:lumMod val="90000"/>
                              <a:lumOff val="10000"/>
                            </a:schemeClr>
                          </a:solidFill>
                        </a:rPr>
                        <a:t>Payment_Method</a:t>
                      </a:r>
                      <a:r>
                        <a:rPr lang="en-IN" dirty="0">
                          <a:solidFill>
                            <a:schemeClr val="accent3">
                              <a:lumMod val="90000"/>
                              <a:lumOff val="10000"/>
                            </a:schemeClr>
                          </a:solidFill>
                        </a:rPr>
                        <a:t>  ,</a:t>
                      </a:r>
                      <a:r>
                        <a:rPr lang="en-IN" dirty="0" err="1">
                          <a:solidFill>
                            <a:schemeClr val="accent3">
                              <a:lumMod val="90000"/>
                              <a:lumOff val="10000"/>
                            </a:schemeClr>
                          </a:solidFill>
                        </a:rPr>
                        <a:t>Method_ID</a:t>
                      </a:r>
                      <a:endParaRPr lang="en-IN" dirty="0">
                        <a:solidFill>
                          <a:schemeClr val="accent3">
                            <a:lumMod val="90000"/>
                            <a:lumOff val="10000"/>
                          </a:schemeClr>
                        </a:solidFill>
                      </a:endParaRP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8101657"/>
                  </a:ext>
                </a:extLst>
              </a:tr>
              <a:tr h="1044468">
                <a:tc>
                  <a:txBody>
                    <a:bodyPr/>
                    <a:lstStyle/>
                    <a:p>
                      <a:r>
                        <a:rPr lang="en-IN" dirty="0">
                          <a:solidFill>
                            <a:schemeClr val="accent3">
                              <a:lumMod val="90000"/>
                              <a:lumOff val="10000"/>
                            </a:schemeClr>
                          </a:solidFill>
                        </a:rPr>
                        <a:t>6. Products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a:solidFill>
                            <a:schemeClr val="accent3">
                              <a:lumMod val="90000"/>
                              <a:lumOff val="10000"/>
                            </a:schemeClr>
                          </a:solidFill>
                        </a:rPr>
                        <a:t>Product_ID</a:t>
                      </a:r>
                      <a:r>
                        <a:rPr lang="en-IN" dirty="0">
                          <a:solidFill>
                            <a:schemeClr val="accent3">
                              <a:lumMod val="90000"/>
                              <a:lumOff val="10000"/>
                            </a:schemeClr>
                          </a:solidFill>
                        </a:rPr>
                        <a:t> , ProductName,  Category, </a:t>
                      </a:r>
                      <a:r>
                        <a:rPr lang="en-IN" dirty="0" err="1">
                          <a:solidFill>
                            <a:schemeClr val="accent3">
                              <a:lumMod val="90000"/>
                              <a:lumOff val="10000"/>
                            </a:schemeClr>
                          </a:solidFill>
                        </a:rPr>
                        <a:t>ShippingWeight</a:t>
                      </a:r>
                      <a:r>
                        <a:rPr lang="en-IN" dirty="0">
                          <a:solidFill>
                            <a:schemeClr val="accent3">
                              <a:lumMod val="90000"/>
                              <a:lumOff val="10000"/>
                            </a:schemeClr>
                          </a:solidFill>
                        </a:rPr>
                        <a:t> , Measurement , Stock , </a:t>
                      </a:r>
                      <a:r>
                        <a:rPr lang="en-IN" dirty="0" err="1">
                          <a:solidFill>
                            <a:schemeClr val="accent3">
                              <a:lumMod val="90000"/>
                              <a:lumOff val="10000"/>
                            </a:schemeClr>
                          </a:solidFill>
                        </a:rPr>
                        <a:t>AmazonSeller</a:t>
                      </a:r>
                      <a:r>
                        <a:rPr lang="en-IN" dirty="0">
                          <a:solidFill>
                            <a:schemeClr val="accent3">
                              <a:lumMod val="90000"/>
                              <a:lumOff val="10000"/>
                            </a:schemeClr>
                          </a:solidFill>
                        </a:rPr>
                        <a:t> , </a:t>
                      </a:r>
                      <a:r>
                        <a:rPr lang="en-IN" dirty="0" err="1">
                          <a:solidFill>
                            <a:schemeClr val="accent3">
                              <a:lumMod val="90000"/>
                              <a:lumOff val="10000"/>
                            </a:schemeClr>
                          </a:solidFill>
                        </a:rPr>
                        <a:t>FlipcartSeller</a:t>
                      </a:r>
                      <a:r>
                        <a:rPr lang="en-IN" dirty="0">
                          <a:solidFill>
                            <a:schemeClr val="accent3">
                              <a:lumMod val="90000"/>
                              <a:lumOff val="10000"/>
                            </a:schemeClr>
                          </a:solidFill>
                        </a:rPr>
                        <a:t>, Walmart , </a:t>
                      </a:r>
                      <a:r>
                        <a:rPr lang="en-IN" dirty="0" err="1">
                          <a:solidFill>
                            <a:schemeClr val="accent3">
                              <a:lumMod val="90000"/>
                              <a:lumOff val="10000"/>
                            </a:schemeClr>
                          </a:solidFill>
                        </a:rPr>
                        <a:t>ManufactureDate</a:t>
                      </a:r>
                      <a:r>
                        <a:rPr lang="en-IN" dirty="0">
                          <a:solidFill>
                            <a:schemeClr val="accent3">
                              <a:lumMod val="90000"/>
                              <a:lumOff val="10000"/>
                            </a:schemeClr>
                          </a:solidFill>
                        </a:rPr>
                        <a:t> , Rating  , Reviews </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2247689"/>
                  </a:ext>
                </a:extLst>
              </a:tr>
              <a:tr h="819053">
                <a:tc>
                  <a:txBody>
                    <a:bodyPr/>
                    <a:lstStyle/>
                    <a:p>
                      <a:r>
                        <a:rPr lang="en-IN" dirty="0">
                          <a:solidFill>
                            <a:schemeClr val="accent3">
                              <a:lumMod val="90000"/>
                              <a:lumOff val="10000"/>
                            </a:schemeClr>
                          </a:solidFill>
                        </a:rPr>
                        <a:t>7. Sellers</a:t>
                      </a: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err="1">
                          <a:solidFill>
                            <a:schemeClr val="accent3">
                              <a:lumMod val="90000"/>
                              <a:lumOff val="10000"/>
                            </a:schemeClr>
                          </a:solidFill>
                        </a:rPr>
                        <a:t>Seller_ID</a:t>
                      </a:r>
                      <a:r>
                        <a:rPr lang="en-IN" dirty="0">
                          <a:solidFill>
                            <a:schemeClr val="accent3">
                              <a:lumMod val="90000"/>
                              <a:lumOff val="10000"/>
                            </a:schemeClr>
                          </a:solidFill>
                        </a:rPr>
                        <a:t> , </a:t>
                      </a:r>
                      <a:r>
                        <a:rPr lang="en-IN" dirty="0" err="1">
                          <a:solidFill>
                            <a:schemeClr val="accent3">
                              <a:lumMod val="90000"/>
                              <a:lumOff val="10000"/>
                            </a:schemeClr>
                          </a:solidFill>
                        </a:rPr>
                        <a:t>Seller_name</a:t>
                      </a:r>
                      <a:r>
                        <a:rPr lang="en-IN" dirty="0">
                          <a:solidFill>
                            <a:schemeClr val="accent3">
                              <a:lumMod val="90000"/>
                              <a:lumOff val="10000"/>
                            </a:schemeClr>
                          </a:solidFill>
                        </a:rPr>
                        <a:t> , </a:t>
                      </a:r>
                      <a:r>
                        <a:rPr lang="en-IN" dirty="0" err="1">
                          <a:solidFill>
                            <a:schemeClr val="accent3">
                              <a:lumMod val="90000"/>
                              <a:lumOff val="10000"/>
                            </a:schemeClr>
                          </a:solidFill>
                        </a:rPr>
                        <a:t>SellerContactNo</a:t>
                      </a:r>
                      <a:r>
                        <a:rPr lang="en-IN" dirty="0">
                          <a:solidFill>
                            <a:schemeClr val="accent3">
                              <a:lumMod val="90000"/>
                              <a:lumOff val="10000"/>
                            </a:schemeClr>
                          </a:solidFill>
                        </a:rPr>
                        <a:t> , </a:t>
                      </a:r>
                      <a:r>
                        <a:rPr lang="en-IN" dirty="0" err="1">
                          <a:solidFill>
                            <a:schemeClr val="accent3">
                              <a:lumMod val="90000"/>
                              <a:lumOff val="10000"/>
                            </a:schemeClr>
                          </a:solidFill>
                        </a:rPr>
                        <a:t>email_ID</a:t>
                      </a:r>
                      <a:endParaRPr lang="en-IN" dirty="0">
                        <a:solidFill>
                          <a:schemeClr val="accent3">
                            <a:lumMod val="90000"/>
                            <a:lumOff val="10000"/>
                          </a:schemeClr>
                        </a:solidFill>
                      </a:endParaRPr>
                    </a:p>
                  </a:txBody>
                  <a:tcPr>
                    <a:lnL w="12700" cap="flat" cmpd="sng" algn="ctr">
                      <a:solidFill>
                        <a:schemeClr val="tx1">
                          <a:lumMod val="10000"/>
                        </a:schemeClr>
                      </a:solidFill>
                      <a:prstDash val="solid"/>
                      <a:round/>
                      <a:headEnd type="none" w="med" len="med"/>
                      <a:tailEnd type="none" w="med" len="med"/>
                    </a:lnL>
                    <a:lnR w="12700" cap="flat" cmpd="sng" algn="ctr">
                      <a:solidFill>
                        <a:schemeClr val="tx1">
                          <a:lumMod val="10000"/>
                        </a:schemeClr>
                      </a:solidFill>
                      <a:prstDash val="solid"/>
                      <a:round/>
                      <a:headEnd type="none" w="med" len="med"/>
                      <a:tailEnd type="none" w="med" len="med"/>
                    </a:lnR>
                    <a:lnT w="12700" cap="flat" cmpd="sng" algn="ctr">
                      <a:solidFill>
                        <a:schemeClr val="tx1">
                          <a:lumMod val="10000"/>
                        </a:schemeClr>
                      </a:solidFill>
                      <a:prstDash val="solid"/>
                      <a:round/>
                      <a:headEnd type="none" w="med" len="med"/>
                      <a:tailEnd type="none" w="med" len="med"/>
                    </a:lnT>
                    <a:lnB w="12700" cap="flat" cmpd="sng" algn="ctr">
                      <a:solidFill>
                        <a:schemeClr val="tx1">
                          <a:lumMod val="1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0241457"/>
                  </a:ext>
                </a:extLst>
              </a:tr>
            </a:tbl>
          </a:graphicData>
        </a:graphic>
      </p:graphicFrame>
    </p:spTree>
    <p:extLst>
      <p:ext uri="{BB962C8B-B14F-4D97-AF65-F5344CB8AC3E}">
        <p14:creationId xmlns:p14="http://schemas.microsoft.com/office/powerpoint/2010/main" val="3560622426"/>
      </p:ext>
    </p:extLst>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352D50"/>
      </a:dk2>
      <a:lt2>
        <a:srgbClr val="ABB2FC"/>
      </a:lt2>
      <a:accent1>
        <a:srgbClr val="FFCC33"/>
      </a:accent1>
      <a:accent2>
        <a:srgbClr val="B4A7D6"/>
      </a:accent2>
      <a:accent3>
        <a:srgbClr val="20124D"/>
      </a:accent3>
      <a:accent4>
        <a:srgbClr val="351C75"/>
      </a:accent4>
      <a:accent5>
        <a:srgbClr val="ECDA20"/>
      </a:accent5>
      <a:accent6>
        <a:srgbClr val="824DDD"/>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DBMS ppt</Template>
  <TotalTime>0</TotalTime>
  <Words>593</Words>
  <Application>Microsoft Office PowerPoint</Application>
  <PresentationFormat>On-screen Show (16:9)</PresentationFormat>
  <Paragraphs>49</Paragraphs>
  <Slides>12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Barlow Condensed SemiBold</vt:lpstr>
      <vt:lpstr>Wingdings</vt:lpstr>
      <vt:lpstr>Titillium Web</vt:lpstr>
      <vt:lpstr>Tahoma</vt:lpstr>
      <vt:lpstr>Whitney</vt:lpstr>
      <vt:lpstr>Arvo</vt:lpstr>
      <vt:lpstr>Barlow Condensed Medium</vt:lpstr>
      <vt:lpstr>My Creative CV by slidesgo</vt:lpstr>
      <vt:lpstr> DBMS  FOR  E-COMMERCE  SECTOR  </vt:lpstr>
      <vt:lpstr>MEET THE GROUP</vt:lpstr>
      <vt:lpstr>PROBLEM  STATEMENT</vt:lpstr>
      <vt:lpstr>INTRODUCTION TO E-COMMERCE</vt:lpstr>
      <vt:lpstr>ROLE OF DATABASE MANAGEMENT SYSTEM  IN E-COMMERCE</vt:lpstr>
      <vt:lpstr>PowerPoint Presentation</vt:lpstr>
      <vt:lpstr>PowerPoint Presentation</vt:lpstr>
      <vt:lpstr>INTRODUCTION  TO  DATABASE</vt:lpstr>
      <vt:lpstr>PowerPoint Presentation</vt:lpstr>
      <vt:lpstr>SCHEMA  DIAGRAM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DBMS  FOR  E-COMMERCE  SECTOR  </dc:title>
  <dc:creator>Samiksha Garibe</dc:creator>
  <cp:lastModifiedBy>Samiksha Garibe</cp:lastModifiedBy>
  <cp:revision>1</cp:revision>
  <dcterms:created xsi:type="dcterms:W3CDTF">2021-05-19T15:26:25Z</dcterms:created>
  <dcterms:modified xsi:type="dcterms:W3CDTF">2021-05-19T15:26:58Z</dcterms:modified>
</cp:coreProperties>
</file>