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79" r:id="rId7"/>
    <p:sldId id="260" r:id="rId8"/>
    <p:sldId id="261" r:id="rId9"/>
    <p:sldId id="296" r:id="rId10"/>
    <p:sldId id="262" r:id="rId11"/>
    <p:sldId id="263" r:id="rId12"/>
    <p:sldId id="264" r:id="rId13"/>
    <p:sldId id="265" r:id="rId14"/>
    <p:sldId id="266" r:id="rId15"/>
    <p:sldId id="267" r:id="rId16"/>
    <p:sldId id="268" r:id="rId17"/>
    <p:sldId id="280" r:id="rId18"/>
    <p:sldId id="269" r:id="rId19"/>
    <p:sldId id="283" r:id="rId20"/>
    <p:sldId id="271" r:id="rId21"/>
    <p:sldId id="284" r:id="rId22"/>
    <p:sldId id="272" r:id="rId23"/>
    <p:sldId id="297" r:id="rId24"/>
    <p:sldId id="298" r:id="rId25"/>
    <p:sldId id="300" r:id="rId26"/>
    <p:sldId id="299" r:id="rId27"/>
    <p:sldId id="306" r:id="rId28"/>
    <p:sldId id="307" r:id="rId29"/>
    <p:sldId id="273" r:id="rId30"/>
    <p:sldId id="291" r:id="rId31"/>
    <p:sldId id="292" r:id="rId32"/>
    <p:sldId id="295" r:id="rId33"/>
    <p:sldId id="293" r:id="rId34"/>
    <p:sldId id="274" r:id="rId35"/>
    <p:sldId id="301" r:id="rId36"/>
    <p:sldId id="302" r:id="rId37"/>
    <p:sldId id="303" r:id="rId38"/>
    <p:sldId id="304" r:id="rId39"/>
    <p:sldId id="305" r:id="rId40"/>
    <p:sldId id="275" r:id="rId41"/>
    <p:sldId id="289" r:id="rId42"/>
    <p:sldId id="290" r:id="rId43"/>
    <p:sldId id="276" r:id="rId44"/>
    <p:sldId id="278" r:id="rId4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3434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1251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a:solidFill>
                  <a:srgbClr val="FFFBF0"/>
                </a:solidFill>
                <a:latin typeface="Times New Roman"/>
                <a:ea typeface="Times New Roman"/>
              </a:rPr>
              <a:t>Department of Information Technology</a:t>
            </a:r>
            <a:endParaRPr lang="en-IN" sz="3000" b="0" strike="noStrike" spc="-1">
              <a:latin typeface="Arial"/>
            </a:endParaRPr>
          </a:p>
          <a:p>
            <a:pPr algn="ctr">
              <a:lnSpc>
                <a:spcPct val="100000"/>
              </a:lnSpc>
            </a:pPr>
            <a:r>
              <a:rPr lang="en-IN" sz="3000" b="1" strike="noStrike" spc="-1">
                <a:solidFill>
                  <a:srgbClr val="FFFBF0"/>
                </a:solidFill>
                <a:latin typeface="Times New Roman"/>
                <a:ea typeface="Times New Roman"/>
              </a:rPr>
              <a:t>NBA Accredited</a:t>
            </a:r>
            <a:br/>
            <a:r>
              <a:rPr lang="en-IN" sz="2400" b="0" strike="noStrike" spc="-1">
                <a:solidFill>
                  <a:srgbClr val="FFFBF0"/>
                </a:solidFill>
                <a:latin typeface="Times New Roman"/>
                <a:ea typeface="Times New Roman"/>
              </a:rPr>
              <a:t>A.P. Shah Institute of Technology</a:t>
            </a:r>
            <a:br/>
            <a:r>
              <a:rPr lang="en-IN" sz="2400" b="0" strike="noStrike" spc="-1">
                <a:solidFill>
                  <a:srgbClr val="FFFBF0"/>
                </a:solidFill>
                <a:latin typeface="Times New Roman"/>
                <a:ea typeface="Times New Roman"/>
              </a:rPr>
              <a:t>G.B.Road,Kasarvadavli, Thane(W), Mumbai-400615</a:t>
            </a:r>
            <a:br/>
            <a:r>
              <a:rPr lang="en-IN" sz="2400" b="0" strike="noStrike" spc="-1">
                <a:solidFill>
                  <a:srgbClr val="FFFBF0"/>
                </a:solidFill>
                <a:latin typeface="Times New Roman"/>
                <a:ea typeface="Times New Roman"/>
              </a:rPr>
              <a:t>UNIVERSITY OF MUMBAI</a:t>
            </a:r>
            <a:br/>
            <a:r>
              <a:rPr lang="en-IN" sz="2400" b="0" strike="noStrike" spc="-1">
                <a:solidFill>
                  <a:srgbClr val="FFFBF0"/>
                </a:solidFill>
                <a:latin typeface="Times New Roman"/>
                <a:ea typeface="Times New Roman"/>
              </a:rPr>
              <a:t>Academic Year 2020-2021</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566737" indent="-457200">
              <a:lnSpc>
                <a:spcPct val="93000"/>
              </a:lnSpc>
              <a:spcAft>
                <a:spcPts val="1413"/>
              </a:spcAft>
              <a:buFont typeface="Arial" panose="020B0604020202020204" pitchFamily="34" charset="0"/>
              <a:buChar char="•"/>
              <a:defRPr/>
            </a:pPr>
            <a:r>
              <a:rPr lang="en-IN" altLang="en-US" dirty="0">
                <a:latin typeface="Times New Roman" panose="02020603050405020304" pitchFamily="18" charset="0"/>
                <a:cs typeface="Times New Roman" panose="02020603050405020304" pitchFamily="18" charset="0"/>
              </a:rPr>
              <a:t>Can be useful for senior citizen as this formula will avoid long queues.</a:t>
            </a:r>
          </a:p>
          <a:p>
            <a:pPr marL="566737" indent="-457200">
              <a:lnSpc>
                <a:spcPct val="93000"/>
              </a:lnSpc>
              <a:spcAft>
                <a:spcPts val="1413"/>
              </a:spcAft>
              <a:buFont typeface="Arial" panose="020B0604020202020204" pitchFamily="34" charset="0"/>
              <a:buChar char="•"/>
              <a:defRPr/>
            </a:pPr>
            <a:r>
              <a:rPr lang="en-IN" altLang="en-US" dirty="0">
                <a:latin typeface="Times New Roman" panose="02020603050405020304" pitchFamily="18" charset="0"/>
                <a:cs typeface="Times New Roman" panose="02020603050405020304" pitchFamily="18" charset="0"/>
              </a:rPr>
              <a:t>Can be useful to avoid human interaction preventing fatal viruses and contagious diseases.</a:t>
            </a:r>
          </a:p>
          <a:p>
            <a:pPr marL="566737" indent="-457200">
              <a:lnSpc>
                <a:spcPct val="93000"/>
              </a:lnSpc>
              <a:spcAft>
                <a:spcPts val="1413"/>
              </a:spcAft>
              <a:buFont typeface="Arial" panose="020B0604020202020204" pitchFamily="34" charset="0"/>
              <a:buChar char="•"/>
              <a:defRPr/>
            </a:pPr>
            <a:r>
              <a:rPr lang="en-IN" altLang="en-US" dirty="0">
                <a:latin typeface="Times New Roman" panose="02020603050405020304" pitchFamily="18" charset="0"/>
                <a:cs typeface="Times New Roman" panose="02020603050405020304" pitchFamily="18" charset="0"/>
              </a:rPr>
              <a:t>Can be useful to avoid queue and </a:t>
            </a:r>
            <a:r>
              <a:rPr lang="en-IN" altLang="en-US" dirty="0" err="1">
                <a:latin typeface="Times New Roman" panose="02020603050405020304" pitchFamily="18" charset="0"/>
                <a:cs typeface="Times New Roman" panose="02020603050405020304" pitchFamily="18" charset="0"/>
              </a:rPr>
              <a:t>paperworks</a:t>
            </a:r>
            <a:r>
              <a:rPr lang="en-IN" altLang="en-US" dirty="0">
                <a:latin typeface="Times New Roman" panose="02020603050405020304" pitchFamily="18" charset="0"/>
                <a:cs typeface="Times New Roman" panose="02020603050405020304" pitchFamily="18" charset="0"/>
              </a:rPr>
              <a:t> like </a:t>
            </a:r>
            <a:r>
              <a:rPr lang="en-IN" altLang="en-US" dirty="0" err="1">
                <a:latin typeface="Times New Roman" panose="02020603050405020304" pitchFamily="18" charset="0"/>
                <a:cs typeface="Times New Roman" panose="02020603050405020304" pitchFamily="18" charset="0"/>
              </a:rPr>
              <a:t>Dmart</a:t>
            </a:r>
            <a:r>
              <a:rPr lang="en-IN" altLang="en-US" dirty="0">
                <a:latin typeface="Times New Roman" panose="02020603050405020304" pitchFamily="18" charset="0"/>
                <a:cs typeface="Times New Roman" panose="02020603050405020304" pitchFamily="18" charset="0"/>
              </a:rPr>
              <a:t> and other shopping malls.</a:t>
            </a:r>
          </a:p>
          <a:p>
            <a:pPr marL="566737" indent="-457200">
              <a:lnSpc>
                <a:spcPct val="93000"/>
              </a:lnSpc>
              <a:spcAft>
                <a:spcPts val="1413"/>
              </a:spcAft>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Can be used to provide efficient shopping without any chaos.</a:t>
            </a:r>
          </a:p>
          <a:p>
            <a:pPr marL="566737" indent="-457200">
              <a:lnSpc>
                <a:spcPct val="93000"/>
              </a:lnSpc>
              <a:spcAft>
                <a:spcPts val="1413"/>
              </a:spcAft>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Can be used to keep a track on the cart according to the budget and also can be used to provide effortless payment transactions without standing for hours in queues.</a:t>
            </a:r>
            <a:endParaRPr lang="en-IN" altLang="en-US"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26928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95" name="CustomShape 2"/>
          <p:cNvSpPr/>
          <p:nvPr/>
        </p:nvSpPr>
        <p:spPr>
          <a:xfrm>
            <a:off x="311760" y="873450"/>
            <a:ext cx="8519760" cy="400077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rtl="0">
              <a:spcBef>
                <a:spcPts val="0"/>
              </a:spcBef>
              <a:spcAft>
                <a:spcPts val="1400"/>
              </a:spcAft>
              <a:buFont typeface="Arial" panose="020B0604020202020204" pitchFamily="34" charset="0"/>
              <a:buChar char="•"/>
            </a:pPr>
            <a:r>
              <a:rPr lang="en-IN" sz="1800" b="0" strike="noStrike" spc="-1" dirty="0">
                <a:solidFill>
                  <a:srgbClr val="000000"/>
                </a:solidFill>
                <a:latin typeface="Old Standard TT"/>
                <a:ea typeface="Old Standard TT"/>
              </a:rPr>
              <a:t> </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Hardware:</a:t>
            </a:r>
            <a:endParaRPr lang="en-IN" dirty="0">
              <a:latin typeface="Times New Roman" panose="02020603050405020304" pitchFamily="18" charset="0"/>
              <a:cs typeface="Times New Roman" panose="02020603050405020304" pitchFamily="18" charset="0"/>
            </a:endParaRPr>
          </a:p>
          <a:p>
            <a:pPr marL="742950" lvl="1" indent="-285750" algn="just">
              <a:spcAft>
                <a:spcPts val="1400"/>
              </a:spcAft>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ESP32 cam </a:t>
            </a:r>
            <a:r>
              <a:rPr lang="en-IN" b="0" i="0" u="none" strike="noStrike" dirty="0">
                <a:solidFill>
                  <a:srgbClr val="000000"/>
                </a:solidFill>
                <a:effectLst/>
                <a:latin typeface="Times New Roman" panose="02020603050405020304" pitchFamily="18" charset="0"/>
                <a:cs typeface="Times New Roman" panose="02020603050405020304" pitchFamily="18" charset="0"/>
              </a:rPr>
              <a:t>module : approx. </a:t>
            </a:r>
            <a:r>
              <a:rPr lang="en-IN" dirty="0">
                <a:solidFill>
                  <a:srgbClr val="000000"/>
                </a:solidFill>
                <a:latin typeface="Times New Roman" panose="02020603050405020304" pitchFamily="18" charset="0"/>
                <a:cs typeface="Times New Roman" panose="02020603050405020304" pitchFamily="18" charset="0"/>
              </a:rPr>
              <a:t>1000/- rupees</a:t>
            </a: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spcAft>
                <a:spcPts val="14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Jumper Wires : 30/- rupees</a:t>
            </a:r>
          </a:p>
          <a:p>
            <a:pPr marL="285750" indent="-285750" algn="just" rtl="0">
              <a:spcBef>
                <a:spcPts val="0"/>
              </a:spcBef>
              <a:spcAft>
                <a:spcPts val="140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Software:</a:t>
            </a:r>
            <a:endParaRPr lang="en-IN" dirty="0">
              <a:latin typeface="Times New Roman" panose="02020603050405020304" pitchFamily="18" charset="0"/>
              <a:cs typeface="Times New Roman" panose="02020603050405020304" pitchFamily="18" charset="0"/>
            </a:endParaRPr>
          </a:p>
          <a:p>
            <a:pPr marL="742950" lvl="1" indent="-285750" algn="just">
              <a:spcAft>
                <a:spcPts val="14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Firebase Cloud</a:t>
            </a:r>
            <a:endParaRPr lang="en-IN" dirty="0">
              <a:solidFill>
                <a:srgbClr val="000000"/>
              </a:solidFill>
              <a:latin typeface="Times New Roman" panose="02020603050405020304" pitchFamily="18" charset="0"/>
              <a:cs typeface="Times New Roman" panose="02020603050405020304" pitchFamily="18" charset="0"/>
            </a:endParaRPr>
          </a:p>
          <a:p>
            <a:pPr marL="742950" lvl="1" indent="-285750" algn="just">
              <a:spcAft>
                <a:spcPts val="14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Flutter</a:t>
            </a:r>
          </a:p>
          <a:p>
            <a:pPr marL="742950" lvl="1" indent="-285750" algn="just">
              <a:spcAft>
                <a:spcPts val="14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Visual Studio Code</a:t>
            </a:r>
          </a:p>
          <a:p>
            <a:pPr marL="742950" lvl="1" indent="-285750" algn="just">
              <a:spcAft>
                <a:spcPts val="14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Arduino IDE</a:t>
            </a: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1.8.13                  </a:t>
            </a:r>
            <a:endParaRPr lang="en-IN"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To provide efficient chaotic free environment for the customers.</a:t>
            </a:r>
          </a:p>
          <a:p>
            <a:pPr marL="457200" indent="-342360">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To</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provide user –friendly application for a smoother shopping experience.</a:t>
            </a:r>
          </a:p>
          <a:p>
            <a:pPr marL="457200" indent="-342360">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To understand and make use of smart grocery store application.</a:t>
            </a:r>
          </a:p>
          <a:p>
            <a:pPr marL="457200" indent="-342360">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To bring a change in the traditional shopping experience and catch hold of digital world experiences.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26928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311760" y="881640"/>
            <a:ext cx="8519760" cy="39925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The system we proposed includes </a:t>
            </a:r>
            <a:r>
              <a:rPr lang="en-US" dirty="0">
                <a:latin typeface="Times New Roman" panose="02020603050405020304" pitchFamily="18" charset="0"/>
                <a:cs typeface="Times New Roman" panose="02020603050405020304" pitchFamily="18" charset="0"/>
              </a:rPr>
              <a:t>mobile client designed based on the smartphone of the Android platform, so it requires a built-in Wi-Fi module and GPA module in the smartphone, for self-positioning and communication with the backend server.</a:t>
            </a:r>
            <a:endPar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Just by the user clicking on the corresponding request or scanning the QR code, the mobile client would feedback the results to the user interface.</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It provides a simple, powerful, efficient and easy to understand SDK to write mobile application in Google’s own language, Dart. </a:t>
            </a:r>
          </a:p>
          <a:p>
            <a:pPr marL="457200" indent="-342360" algn="just">
              <a:lnSpc>
                <a:spcPct val="115000"/>
              </a:lnSpc>
              <a:buClr>
                <a:srgbClr val="000000"/>
              </a:buClr>
              <a:buFont typeface="Old Standard TT"/>
              <a:buChar char="●"/>
            </a:pPr>
            <a:endParaRPr lang="en-US"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Flow of Application</a:t>
            </a:r>
          </a:p>
          <a:p>
            <a:pPr marL="457200" indent="-342360" algn="just">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Flow of Camera module</a:t>
            </a:r>
          </a:p>
          <a:p>
            <a:pPr marL="457200" indent="-342360" algn="just">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Flow of Application &amp; Esp32 cam </a:t>
            </a:r>
            <a:r>
              <a:rPr lang="en-IN" spc="-1" dirty="0" err="1">
                <a:solidFill>
                  <a:srgbClr val="000000"/>
                </a:solidFill>
                <a:latin typeface="Times New Roman" panose="02020603050405020304" pitchFamily="18" charset="0"/>
                <a:ea typeface="Old Standard TT"/>
                <a:cs typeface="Times New Roman" panose="02020603050405020304" pitchFamily="18" charset="0"/>
              </a:rPr>
              <a:t>Wifi</a:t>
            </a:r>
            <a:r>
              <a:rPr lang="en-IN" spc="-1" dirty="0">
                <a:solidFill>
                  <a:srgbClr val="000000"/>
                </a:solidFill>
                <a:latin typeface="Times New Roman" panose="02020603050405020304" pitchFamily="18" charset="0"/>
                <a:ea typeface="Old Standard TT"/>
                <a:cs typeface="Times New Roman" panose="02020603050405020304" pitchFamily="18" charset="0"/>
              </a:rPr>
              <a:t> Module</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173497"/>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87345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Flow of Application</a:t>
            </a:r>
            <a:endParaRPr lang="en-IN" spc="-1" dirty="0">
              <a:solidFill>
                <a:srgbClr val="000000"/>
              </a:solidFill>
              <a:latin typeface="Times New Roman" panose="02020603050405020304" pitchFamily="18" charset="0"/>
              <a:ea typeface="Old Standard TT"/>
              <a:cs typeface="Times New Roman" panose="02020603050405020304" pitchFamily="18" charset="0"/>
            </a:endParaRPr>
          </a:p>
        </p:txBody>
      </p:sp>
      <p:pic>
        <p:nvPicPr>
          <p:cNvPr id="4" name="Picture 3">
            <a:extLst>
              <a:ext uri="{FF2B5EF4-FFF2-40B4-BE49-F238E27FC236}">
                <a16:creationId xmlns:a16="http://schemas.microsoft.com/office/drawing/2014/main" id="{56D73814-CA2D-41E2-A582-15730E3FD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861" y="873450"/>
            <a:ext cx="3782823" cy="3618880"/>
          </a:xfrm>
          <a:prstGeom prst="rect">
            <a:avLst/>
          </a:prstGeom>
        </p:spPr>
      </p:pic>
    </p:spTree>
    <p:extLst>
      <p:ext uri="{BB962C8B-B14F-4D97-AF65-F5344CB8AC3E}">
        <p14:creationId xmlns:p14="http://schemas.microsoft.com/office/powerpoint/2010/main" val="36952926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Use Case for Admin and User Panel</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5" name="Picture 4">
            <a:extLst>
              <a:ext uri="{FF2B5EF4-FFF2-40B4-BE49-F238E27FC236}">
                <a16:creationId xmlns:a16="http://schemas.microsoft.com/office/drawing/2014/main" id="{276E6CB4-B3A9-4D4A-B140-11F515BD3C1C}"/>
              </a:ext>
            </a:extLst>
          </p:cNvPr>
          <p:cNvPicPr>
            <a:picLocks noChangeAspect="1"/>
          </p:cNvPicPr>
          <p:nvPr/>
        </p:nvPicPr>
        <p:blipFill>
          <a:blip r:embed="rId2"/>
          <a:stretch>
            <a:fillRect/>
          </a:stretch>
        </p:blipFill>
        <p:spPr>
          <a:xfrm>
            <a:off x="1198516" y="1171440"/>
            <a:ext cx="6323021" cy="353797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Activity diagram for Home Screen</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1BB4067B-16FB-4987-A282-C660869DB302}"/>
              </a:ext>
            </a:extLst>
          </p:cNvPr>
          <p:cNvPicPr>
            <a:picLocks noChangeAspect="1"/>
          </p:cNvPicPr>
          <p:nvPr/>
        </p:nvPicPr>
        <p:blipFill>
          <a:blip r:embed="rId2"/>
          <a:stretch>
            <a:fillRect/>
          </a:stretch>
        </p:blipFill>
        <p:spPr>
          <a:xfrm>
            <a:off x="2381694" y="937789"/>
            <a:ext cx="4172926" cy="4040536"/>
          </a:xfrm>
          <a:prstGeom prst="rect">
            <a:avLst/>
          </a:prstGeom>
        </p:spPr>
      </p:pic>
    </p:spTree>
    <p:extLst>
      <p:ext uri="{BB962C8B-B14F-4D97-AF65-F5344CB8AC3E}">
        <p14:creationId xmlns:p14="http://schemas.microsoft.com/office/powerpoint/2010/main" val="38534832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Use Case Diagram</a:t>
            </a:r>
            <a:endParaRPr lang="en-IN" sz="3000" b="0" strike="noStrike" spc="-1" dirty="0">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98C38DBE-0BBD-4BBA-85E4-2044B6FB5DF5}"/>
              </a:ext>
            </a:extLst>
          </p:cNvPr>
          <p:cNvPicPr/>
          <p:nvPr/>
        </p:nvPicPr>
        <p:blipFill rotWithShape="1">
          <a:blip r:embed="rId2">
            <a:extLst>
              <a:ext uri="{28A0092B-C50C-407E-A947-70E740481C1C}">
                <a14:useLocalDpi xmlns:a14="http://schemas.microsoft.com/office/drawing/2010/main" val="0"/>
              </a:ext>
            </a:extLst>
          </a:blip>
          <a:srcRect l="3237" r="9369"/>
          <a:stretch/>
        </p:blipFill>
        <p:spPr bwMode="auto">
          <a:xfrm>
            <a:off x="4352260" y="259862"/>
            <a:ext cx="1239727" cy="4623775"/>
          </a:xfrm>
          <a:prstGeom prst="rect">
            <a:avLst/>
          </a:prstGeom>
          <a:solidFill>
            <a:srgbClr val="FFFFFF">
              <a:shade val="85000"/>
            </a:srgbClr>
          </a:solidFill>
          <a:ln w="6350" cap="sq">
            <a:solidFill>
              <a:srgbClr val="FFFFFF"/>
            </a:solidFill>
            <a:miter lim="800000"/>
          </a:ln>
          <a:effectLst>
            <a:outerShdw blurRad="55000" dist="18000" dir="5400000" algn="tl" rotWithShape="0">
              <a:srgbClr val="000000">
                <a:alpha val="40000"/>
              </a:srgbClr>
            </a:outerShdw>
          </a:effectLst>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800" b="0" strike="noStrike" spc="-1" dirty="0">
                <a:solidFill>
                  <a:srgbClr val="FFFBF0"/>
                </a:solidFill>
                <a:latin typeface="Times New Roman"/>
                <a:ea typeface="Times New Roman"/>
              </a:rPr>
              <a:t>                                                    A Project Report on</a:t>
            </a:r>
            <a:br>
              <a:rPr lang="en-US" dirty="0"/>
            </a:br>
            <a:r>
              <a:rPr lang="en-US" sz="2400" b="1" strike="noStrike" spc="-1" dirty="0" err="1">
                <a:solidFill>
                  <a:srgbClr val="FFFBF0"/>
                </a:solidFill>
                <a:latin typeface="Times New Roman"/>
                <a:ea typeface="Times New Roman"/>
              </a:rPr>
              <a:t>BeSafe</a:t>
            </a:r>
            <a:r>
              <a:rPr lang="en-US" sz="2400" b="1" strike="noStrike" spc="-1" dirty="0">
                <a:solidFill>
                  <a:srgbClr val="FFFBF0"/>
                </a:solidFill>
                <a:latin typeface="Times New Roman"/>
                <a:ea typeface="Times New Roman"/>
              </a:rPr>
              <a:t>: IoT Based Safety Band</a:t>
            </a:r>
            <a:br>
              <a:rPr lang="en-US" dirty="0"/>
            </a:br>
            <a:r>
              <a:rPr lang="en-US" sz="1800" b="0" strike="noStrike" spc="-1" dirty="0">
                <a:solidFill>
                  <a:srgbClr val="FFFBF0"/>
                </a:solidFill>
                <a:latin typeface="Times New Roman"/>
                <a:ea typeface="Times New Roman"/>
              </a:rPr>
              <a:t>Submitted in partial fulfillment of the degree of</a:t>
            </a:r>
            <a:br>
              <a:rPr lang="en-US" dirty="0"/>
            </a:br>
            <a:r>
              <a:rPr lang="en-US" sz="1800" b="0" strike="noStrike" spc="-1" dirty="0">
                <a:solidFill>
                  <a:srgbClr val="FFFBF0"/>
                </a:solidFill>
                <a:latin typeface="Times New Roman"/>
                <a:ea typeface="Times New Roman"/>
              </a:rPr>
              <a:t>Bachelor of Engineering(Sem-8)</a:t>
            </a:r>
            <a:br>
              <a:rPr lang="en-US" dirty="0"/>
            </a:br>
            <a:r>
              <a:rPr lang="en-US" sz="1800" b="0" strike="noStrike" spc="-1" dirty="0">
                <a:solidFill>
                  <a:srgbClr val="FFFBF0"/>
                </a:solidFill>
                <a:latin typeface="Times New Roman"/>
                <a:ea typeface="Times New Roman"/>
              </a:rPr>
              <a:t>in</a:t>
            </a:r>
            <a:br>
              <a:rPr lang="en-US" dirty="0"/>
            </a:br>
            <a:r>
              <a:rPr lang="en-US" sz="1800" b="1" strike="noStrike" spc="-1" dirty="0">
                <a:solidFill>
                  <a:srgbClr val="FFFBF0"/>
                </a:solidFill>
                <a:latin typeface="Times New Roman"/>
                <a:ea typeface="Times New Roman"/>
              </a:rPr>
              <a:t>INFORMATION TECHNOLOGY</a:t>
            </a:r>
            <a:br>
              <a:rPr lang="en-US" dirty="0"/>
            </a:br>
            <a:r>
              <a:rPr lang="en-US" sz="1800" b="0" strike="noStrike" spc="-1" dirty="0">
                <a:solidFill>
                  <a:srgbClr val="FFFBF0"/>
                </a:solidFill>
                <a:latin typeface="Times New Roman"/>
                <a:ea typeface="Times New Roman"/>
              </a:rPr>
              <a:t>By</a:t>
            </a:r>
          </a:p>
          <a:p>
            <a:pPr>
              <a:lnSpc>
                <a:spcPct val="100000"/>
              </a:lnSpc>
            </a:pPr>
            <a:r>
              <a:rPr lang="en-US" spc="-1" dirty="0">
                <a:solidFill>
                  <a:srgbClr val="FFFBF0"/>
                </a:solidFill>
                <a:latin typeface="Times New Roman"/>
              </a:rPr>
              <a:t>Samiksha Mhatre (16104025)</a:t>
            </a:r>
            <a:br>
              <a:rPr lang="en-US" dirty="0"/>
            </a:br>
            <a:r>
              <a:rPr lang="en-US" spc="-1" dirty="0" err="1">
                <a:solidFill>
                  <a:srgbClr val="FFFBF0"/>
                </a:solidFill>
                <a:latin typeface="Times New Roman"/>
              </a:rPr>
              <a:t>Uddharth</a:t>
            </a:r>
            <a:r>
              <a:rPr lang="en-US" spc="-1" dirty="0">
                <a:solidFill>
                  <a:srgbClr val="FFFBF0"/>
                </a:solidFill>
                <a:latin typeface="Times New Roman"/>
              </a:rPr>
              <a:t> </a:t>
            </a:r>
            <a:r>
              <a:rPr lang="en-US" spc="-1" dirty="0" err="1">
                <a:solidFill>
                  <a:srgbClr val="FFFBF0"/>
                </a:solidFill>
                <a:latin typeface="Times New Roman"/>
              </a:rPr>
              <a:t>Ajja</a:t>
            </a:r>
            <a:r>
              <a:rPr lang="en-US" spc="-1" dirty="0">
                <a:solidFill>
                  <a:srgbClr val="FFFBF0"/>
                </a:solidFill>
                <a:latin typeface="Times New Roman"/>
              </a:rPr>
              <a:t> </a:t>
            </a:r>
            <a:r>
              <a:rPr lang="en-US" sz="1800" b="0" strike="noStrike" spc="-1" dirty="0">
                <a:solidFill>
                  <a:srgbClr val="FFFBF0"/>
                </a:solidFill>
                <a:latin typeface="Times New Roman"/>
                <a:ea typeface="Times New Roman"/>
              </a:rPr>
              <a:t>(17104061)</a:t>
            </a:r>
            <a:br>
              <a:rPr lang="en-US" dirty="0"/>
            </a:br>
            <a:r>
              <a:rPr lang="en-US" sz="1800" b="0" strike="noStrike" spc="-1" dirty="0" err="1">
                <a:solidFill>
                  <a:srgbClr val="FFFBF0"/>
                </a:solidFill>
                <a:latin typeface="Times New Roman"/>
                <a:ea typeface="Times New Roman"/>
              </a:rPr>
              <a:t>Jagruti</a:t>
            </a:r>
            <a:r>
              <a:rPr lang="en-US" sz="1800" b="0" strike="noStrike" spc="-1" dirty="0">
                <a:solidFill>
                  <a:srgbClr val="FFFBF0"/>
                </a:solidFill>
                <a:latin typeface="Times New Roman"/>
                <a:ea typeface="Times New Roman"/>
              </a:rPr>
              <a:t> Patil (17104063)</a:t>
            </a:r>
            <a:br>
              <a:rPr lang="en-US" dirty="0"/>
            </a:br>
            <a:br>
              <a:rPr lang="en-US" dirty="0"/>
            </a:br>
            <a:r>
              <a:rPr lang="en-US" sz="1800" b="0" strike="noStrike" spc="-1" dirty="0">
                <a:solidFill>
                  <a:srgbClr val="FFFBF0"/>
                </a:solidFill>
                <a:latin typeface="Times New Roman"/>
                <a:ea typeface="Times New Roman"/>
              </a:rPr>
              <a:t>Under the Guidance of</a:t>
            </a:r>
            <a:br>
              <a:rPr lang="en-US" dirty="0"/>
            </a:br>
            <a:r>
              <a:rPr lang="en-US" sz="1800" b="0" strike="noStrike" spc="-1" dirty="0">
                <a:solidFill>
                  <a:srgbClr val="FFFBF0"/>
                </a:solidFill>
                <a:latin typeface="Times New Roman"/>
                <a:ea typeface="Times New Roman"/>
              </a:rPr>
              <a:t>Prof. </a:t>
            </a:r>
            <a:r>
              <a:rPr lang="en-US" sz="1800" b="0" strike="noStrike" spc="-1" dirty="0" err="1">
                <a:solidFill>
                  <a:srgbClr val="FFFBF0"/>
                </a:solidFill>
                <a:latin typeface="Times New Roman"/>
                <a:ea typeface="Times New Roman"/>
              </a:rPr>
              <a:t>Yaminee</a:t>
            </a:r>
            <a:r>
              <a:rPr lang="en-US" sz="1800" b="0" strike="noStrike" spc="-1" dirty="0">
                <a:solidFill>
                  <a:srgbClr val="FFFBF0"/>
                </a:solidFill>
                <a:latin typeface="Times New Roman"/>
                <a:ea typeface="Times New Roman"/>
              </a:rPr>
              <a:t> Patil</a:t>
            </a:r>
            <a:br>
              <a:rPr lang="en-US" dirty="0"/>
            </a:br>
            <a:br>
              <a:rPr lang="en-US" dirty="0"/>
            </a:br>
            <a:br>
              <a:rPr lang="en-US" dirty="0"/>
            </a:br>
            <a:br>
              <a:rPr lang="en-US" dirty="0"/>
            </a:br>
            <a:br>
              <a:rPr lang="en-US" dirty="0"/>
            </a:b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Sequence Diagram </a:t>
            </a:r>
            <a:endParaRPr lang="en-IN" sz="3000" b="0" strike="noStrike" spc="-1" dirty="0">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565AB0BC-CDDB-465C-8CFD-8DC022DB59A1}"/>
              </a:ext>
            </a:extLst>
          </p:cNvPr>
          <p:cNvPicPr>
            <a:picLocks noChangeAspect="1"/>
          </p:cNvPicPr>
          <p:nvPr/>
        </p:nvPicPr>
        <p:blipFill>
          <a:blip r:embed="rId2"/>
          <a:stretch>
            <a:fillRect/>
          </a:stretch>
        </p:blipFill>
        <p:spPr>
          <a:xfrm>
            <a:off x="1991471" y="1057320"/>
            <a:ext cx="4415521" cy="3735380"/>
          </a:xfrm>
          <a:prstGeom prst="rect">
            <a:avLst/>
          </a:prstGeom>
        </p:spPr>
      </p:pic>
    </p:spTree>
    <p:extLst>
      <p:ext uri="{BB962C8B-B14F-4D97-AF65-F5344CB8AC3E}">
        <p14:creationId xmlns:p14="http://schemas.microsoft.com/office/powerpoint/2010/main" val="15096497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0" strike="noStrike" spc="-1" dirty="0">
                <a:latin typeface="Times New Roman" panose="02020603050405020304" pitchFamily="18" charset="0"/>
                <a:cs typeface="Times New Roman" panose="02020603050405020304" pitchFamily="18" charset="0"/>
              </a:rPr>
              <a:t>Home Dart</a:t>
            </a:r>
            <a:endParaRPr lang="en-IN" sz="3000" b="0"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F523C386-9777-4F37-99FC-442DF0C5D2B1}"/>
              </a:ext>
            </a:extLst>
          </p:cNvPr>
          <p:cNvPicPr>
            <a:picLocks noChangeAspect="1"/>
          </p:cNvPicPr>
          <p:nvPr/>
        </p:nvPicPr>
        <p:blipFill>
          <a:blip r:embed="rId2"/>
          <a:stretch>
            <a:fillRect/>
          </a:stretch>
        </p:blipFill>
        <p:spPr>
          <a:xfrm>
            <a:off x="141766" y="1171440"/>
            <a:ext cx="4594101" cy="3152467"/>
          </a:xfrm>
          <a:prstGeom prst="rect">
            <a:avLst/>
          </a:prstGeom>
        </p:spPr>
      </p:pic>
      <p:pic>
        <p:nvPicPr>
          <p:cNvPr id="4" name="Picture 3">
            <a:extLst>
              <a:ext uri="{FF2B5EF4-FFF2-40B4-BE49-F238E27FC236}">
                <a16:creationId xmlns:a16="http://schemas.microsoft.com/office/drawing/2014/main" id="{781DBE91-4D1C-4C39-8C63-B8FEED1578C8}"/>
              </a:ext>
            </a:extLst>
          </p:cNvPr>
          <p:cNvPicPr>
            <a:picLocks noChangeAspect="1"/>
          </p:cNvPicPr>
          <p:nvPr/>
        </p:nvPicPr>
        <p:blipFill>
          <a:blip r:embed="rId3"/>
          <a:stretch>
            <a:fillRect/>
          </a:stretch>
        </p:blipFill>
        <p:spPr>
          <a:xfrm>
            <a:off x="4876083" y="1057320"/>
            <a:ext cx="4125431" cy="3334338"/>
          </a:xfrm>
          <a:prstGeom prst="rect">
            <a:avLst/>
          </a:prstGeom>
        </p:spPr>
      </p:pic>
    </p:spTree>
    <p:extLst>
      <p:ext uri="{BB962C8B-B14F-4D97-AF65-F5344CB8AC3E}">
        <p14:creationId xmlns:p14="http://schemas.microsoft.com/office/powerpoint/2010/main" val="28689012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0" strike="noStrike" spc="-1" dirty="0">
                <a:latin typeface="Times New Roman" panose="02020603050405020304" pitchFamily="18" charset="0"/>
                <a:cs typeface="Times New Roman" panose="02020603050405020304" pitchFamily="18" charset="0"/>
              </a:rPr>
              <a:t>Home Dart : Product </a:t>
            </a:r>
            <a:r>
              <a:rPr lang="en-US" sz="3000" b="0" strike="noStrike" spc="-1" dirty="0" err="1">
                <a:latin typeface="Times New Roman" panose="02020603050405020304" pitchFamily="18" charset="0"/>
                <a:cs typeface="Times New Roman" panose="02020603050405020304" pitchFamily="18" charset="0"/>
              </a:rPr>
              <a:t>Add,Remove,Out</a:t>
            </a:r>
            <a:r>
              <a:rPr lang="en-US" sz="3000" b="0" strike="noStrike" spc="-1" dirty="0">
                <a:latin typeface="Times New Roman" panose="02020603050405020304" pitchFamily="18" charset="0"/>
                <a:cs typeface="Times New Roman" panose="02020603050405020304" pitchFamily="18" charset="0"/>
              </a:rPr>
              <a:t> Of Stock</a:t>
            </a:r>
            <a:endParaRPr lang="en-IN" sz="3000" b="0"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C07050B7-80AD-4F91-A140-6D6AE8E41035}"/>
              </a:ext>
            </a:extLst>
          </p:cNvPr>
          <p:cNvPicPr>
            <a:picLocks noChangeAspect="1"/>
          </p:cNvPicPr>
          <p:nvPr/>
        </p:nvPicPr>
        <p:blipFill>
          <a:blip r:embed="rId2"/>
          <a:stretch>
            <a:fillRect/>
          </a:stretch>
        </p:blipFill>
        <p:spPr>
          <a:xfrm>
            <a:off x="135198" y="1072559"/>
            <a:ext cx="2892242" cy="3594359"/>
          </a:xfrm>
          <a:prstGeom prst="rect">
            <a:avLst/>
          </a:prstGeom>
        </p:spPr>
      </p:pic>
      <p:pic>
        <p:nvPicPr>
          <p:cNvPr id="5" name="Picture 4">
            <a:extLst>
              <a:ext uri="{FF2B5EF4-FFF2-40B4-BE49-F238E27FC236}">
                <a16:creationId xmlns:a16="http://schemas.microsoft.com/office/drawing/2014/main" id="{F5A1084B-4B8C-4B7E-8CA8-33F33C5CEFEF}"/>
              </a:ext>
            </a:extLst>
          </p:cNvPr>
          <p:cNvPicPr>
            <a:picLocks noChangeAspect="1"/>
          </p:cNvPicPr>
          <p:nvPr/>
        </p:nvPicPr>
        <p:blipFill>
          <a:blip r:embed="rId3"/>
          <a:stretch>
            <a:fillRect/>
          </a:stretch>
        </p:blipFill>
        <p:spPr>
          <a:xfrm>
            <a:off x="3160809" y="1072559"/>
            <a:ext cx="2652377" cy="3596943"/>
          </a:xfrm>
          <a:prstGeom prst="rect">
            <a:avLst/>
          </a:prstGeom>
        </p:spPr>
      </p:pic>
      <p:pic>
        <p:nvPicPr>
          <p:cNvPr id="6" name="Picture 5">
            <a:extLst>
              <a:ext uri="{FF2B5EF4-FFF2-40B4-BE49-F238E27FC236}">
                <a16:creationId xmlns:a16="http://schemas.microsoft.com/office/drawing/2014/main" id="{BD967AEC-AE1B-4FE6-9BD4-39043C3D1CB4}"/>
              </a:ext>
            </a:extLst>
          </p:cNvPr>
          <p:cNvPicPr>
            <a:picLocks noChangeAspect="1"/>
          </p:cNvPicPr>
          <p:nvPr/>
        </p:nvPicPr>
        <p:blipFill>
          <a:blip r:embed="rId4"/>
          <a:stretch>
            <a:fillRect/>
          </a:stretch>
        </p:blipFill>
        <p:spPr>
          <a:xfrm>
            <a:off x="6040314" y="1010459"/>
            <a:ext cx="2924575" cy="3641220"/>
          </a:xfrm>
          <a:prstGeom prst="rect">
            <a:avLst/>
          </a:prstGeom>
        </p:spPr>
      </p:pic>
    </p:spTree>
    <p:extLst>
      <p:ext uri="{BB962C8B-B14F-4D97-AF65-F5344CB8AC3E}">
        <p14:creationId xmlns:p14="http://schemas.microsoft.com/office/powerpoint/2010/main" val="11644862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spc="-1" dirty="0">
                <a:latin typeface="Times New Roman" panose="02020603050405020304" pitchFamily="18" charset="0"/>
                <a:cs typeface="Times New Roman" panose="02020603050405020304" pitchFamily="18" charset="0"/>
              </a:rPr>
              <a:t>Admin Page : </a:t>
            </a:r>
            <a:r>
              <a:rPr lang="en-US" sz="3000" spc="-1" dirty="0" err="1">
                <a:latin typeface="Times New Roman" panose="02020603050405020304" pitchFamily="18" charset="0"/>
                <a:cs typeface="Times New Roman" panose="02020603050405020304" pitchFamily="18" charset="0"/>
              </a:rPr>
              <a:t>Inventory,Pending</a:t>
            </a:r>
            <a:r>
              <a:rPr lang="en-US" sz="3000" spc="-1" dirty="0">
                <a:latin typeface="Times New Roman" panose="02020603050405020304" pitchFamily="18" charset="0"/>
                <a:cs typeface="Times New Roman" panose="02020603050405020304" pitchFamily="18" charset="0"/>
              </a:rPr>
              <a:t> </a:t>
            </a:r>
            <a:r>
              <a:rPr lang="en-US" sz="3000" spc="-1" dirty="0" err="1">
                <a:latin typeface="Times New Roman" panose="02020603050405020304" pitchFamily="18" charset="0"/>
                <a:cs typeface="Times New Roman" panose="02020603050405020304" pitchFamily="18" charset="0"/>
              </a:rPr>
              <a:t>Order,History</a:t>
            </a:r>
            <a:endParaRPr lang="en-IN" sz="3000" b="0"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5738C22F-C9BD-4ADC-B736-A627D7A4157D}"/>
              </a:ext>
            </a:extLst>
          </p:cNvPr>
          <p:cNvPicPr>
            <a:picLocks noChangeAspect="1"/>
          </p:cNvPicPr>
          <p:nvPr/>
        </p:nvPicPr>
        <p:blipFill>
          <a:blip r:embed="rId2"/>
          <a:stretch>
            <a:fillRect/>
          </a:stretch>
        </p:blipFill>
        <p:spPr>
          <a:xfrm>
            <a:off x="341321" y="1117305"/>
            <a:ext cx="4230319" cy="3724053"/>
          </a:xfrm>
          <a:prstGeom prst="rect">
            <a:avLst/>
          </a:prstGeom>
        </p:spPr>
      </p:pic>
      <p:pic>
        <p:nvPicPr>
          <p:cNvPr id="4" name="Picture 3">
            <a:extLst>
              <a:ext uri="{FF2B5EF4-FFF2-40B4-BE49-F238E27FC236}">
                <a16:creationId xmlns:a16="http://schemas.microsoft.com/office/drawing/2014/main" id="{18652D9D-B4DD-41F7-A29B-F3976BA280FA}"/>
              </a:ext>
            </a:extLst>
          </p:cNvPr>
          <p:cNvPicPr>
            <a:picLocks noChangeAspect="1"/>
          </p:cNvPicPr>
          <p:nvPr/>
        </p:nvPicPr>
        <p:blipFill>
          <a:blip r:embed="rId3"/>
          <a:stretch>
            <a:fillRect/>
          </a:stretch>
        </p:blipFill>
        <p:spPr>
          <a:xfrm>
            <a:off x="4803479" y="1117305"/>
            <a:ext cx="3603014" cy="3660728"/>
          </a:xfrm>
          <a:prstGeom prst="rect">
            <a:avLst/>
          </a:prstGeom>
        </p:spPr>
      </p:pic>
    </p:spTree>
    <p:extLst>
      <p:ext uri="{BB962C8B-B14F-4D97-AF65-F5344CB8AC3E}">
        <p14:creationId xmlns:p14="http://schemas.microsoft.com/office/powerpoint/2010/main" val="9319520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trike="noStrike" spc="-1" dirty="0">
                <a:latin typeface="Times New Roman" panose="02020603050405020304" pitchFamily="18" charset="0"/>
                <a:cs typeface="Times New Roman" panose="02020603050405020304" pitchFamily="18" charset="0"/>
              </a:rPr>
              <a:t>Payment Page</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FBA48BF4-31F0-4042-9306-66C9FCBF7873}"/>
              </a:ext>
            </a:extLst>
          </p:cNvPr>
          <p:cNvPicPr>
            <a:picLocks noChangeAspect="1"/>
          </p:cNvPicPr>
          <p:nvPr/>
        </p:nvPicPr>
        <p:blipFill>
          <a:blip r:embed="rId2"/>
          <a:stretch>
            <a:fillRect/>
          </a:stretch>
        </p:blipFill>
        <p:spPr>
          <a:xfrm>
            <a:off x="117038" y="1171440"/>
            <a:ext cx="2930207" cy="3510720"/>
          </a:xfrm>
          <a:prstGeom prst="rect">
            <a:avLst/>
          </a:prstGeom>
        </p:spPr>
      </p:pic>
      <p:pic>
        <p:nvPicPr>
          <p:cNvPr id="4" name="Picture 3">
            <a:extLst>
              <a:ext uri="{FF2B5EF4-FFF2-40B4-BE49-F238E27FC236}">
                <a16:creationId xmlns:a16="http://schemas.microsoft.com/office/drawing/2014/main" id="{05A6C9CC-4924-493D-97BC-75897D361858}"/>
              </a:ext>
            </a:extLst>
          </p:cNvPr>
          <p:cNvPicPr>
            <a:picLocks noChangeAspect="1"/>
          </p:cNvPicPr>
          <p:nvPr/>
        </p:nvPicPr>
        <p:blipFill>
          <a:blip r:embed="rId3"/>
          <a:stretch>
            <a:fillRect/>
          </a:stretch>
        </p:blipFill>
        <p:spPr>
          <a:xfrm>
            <a:off x="3241967" y="1170462"/>
            <a:ext cx="2258610" cy="3528077"/>
          </a:xfrm>
          <a:prstGeom prst="rect">
            <a:avLst/>
          </a:prstGeom>
        </p:spPr>
      </p:pic>
      <p:pic>
        <p:nvPicPr>
          <p:cNvPr id="7" name="Picture 6">
            <a:extLst>
              <a:ext uri="{FF2B5EF4-FFF2-40B4-BE49-F238E27FC236}">
                <a16:creationId xmlns:a16="http://schemas.microsoft.com/office/drawing/2014/main" id="{A123AB91-A45D-40AD-A84E-B6E6472612D8}"/>
              </a:ext>
            </a:extLst>
          </p:cNvPr>
          <p:cNvPicPr>
            <a:picLocks noChangeAspect="1"/>
          </p:cNvPicPr>
          <p:nvPr/>
        </p:nvPicPr>
        <p:blipFill>
          <a:blip r:embed="rId4"/>
          <a:stretch>
            <a:fillRect/>
          </a:stretch>
        </p:blipFill>
        <p:spPr>
          <a:xfrm>
            <a:off x="5676118" y="1170462"/>
            <a:ext cx="3155402" cy="3584213"/>
          </a:xfrm>
          <a:prstGeom prst="rect">
            <a:avLst/>
          </a:prstGeom>
        </p:spPr>
      </p:pic>
    </p:spTree>
    <p:extLst>
      <p:ext uri="{BB962C8B-B14F-4D97-AF65-F5344CB8AC3E}">
        <p14:creationId xmlns:p14="http://schemas.microsoft.com/office/powerpoint/2010/main" val="14825260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trike="noStrike" spc="-1" dirty="0">
                <a:latin typeface="Times New Roman" panose="02020603050405020304" pitchFamily="18" charset="0"/>
                <a:cs typeface="Times New Roman" panose="02020603050405020304" pitchFamily="18" charset="0"/>
              </a:rPr>
              <a:t>QR Code </a:t>
            </a:r>
            <a:r>
              <a:rPr lang="en-US" sz="3000" b="1" strike="noStrike" spc="-1" dirty="0" err="1">
                <a:latin typeface="Times New Roman" panose="02020603050405020304" pitchFamily="18" charset="0"/>
                <a:cs typeface="Times New Roman" panose="02020603050405020304" pitchFamily="18" charset="0"/>
              </a:rPr>
              <a:t>Scnnaer</a:t>
            </a:r>
            <a:r>
              <a:rPr lang="en-US" sz="3000" b="1" strike="noStrike" spc="-1" dirty="0">
                <a:latin typeface="Times New Roman" panose="02020603050405020304" pitchFamily="18" charset="0"/>
                <a:cs typeface="Times New Roman" panose="02020603050405020304" pitchFamily="18" charset="0"/>
              </a:rPr>
              <a:t> using ESP 32</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054701BF-042A-48A9-A16C-3BDD0CA8BFBC}"/>
              </a:ext>
            </a:extLst>
          </p:cNvPr>
          <p:cNvPicPr>
            <a:picLocks noChangeAspect="1"/>
          </p:cNvPicPr>
          <p:nvPr/>
        </p:nvPicPr>
        <p:blipFill>
          <a:blip r:embed="rId2"/>
          <a:stretch>
            <a:fillRect/>
          </a:stretch>
        </p:blipFill>
        <p:spPr>
          <a:xfrm>
            <a:off x="77470" y="1171440"/>
            <a:ext cx="4281519" cy="3225209"/>
          </a:xfrm>
          <a:prstGeom prst="rect">
            <a:avLst/>
          </a:prstGeom>
        </p:spPr>
      </p:pic>
      <p:pic>
        <p:nvPicPr>
          <p:cNvPr id="5" name="Picture 4">
            <a:extLst>
              <a:ext uri="{FF2B5EF4-FFF2-40B4-BE49-F238E27FC236}">
                <a16:creationId xmlns:a16="http://schemas.microsoft.com/office/drawing/2014/main" id="{A051D874-B8E9-4D52-8703-357BF659113E}"/>
              </a:ext>
            </a:extLst>
          </p:cNvPr>
          <p:cNvPicPr>
            <a:picLocks noChangeAspect="1"/>
          </p:cNvPicPr>
          <p:nvPr/>
        </p:nvPicPr>
        <p:blipFill>
          <a:blip r:embed="rId3"/>
          <a:stretch>
            <a:fillRect/>
          </a:stretch>
        </p:blipFill>
        <p:spPr>
          <a:xfrm>
            <a:off x="4593279" y="1159714"/>
            <a:ext cx="4218341" cy="3248659"/>
          </a:xfrm>
          <a:prstGeom prst="rect">
            <a:avLst/>
          </a:prstGeom>
        </p:spPr>
      </p:pic>
    </p:spTree>
    <p:extLst>
      <p:ext uri="{BB962C8B-B14F-4D97-AF65-F5344CB8AC3E}">
        <p14:creationId xmlns:p14="http://schemas.microsoft.com/office/powerpoint/2010/main" val="2240308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trike="noStrike" spc="-1" dirty="0">
                <a:latin typeface="Times New Roman" panose="02020603050405020304" pitchFamily="18" charset="0"/>
                <a:cs typeface="Times New Roman" panose="02020603050405020304" pitchFamily="18" charset="0"/>
              </a:rPr>
              <a:t>QR Code </a:t>
            </a:r>
            <a:r>
              <a:rPr lang="en-US" sz="3000" b="1" strike="noStrike" spc="-1" dirty="0" err="1">
                <a:latin typeface="Times New Roman" panose="02020603050405020304" pitchFamily="18" charset="0"/>
                <a:cs typeface="Times New Roman" panose="02020603050405020304" pitchFamily="18" charset="0"/>
              </a:rPr>
              <a:t>Scnnaer</a:t>
            </a:r>
            <a:r>
              <a:rPr lang="en-US" sz="3000" b="1" strike="noStrike" spc="-1" dirty="0">
                <a:latin typeface="Times New Roman" panose="02020603050405020304" pitchFamily="18" charset="0"/>
                <a:cs typeface="Times New Roman" panose="02020603050405020304" pitchFamily="18" charset="0"/>
              </a:rPr>
              <a:t> using ESP 32</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5076D6B6-C658-4E9B-AFE7-456038FA238D}"/>
              </a:ext>
            </a:extLst>
          </p:cNvPr>
          <p:cNvPicPr>
            <a:picLocks noChangeAspect="1"/>
          </p:cNvPicPr>
          <p:nvPr/>
        </p:nvPicPr>
        <p:blipFill>
          <a:blip r:embed="rId2"/>
          <a:stretch>
            <a:fillRect/>
          </a:stretch>
        </p:blipFill>
        <p:spPr>
          <a:xfrm>
            <a:off x="36009" y="1171440"/>
            <a:ext cx="4514713" cy="3248659"/>
          </a:xfrm>
          <a:prstGeom prst="rect">
            <a:avLst/>
          </a:prstGeom>
        </p:spPr>
      </p:pic>
      <p:pic>
        <p:nvPicPr>
          <p:cNvPr id="4" name="Picture 3">
            <a:extLst>
              <a:ext uri="{FF2B5EF4-FFF2-40B4-BE49-F238E27FC236}">
                <a16:creationId xmlns:a16="http://schemas.microsoft.com/office/drawing/2014/main" id="{EAFD5754-BC4B-46EA-9302-C94E7EC7D5A6}"/>
              </a:ext>
            </a:extLst>
          </p:cNvPr>
          <p:cNvPicPr>
            <a:picLocks noChangeAspect="1"/>
          </p:cNvPicPr>
          <p:nvPr/>
        </p:nvPicPr>
        <p:blipFill>
          <a:blip r:embed="rId3"/>
          <a:stretch>
            <a:fillRect/>
          </a:stretch>
        </p:blipFill>
        <p:spPr>
          <a:xfrm>
            <a:off x="4826473" y="1057320"/>
            <a:ext cx="2821258" cy="3593804"/>
          </a:xfrm>
          <a:prstGeom prst="rect">
            <a:avLst/>
          </a:prstGeom>
        </p:spPr>
      </p:pic>
    </p:spTree>
    <p:extLst>
      <p:ext uri="{BB962C8B-B14F-4D97-AF65-F5344CB8AC3E}">
        <p14:creationId xmlns:p14="http://schemas.microsoft.com/office/powerpoint/2010/main" val="10528985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4. Testing</a:t>
            </a:r>
            <a:endParaRPr lang="en-IN" sz="4200" b="0" strike="noStrike" spc="-1" dirty="0">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BBD48-3317-4537-9FC2-DCDF79B5F04E}"/>
              </a:ext>
            </a:extLst>
          </p:cNvPr>
          <p:cNvSpPr txBox="1"/>
          <p:nvPr/>
        </p:nvSpPr>
        <p:spPr>
          <a:xfrm>
            <a:off x="365760" y="97536"/>
            <a:ext cx="8040624" cy="553998"/>
          </a:xfrm>
          <a:prstGeom prst="rect">
            <a:avLst/>
          </a:prstGeom>
          <a:noFill/>
        </p:spPr>
        <p:txBody>
          <a:bodyPr wrap="square">
            <a:spAutoFit/>
          </a:bodyPr>
          <a:lstStyle/>
          <a:p>
            <a:pPr algn="just"/>
            <a:r>
              <a:rPr lang="en-IN" sz="3000" dirty="0">
                <a:latin typeface="Times New Roman" panose="02020603050405020304" pitchFamily="18" charset="0"/>
                <a:cs typeface="Times New Roman" panose="02020603050405020304" pitchFamily="18" charset="0"/>
              </a:rPr>
              <a:t>Functional Testing</a:t>
            </a:r>
          </a:p>
        </p:txBody>
      </p:sp>
      <p:sp>
        <p:nvSpPr>
          <p:cNvPr id="3" name="TextBox 2">
            <a:extLst>
              <a:ext uri="{FF2B5EF4-FFF2-40B4-BE49-F238E27FC236}">
                <a16:creationId xmlns:a16="http://schemas.microsoft.com/office/drawing/2014/main" id="{3391B425-9677-49B3-B35B-18B06FB6CAC8}"/>
              </a:ext>
            </a:extLst>
          </p:cNvPr>
          <p:cNvSpPr txBox="1"/>
          <p:nvPr/>
        </p:nvSpPr>
        <p:spPr>
          <a:xfrm>
            <a:off x="438912" y="651534"/>
            <a:ext cx="8266176"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Unit Testing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Before you can test an entire software program, make sure the individual parts work properly on their own. Unit testing validates the function of a unit, ensuring that the inputs (one to a few) result in the lone desired output. This testing type provides the foundation for more complex integrated software. When done right, unit testing drives higher quality application code and speeds up the development process. Developers often execute unit tests through test automation.</a:t>
            </a:r>
          </a:p>
          <a:p>
            <a:pPr marL="742950" lvl="1"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Unit testing is best suited for our application development phase. In that phase, we started to code in units create different modules. And test each module separately, like the </a:t>
            </a:r>
            <a:r>
              <a:rPr lang="en-IN" b="0" i="0" u="none" strike="noStrike" baseline="0" dirty="0">
                <a:latin typeface="Times New Roman" panose="02020603050405020304" pitchFamily="18" charset="0"/>
                <a:cs typeface="Times New Roman" panose="02020603050405020304" pitchFamily="18" charset="0"/>
              </a:rPr>
              <a:t>login page, register page, home page, etc. All </a:t>
            </a:r>
            <a:r>
              <a:rPr lang="en-US" b="0" i="0" u="none" strike="noStrike" baseline="0" dirty="0">
                <a:latin typeface="Times New Roman" panose="02020603050405020304" pitchFamily="18" charset="0"/>
                <a:cs typeface="Times New Roman" panose="02020603050405020304" pitchFamily="18" charset="0"/>
              </a:rPr>
              <a:t>these pages are tested and debugged before going further integrating. And check whether we are getting the desired output from each module as for the objectives.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7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BBD48-3317-4537-9FC2-DCDF79B5F04E}"/>
              </a:ext>
            </a:extLst>
          </p:cNvPr>
          <p:cNvSpPr txBox="1"/>
          <p:nvPr/>
        </p:nvSpPr>
        <p:spPr>
          <a:xfrm>
            <a:off x="79248" y="97536"/>
            <a:ext cx="8327136" cy="553998"/>
          </a:xfrm>
          <a:prstGeom prst="rect">
            <a:avLst/>
          </a:prstGeom>
          <a:noFill/>
        </p:spPr>
        <p:txBody>
          <a:bodyPr wrap="square">
            <a:spAutoFit/>
          </a:bodyPr>
          <a:lstStyle/>
          <a:p>
            <a:pPr algn="just"/>
            <a:r>
              <a:rPr lang="en-IN" sz="3000" dirty="0">
                <a:latin typeface="Times New Roman" panose="02020603050405020304" pitchFamily="18" charset="0"/>
                <a:cs typeface="Times New Roman" panose="02020603050405020304" pitchFamily="18" charset="0"/>
              </a:rPr>
              <a:t>Functional Testing</a:t>
            </a:r>
          </a:p>
        </p:txBody>
      </p:sp>
      <p:sp>
        <p:nvSpPr>
          <p:cNvPr id="3" name="TextBox 2">
            <a:extLst>
              <a:ext uri="{FF2B5EF4-FFF2-40B4-BE49-F238E27FC236}">
                <a16:creationId xmlns:a16="http://schemas.microsoft.com/office/drawing/2014/main" id="{3391B425-9677-49B3-B35B-18B06FB6CAC8}"/>
              </a:ext>
            </a:extLst>
          </p:cNvPr>
          <p:cNvSpPr txBox="1"/>
          <p:nvPr/>
        </p:nvSpPr>
        <p:spPr>
          <a:xfrm>
            <a:off x="79248" y="651534"/>
            <a:ext cx="8906256" cy="452431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Integration Testing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called module testing, component testing checks individual parts of an application. Similar to unit testing, component testing assesses a part of the software in isolation from the broader system. The difference between unit testing and component testing is that the former is done by developers in a white-box format to verify that program modules execute, while the latter is done by testers in a black-box format to validate individual objects or parts of the software. If other software components rely on the component under test, the QA professional might use a stub and driver to simulate interactions between those dependent components. </a:t>
            </a:r>
          </a:p>
          <a:p>
            <a:pPr marL="742950" lvl="1"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As we have discussed unit testing the next step is integration testing. All the units which we have tested and debugged are now ready to integrate into a whole single module. The integration part is crucial as we need to know which unit must interact without error, calling them in a different class accessing the instance of that class all these can be cleared with help of the sequence diagram which was represented in Project Design. So accordingly, modules are integrated and checked whether they behave as for the objectives.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026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BBD48-3317-4537-9FC2-DCDF79B5F04E}"/>
              </a:ext>
            </a:extLst>
          </p:cNvPr>
          <p:cNvSpPr txBox="1"/>
          <p:nvPr/>
        </p:nvSpPr>
        <p:spPr>
          <a:xfrm>
            <a:off x="79248" y="97536"/>
            <a:ext cx="8327136" cy="553998"/>
          </a:xfrm>
          <a:prstGeom prst="rect">
            <a:avLst/>
          </a:prstGeom>
          <a:noFill/>
        </p:spPr>
        <p:txBody>
          <a:bodyPr wrap="square">
            <a:spAutoFit/>
          </a:bodyPr>
          <a:lstStyle/>
          <a:p>
            <a:pPr algn="just"/>
            <a:r>
              <a:rPr lang="en-IN" sz="3000" dirty="0">
                <a:latin typeface="Times New Roman" panose="02020603050405020304" pitchFamily="18" charset="0"/>
                <a:cs typeface="Times New Roman" panose="02020603050405020304" pitchFamily="18" charset="0"/>
              </a:rPr>
              <a:t>Functional Testing</a:t>
            </a:r>
          </a:p>
        </p:txBody>
      </p:sp>
      <p:sp>
        <p:nvSpPr>
          <p:cNvPr id="3" name="TextBox 2">
            <a:extLst>
              <a:ext uri="{FF2B5EF4-FFF2-40B4-BE49-F238E27FC236}">
                <a16:creationId xmlns:a16="http://schemas.microsoft.com/office/drawing/2014/main" id="{3391B425-9677-49B3-B35B-18B06FB6CAC8}"/>
              </a:ext>
            </a:extLst>
          </p:cNvPr>
          <p:cNvSpPr txBox="1"/>
          <p:nvPr/>
        </p:nvSpPr>
        <p:spPr>
          <a:xfrm>
            <a:off x="79248" y="651534"/>
            <a:ext cx="8906256"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System Testing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system testing, QA professionals test the software in its entirety, as a complete product. With this type of functional testing, testers validate the complete and integrated software package to make sure it meets requirements. Where necessary, testers can provide feedback on the functionality and performance of the app or website without prior knowledge of how it was programmed. This helps teams develop test cases to be used moving forward. System testing is also referred to as end-to-end testing</a:t>
            </a:r>
            <a:r>
              <a:rPr lang="en-US"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528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BBD48-3317-4537-9FC2-DCDF79B5F04E}"/>
              </a:ext>
            </a:extLst>
          </p:cNvPr>
          <p:cNvSpPr txBox="1"/>
          <p:nvPr/>
        </p:nvSpPr>
        <p:spPr>
          <a:xfrm>
            <a:off x="79248" y="97536"/>
            <a:ext cx="8327136" cy="553998"/>
          </a:xfrm>
          <a:prstGeom prst="rect">
            <a:avLst/>
          </a:prstGeom>
          <a:noFill/>
        </p:spPr>
        <p:txBody>
          <a:bodyPr wrap="square">
            <a:spAutoFit/>
          </a:bodyPr>
          <a:lstStyle/>
          <a:p>
            <a:pPr algn="just"/>
            <a:r>
              <a:rPr lang="en-IN" sz="3000" dirty="0">
                <a:latin typeface="Times New Roman" panose="02020603050405020304" pitchFamily="18" charset="0"/>
                <a:cs typeface="Times New Roman" panose="02020603050405020304" pitchFamily="18" charset="0"/>
              </a:rPr>
              <a:t>Non-Functional Testing</a:t>
            </a:r>
          </a:p>
        </p:txBody>
      </p:sp>
      <p:sp>
        <p:nvSpPr>
          <p:cNvPr id="3" name="TextBox 2">
            <a:extLst>
              <a:ext uri="{FF2B5EF4-FFF2-40B4-BE49-F238E27FC236}">
                <a16:creationId xmlns:a16="http://schemas.microsoft.com/office/drawing/2014/main" id="{3391B425-9677-49B3-B35B-18B06FB6CAC8}"/>
              </a:ext>
            </a:extLst>
          </p:cNvPr>
          <p:cNvSpPr txBox="1"/>
          <p:nvPr/>
        </p:nvSpPr>
        <p:spPr>
          <a:xfrm>
            <a:off x="79248" y="651534"/>
            <a:ext cx="8906256"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Compatibility Testing</a:t>
            </a:r>
          </a:p>
          <a:p>
            <a:pPr marL="742950" lvl="1"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Compatibility testing is used to gauge how an application or piece of software will work in different environments. It is used to check that your product is compatible with multiple operating systems, platforms, browsers, or resolution configurations. The goal is to ensure that your software’s functionality is consistently supported across any environment you expect your end-users to be using.</a:t>
            </a:r>
          </a:p>
          <a:p>
            <a:pPr marL="742950" lvl="1"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framework we are using to develop our application is Flutter. It is an open-source framework by Google for building beautiful, natively compiled, multi-platform applications from a single codebase. We make sure that our application is compatible with both IOS and Android operating systems. The features we developed are perfectly run in multiple operating systems without an error. For this reason, compatibility testing is best suited for </a:t>
            </a:r>
            <a:r>
              <a:rPr lang="en-IN" b="0" i="0" u="none" strike="noStrike" baseline="0" dirty="0">
                <a:latin typeface="Times New Roman" panose="02020603050405020304" pitchFamily="18" charset="0"/>
                <a:cs typeface="Times New Roman" panose="02020603050405020304" pitchFamily="18" charset="0"/>
              </a:rPr>
              <a:t>our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434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pc="-1" dirty="0">
                <a:latin typeface="Times New Roman" panose="02020603050405020304" pitchFamily="18" charset="0"/>
                <a:cs typeface="Times New Roman" panose="02020603050405020304" pitchFamily="18" charset="0"/>
              </a:rPr>
              <a:t>Home /Login</a:t>
            </a:r>
            <a:r>
              <a:rPr lang="en-US" sz="3000" b="1" strike="noStrike" spc="-1" dirty="0">
                <a:latin typeface="Times New Roman" panose="02020603050405020304" pitchFamily="18" charset="0"/>
                <a:cs typeface="Times New Roman" panose="02020603050405020304" pitchFamily="18" charset="0"/>
              </a:rPr>
              <a:t> Page </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FA9CD2BA-52CF-4724-B07D-93EB65286169}"/>
              </a:ext>
            </a:extLst>
          </p:cNvPr>
          <p:cNvPicPr>
            <a:picLocks noChangeAspect="1"/>
          </p:cNvPicPr>
          <p:nvPr/>
        </p:nvPicPr>
        <p:blipFill>
          <a:blip r:embed="rId2"/>
          <a:stretch>
            <a:fillRect/>
          </a:stretch>
        </p:blipFill>
        <p:spPr>
          <a:xfrm>
            <a:off x="3383312" y="924670"/>
            <a:ext cx="3134555" cy="3890139"/>
          </a:xfrm>
          <a:prstGeom prst="rect">
            <a:avLst/>
          </a:prstGeom>
        </p:spPr>
      </p:pic>
    </p:spTree>
    <p:extLst>
      <p:ext uri="{BB962C8B-B14F-4D97-AF65-F5344CB8AC3E}">
        <p14:creationId xmlns:p14="http://schemas.microsoft.com/office/powerpoint/2010/main" val="42242734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pc="-1" dirty="0">
                <a:latin typeface="Times New Roman" panose="02020603050405020304" pitchFamily="18" charset="0"/>
                <a:cs typeface="Times New Roman" panose="02020603050405020304" pitchFamily="18" charset="0"/>
              </a:rPr>
              <a:t>Cart and Recommendation</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938FA4A2-2E30-4CD4-A661-809FAC53588F}"/>
              </a:ext>
            </a:extLst>
          </p:cNvPr>
          <p:cNvPicPr>
            <a:picLocks noChangeAspect="1"/>
          </p:cNvPicPr>
          <p:nvPr/>
        </p:nvPicPr>
        <p:blipFill>
          <a:blip r:embed="rId2"/>
          <a:stretch>
            <a:fillRect/>
          </a:stretch>
        </p:blipFill>
        <p:spPr>
          <a:xfrm>
            <a:off x="3228965" y="966592"/>
            <a:ext cx="2424158" cy="3917298"/>
          </a:xfrm>
          <a:prstGeom prst="rect">
            <a:avLst/>
          </a:prstGeom>
        </p:spPr>
      </p:pic>
    </p:spTree>
    <p:extLst>
      <p:ext uri="{BB962C8B-B14F-4D97-AF65-F5344CB8AC3E}">
        <p14:creationId xmlns:p14="http://schemas.microsoft.com/office/powerpoint/2010/main" val="32898150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pc="-1" dirty="0">
                <a:latin typeface="Times New Roman" panose="02020603050405020304" pitchFamily="18" charset="0"/>
                <a:cs typeface="Times New Roman" panose="02020603050405020304" pitchFamily="18" charset="0"/>
              </a:rPr>
              <a:t>Payment Page </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FEF47DE9-2438-4953-B28C-1CDE8EDE0A11}"/>
              </a:ext>
            </a:extLst>
          </p:cNvPr>
          <p:cNvPicPr>
            <a:picLocks noChangeAspect="1"/>
          </p:cNvPicPr>
          <p:nvPr/>
        </p:nvPicPr>
        <p:blipFill>
          <a:blip r:embed="rId2"/>
          <a:stretch>
            <a:fillRect/>
          </a:stretch>
        </p:blipFill>
        <p:spPr>
          <a:xfrm>
            <a:off x="3323854" y="1010979"/>
            <a:ext cx="2385128" cy="4132521"/>
          </a:xfrm>
          <a:prstGeom prst="rect">
            <a:avLst/>
          </a:prstGeom>
        </p:spPr>
      </p:pic>
    </p:spTree>
    <p:extLst>
      <p:ext uri="{BB962C8B-B14F-4D97-AF65-F5344CB8AC3E}">
        <p14:creationId xmlns:p14="http://schemas.microsoft.com/office/powerpoint/2010/main" val="20142333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pc="-1" dirty="0">
                <a:latin typeface="Times New Roman" panose="02020603050405020304" pitchFamily="18" charset="0"/>
                <a:cs typeface="Times New Roman" panose="02020603050405020304" pitchFamily="18" charset="0"/>
              </a:rPr>
              <a:t>Payment Page </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FEF47DE9-2438-4953-B28C-1CDE8EDE0A11}"/>
              </a:ext>
            </a:extLst>
          </p:cNvPr>
          <p:cNvPicPr>
            <a:picLocks noChangeAspect="1"/>
          </p:cNvPicPr>
          <p:nvPr/>
        </p:nvPicPr>
        <p:blipFill>
          <a:blip r:embed="rId2"/>
          <a:stretch>
            <a:fillRect/>
          </a:stretch>
        </p:blipFill>
        <p:spPr>
          <a:xfrm>
            <a:off x="3379076" y="751140"/>
            <a:ext cx="2385128" cy="4132521"/>
          </a:xfrm>
          <a:prstGeom prst="rect">
            <a:avLst/>
          </a:prstGeom>
        </p:spPr>
      </p:pic>
    </p:spTree>
    <p:extLst>
      <p:ext uri="{BB962C8B-B14F-4D97-AF65-F5344CB8AC3E}">
        <p14:creationId xmlns:p14="http://schemas.microsoft.com/office/powerpoint/2010/main" val="20228539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1" spc="-1" dirty="0">
                <a:latin typeface="Times New Roman" panose="02020603050405020304" pitchFamily="18" charset="0"/>
                <a:cs typeface="Times New Roman" panose="02020603050405020304" pitchFamily="18" charset="0"/>
              </a:rPr>
              <a:t>QR Scanning and Updating in Database – ESP32</a:t>
            </a:r>
            <a:endParaRPr lang="en-IN" sz="3000" b="1" strike="noStrike" spc="-1" dirty="0">
              <a:latin typeface="Times New Roman" panose="02020603050405020304" pitchFamily="18" charset="0"/>
              <a:cs typeface="Times New Roman" panose="02020603050405020304" pitchFamily="18" charset="0"/>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63D7D4AE-CA1E-448D-9071-42B9CBC5B021}"/>
              </a:ext>
            </a:extLst>
          </p:cNvPr>
          <p:cNvPicPr>
            <a:picLocks noChangeAspect="1"/>
          </p:cNvPicPr>
          <p:nvPr/>
        </p:nvPicPr>
        <p:blipFill>
          <a:blip r:embed="rId2"/>
          <a:stretch>
            <a:fillRect/>
          </a:stretch>
        </p:blipFill>
        <p:spPr>
          <a:xfrm>
            <a:off x="2417135" y="1057320"/>
            <a:ext cx="4717865" cy="3998447"/>
          </a:xfrm>
          <a:prstGeom prst="rect">
            <a:avLst/>
          </a:prstGeom>
        </p:spPr>
      </p:pic>
    </p:spTree>
    <p:extLst>
      <p:ext uri="{BB962C8B-B14F-4D97-AF65-F5344CB8AC3E}">
        <p14:creationId xmlns:p14="http://schemas.microsoft.com/office/powerpoint/2010/main" val="5433513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6.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18892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85" name="CustomShape 2"/>
          <p:cNvSpPr/>
          <p:nvPr/>
        </p:nvSpPr>
        <p:spPr>
          <a:xfrm>
            <a:off x="311760" y="87345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This technology provides a way for reducing the amount of time spent shopping in supermarkets. At the billing counter, customers may encounter a variety of issues, such as waiting and not knowing if they have enough money to pay for the things they have purchased..</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 To address this issue, we presented a method that uses a IoT Based Smart Grocery Store App to circumvent these issues. The app can be easily used on the mobile phone. </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mobile camera via the smart grocery application can be used for scanning items, displaying product information, pricing, and total bill. </a:t>
            </a: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BBD48-3317-4537-9FC2-DCDF79B5F04E}"/>
              </a:ext>
            </a:extLst>
          </p:cNvPr>
          <p:cNvSpPr txBox="1"/>
          <p:nvPr/>
        </p:nvSpPr>
        <p:spPr>
          <a:xfrm>
            <a:off x="353568" y="371856"/>
            <a:ext cx="8040624" cy="286232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have created a smart shopping framework that allows the users to scan the barcode on the products in the shopping mall by adding to cart, detailed description of the product, view of products in cart in organized manner with name, quantity and net rate and real time total of overall products. The IoT Based Smart Grocery store system leads to significant decrease in time required for billing and thus reduces the overall shopping time for the user.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using the app the customers are highly engaged in the shopping experience. This project thereby improves the efficiency, simplifies the process and consumes less time to shop.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911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08E5C-C067-4674-A338-41993DCFC62A}"/>
              </a:ext>
            </a:extLst>
          </p:cNvPr>
          <p:cNvSpPr txBox="1"/>
          <p:nvPr/>
        </p:nvSpPr>
        <p:spPr>
          <a:xfrm>
            <a:off x="414528" y="587353"/>
            <a:ext cx="8278368" cy="203132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is beneficial for both the customer as well as the super market management. The customer is benefitted by not having to waste time waiting in line for checkout, easy calculation of the products to be bought and thus satisfied customer. On the other hand on implementation of the smart trolley app the supermarkets are highly profitable due to </a:t>
            </a:r>
            <a:r>
              <a:rPr lang="en-US" dirty="0" err="1">
                <a:latin typeface="Times New Roman" panose="02020603050405020304" pitchFamily="18" charset="0"/>
                <a:cs typeface="Times New Roman" panose="02020603050405020304" pitchFamily="18" charset="0"/>
              </a:rPr>
              <a:t>reduced</a:t>
            </a:r>
            <a:r>
              <a:rPr lang="en-US" dirty="0">
                <a:latin typeface="Times New Roman" panose="02020603050405020304" pitchFamily="18" charset="0"/>
                <a:cs typeface="Times New Roman" panose="02020603050405020304" pitchFamily="18" charset="0"/>
              </a:rPr>
              <a:t> number of employees thus reduced expenditure, providing quality service to customer, less space required for billing thus more area for products and better understanding of the inventory.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518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121872"/>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610608"/>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Leena Thomas, </a:t>
            </a:r>
            <a:r>
              <a:rPr lang="en-US" dirty="0" err="1">
                <a:latin typeface="Times New Roman" panose="02020603050405020304" pitchFamily="18" charset="0"/>
                <a:cs typeface="Times New Roman" panose="02020603050405020304" pitchFamily="18" charset="0"/>
              </a:rPr>
              <a:t>Renu</a:t>
            </a:r>
            <a:r>
              <a:rPr lang="en-US" dirty="0">
                <a:latin typeface="Times New Roman" panose="02020603050405020304" pitchFamily="18" charset="0"/>
                <a:cs typeface="Times New Roman" panose="02020603050405020304" pitchFamily="18" charset="0"/>
              </a:rPr>
              <a:t> Mary George, </a:t>
            </a:r>
            <a:r>
              <a:rPr lang="en-US" dirty="0" err="1">
                <a:latin typeface="Times New Roman" panose="02020603050405020304" pitchFamily="18" charset="0"/>
                <a:cs typeface="Times New Roman" panose="02020603050405020304" pitchFamily="18" charset="0"/>
              </a:rPr>
              <a:t>Amalasree</a:t>
            </a:r>
            <a:r>
              <a:rPr lang="en-US" dirty="0">
                <a:latin typeface="Times New Roman" panose="02020603050405020304" pitchFamily="18" charset="0"/>
                <a:cs typeface="Times New Roman" panose="02020603050405020304" pitchFamily="18" charset="0"/>
              </a:rPr>
              <a:t> Menon, </a:t>
            </a:r>
            <a:r>
              <a:rPr lang="en-US" dirty="0" err="1">
                <a:latin typeface="Times New Roman" panose="02020603050405020304" pitchFamily="18" charset="0"/>
                <a:cs typeface="Times New Roman" panose="02020603050405020304" pitchFamily="18" charset="0"/>
              </a:rPr>
              <a:t>Greeshma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Rajan</a:t>
            </a:r>
            <a:r>
              <a:rPr lang="en-US" dirty="0">
                <a:latin typeface="Times New Roman" panose="02020603050405020304" pitchFamily="18" charset="0"/>
                <a:cs typeface="Times New Roman" panose="02020603050405020304" pitchFamily="18" charset="0"/>
              </a:rPr>
              <a:t>, Reshma Kurian (2017). “Smart Trolley with Advanced Billing System”. Vol. 6, Issue 3, March 2017, International Journal of Advanced Research in Electrical, Electronics and Instrumentation Engineering. (ISSN: 2320 – 3765)</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 </a:t>
            </a:r>
            <a:r>
              <a:rPr lang="en-US" dirty="0" err="1">
                <a:latin typeface="Times New Roman" panose="02020603050405020304" pitchFamily="18" charset="0"/>
                <a:cs typeface="Times New Roman" panose="02020603050405020304" pitchFamily="18" charset="0"/>
              </a:rPr>
              <a:t>Manmadha</a:t>
            </a:r>
            <a:r>
              <a:rPr lang="en-US" dirty="0">
                <a:latin typeface="Times New Roman" panose="02020603050405020304" pitchFamily="18" charset="0"/>
                <a:cs typeface="Times New Roman" panose="02020603050405020304" pitchFamily="18" charset="0"/>
              </a:rPr>
              <a:t> Rao, K Preethi, A Sai Krishna, </a:t>
            </a:r>
            <a:r>
              <a:rPr lang="en-US" dirty="0" err="1">
                <a:latin typeface="Times New Roman" panose="02020603050405020304" pitchFamily="18" charset="0"/>
                <a:cs typeface="Times New Roman" panose="02020603050405020304" pitchFamily="18" charset="0"/>
              </a:rPr>
              <a:t>Afreen</a:t>
            </a:r>
            <a:r>
              <a:rPr lang="en-US" dirty="0">
                <a:latin typeface="Times New Roman" panose="02020603050405020304" pitchFamily="18" charset="0"/>
                <a:cs typeface="Times New Roman" panose="02020603050405020304" pitchFamily="18" charset="0"/>
              </a:rPr>
              <a:t> Firdaus, Ch Lokesh (2020). “</a:t>
            </a:r>
            <a:r>
              <a:rPr lang="en-US" dirty="0" err="1">
                <a:latin typeface="Times New Roman" panose="02020603050405020304" pitchFamily="18" charset="0"/>
                <a:cs typeface="Times New Roman" panose="02020603050405020304" pitchFamily="18" charset="0"/>
              </a:rPr>
              <a:t>Rfid</a:t>
            </a:r>
            <a:r>
              <a:rPr lang="en-US" dirty="0">
                <a:latin typeface="Times New Roman" panose="02020603050405020304" pitchFamily="18" charset="0"/>
                <a:cs typeface="Times New Roman" panose="02020603050405020304" pitchFamily="18" charset="0"/>
              </a:rPr>
              <a:t> Based Smart Trolley for Automatic Billing System.” Volume-9 Issue-1, May 2020, International Journal of Recent Technology and Engineering (IJRTE). (ISSN: 2277-3878)</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Meghana T K, Rahul S </a:t>
            </a:r>
            <a:r>
              <a:rPr lang="en-US" dirty="0" err="1">
                <a:latin typeface="Times New Roman" panose="02020603050405020304" pitchFamily="18" charset="0"/>
                <a:cs typeface="Times New Roman" panose="02020603050405020304" pitchFamily="18" charset="0"/>
              </a:rPr>
              <a:t>Bedare</a:t>
            </a:r>
            <a:r>
              <a:rPr lang="en-US" dirty="0">
                <a:latin typeface="Times New Roman" panose="02020603050405020304" pitchFamily="18" charset="0"/>
                <a:cs typeface="Times New Roman" panose="02020603050405020304" pitchFamily="18" charset="0"/>
              </a:rPr>
              <a:t>, Ramakrishna M, Vignesh P, Maria Pavithra (2020). “Smart Shopping Cart with Automated Billing System.” International Journal of Engineering Research &amp; Technology (IJERT). (ISSN: 2278-018)</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 Sarala, Y A Sudha, K V Sindhu, CH </a:t>
            </a:r>
            <a:r>
              <a:rPr lang="en-US" dirty="0" err="1">
                <a:latin typeface="Times New Roman" panose="02020603050405020304" pitchFamily="18" charset="0"/>
                <a:cs typeface="Times New Roman" panose="02020603050405020304" pitchFamily="18" charset="0"/>
              </a:rPr>
              <a:t>Suryakiran</a:t>
            </a:r>
            <a:r>
              <a:rPr lang="en-US" dirty="0">
                <a:latin typeface="Times New Roman" panose="02020603050405020304" pitchFamily="18" charset="0"/>
                <a:cs typeface="Times New Roman" panose="02020603050405020304" pitchFamily="18" charset="0"/>
              </a:rPr>
              <a:t>, B N </a:t>
            </a:r>
            <a:r>
              <a:rPr lang="en-US" dirty="0" err="1">
                <a:latin typeface="Times New Roman" panose="02020603050405020304" pitchFamily="18" charset="0"/>
                <a:cs typeface="Times New Roman" panose="02020603050405020304" pitchFamily="18" charset="0"/>
              </a:rPr>
              <a:t>Nithin</a:t>
            </a:r>
            <a:r>
              <a:rPr lang="en-US" dirty="0">
                <a:latin typeface="Times New Roman" panose="02020603050405020304" pitchFamily="18" charset="0"/>
                <a:cs typeface="Times New Roman" panose="02020603050405020304" pitchFamily="18" charset="0"/>
              </a:rPr>
              <a:t> (2017). “Smart Electronic Trolley for Shopping Mall”. 2018 3rd IEEE International Conference on Recent Trends in Electronics, Information &amp; Communication Technology (RTEICT)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10.1109/RTEICT42901.2018.9012466</a:t>
            </a:r>
            <a:endParaRPr lang="en-IN" dirty="0">
              <a:latin typeface="Times New Roman" panose="02020603050405020304" pitchFamily="18" charset="0"/>
              <a:cs typeface="Times New Roman" panose="02020603050405020304" pitchFamily="18" charset="0"/>
            </a:endParaRPr>
          </a:p>
          <a:p>
            <a:pPr algn="l"/>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311760" y="105732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user may pay the bill using any of the online payment methods available, through various UPI apps or via net banking. This method improves the purchasing experience for the customer while shortening the shopping time.</a:t>
            </a:r>
            <a:endParaRPr lang="en-IN"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billing procedure at the counter is time intensive, and the billing area requires more human resources.</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This method improves the purchasing experience for the customer while shortening the shopping time.</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980801"/>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minimize the consumer’s overall shopping time.</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design a system that is simple to use, customer-centric, and shortens the checkout process.</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provide customers with an organized list of the products in their cart as well as the overall payment. </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minimize the workforce and increase the availability of space at the billing counters. </a:t>
            </a:r>
          </a:p>
          <a:p>
            <a:pPr marL="457200" indent="-342360" algn="just">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improve the customer service and shopping experience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pic>
        <p:nvPicPr>
          <p:cNvPr id="2" name="Picture 1">
            <a:extLst>
              <a:ext uri="{FF2B5EF4-FFF2-40B4-BE49-F238E27FC236}">
                <a16:creationId xmlns:a16="http://schemas.microsoft.com/office/drawing/2014/main" id="{ED41ACDD-8142-4ACE-A3E6-AD6C23E98900}"/>
              </a:ext>
            </a:extLst>
          </p:cNvPr>
          <p:cNvPicPr>
            <a:picLocks noChangeAspect="1"/>
          </p:cNvPicPr>
          <p:nvPr/>
        </p:nvPicPr>
        <p:blipFill>
          <a:blip r:embed="rId2"/>
          <a:stretch>
            <a:fillRect/>
          </a:stretch>
        </p:blipFill>
        <p:spPr>
          <a:xfrm>
            <a:off x="531627" y="1057320"/>
            <a:ext cx="8215423" cy="3767368"/>
          </a:xfrm>
          <a:prstGeom prst="rect">
            <a:avLst/>
          </a:prstGeom>
        </p:spPr>
      </p:pic>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045739"/>
            <a:ext cx="9143365" cy="97790"/>
          </a:xfrm>
          <a:custGeom>
            <a:avLst/>
            <a:gdLst/>
            <a:ahLst/>
            <a:cxnLst/>
            <a:rect l="l" t="t" r="r" b="b"/>
            <a:pathLst>
              <a:path w="9143365" h="97789">
                <a:moveTo>
                  <a:pt x="9143256" y="97199"/>
                </a:moveTo>
                <a:lnTo>
                  <a:pt x="0" y="97199"/>
                </a:lnTo>
                <a:lnTo>
                  <a:pt x="0" y="0"/>
                </a:lnTo>
                <a:lnTo>
                  <a:pt x="9143256" y="0"/>
                </a:lnTo>
                <a:lnTo>
                  <a:pt x="9143256" y="97199"/>
                </a:lnTo>
                <a:close/>
              </a:path>
            </a:pathLst>
          </a:custGeom>
          <a:solidFill>
            <a:srgbClr val="25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1.3</a:t>
            </a:r>
            <a:r>
              <a:rPr spc="-35" dirty="0"/>
              <a:t> </a:t>
            </a:r>
            <a:r>
              <a:rPr spc="-10" dirty="0"/>
              <a:t>Literature</a:t>
            </a:r>
            <a:r>
              <a:rPr spc="-40" dirty="0"/>
              <a:t> </a:t>
            </a:r>
            <a:r>
              <a:rPr spc="-5" dirty="0"/>
              <a:t>Review</a:t>
            </a:r>
          </a:p>
        </p:txBody>
      </p:sp>
      <p:graphicFrame>
        <p:nvGraphicFramePr>
          <p:cNvPr id="4" name="object 4"/>
          <p:cNvGraphicFramePr>
            <a:graphicFrameLocks noGrp="1"/>
          </p:cNvGraphicFramePr>
          <p:nvPr>
            <p:extLst>
              <p:ext uri="{D42A27DB-BD31-4B8C-83A1-F6EECF244321}">
                <p14:modId xmlns:p14="http://schemas.microsoft.com/office/powerpoint/2010/main" val="2601290924"/>
              </p:ext>
            </p:extLst>
          </p:nvPr>
        </p:nvGraphicFramePr>
        <p:xfrm>
          <a:off x="219741" y="893135"/>
          <a:ext cx="8736064" cy="4021702"/>
        </p:xfrm>
        <a:graphic>
          <a:graphicData uri="http://schemas.openxmlformats.org/drawingml/2006/table">
            <a:tbl>
              <a:tblPr firstRow="1" bandRow="1">
                <a:tableStyleId>{2D5ABB26-0587-4C30-8999-92F81FD0307C}</a:tableStyleId>
              </a:tblPr>
              <a:tblGrid>
                <a:gridCol w="798491">
                  <a:extLst>
                    <a:ext uri="{9D8B030D-6E8A-4147-A177-3AD203B41FA5}">
                      <a16:colId xmlns:a16="http://schemas.microsoft.com/office/drawing/2014/main" val="20000"/>
                    </a:ext>
                  </a:extLst>
                </a:gridCol>
                <a:gridCol w="2659723">
                  <a:extLst>
                    <a:ext uri="{9D8B030D-6E8A-4147-A177-3AD203B41FA5}">
                      <a16:colId xmlns:a16="http://schemas.microsoft.com/office/drawing/2014/main" val="20001"/>
                    </a:ext>
                  </a:extLst>
                </a:gridCol>
                <a:gridCol w="2661303">
                  <a:extLst>
                    <a:ext uri="{9D8B030D-6E8A-4147-A177-3AD203B41FA5}">
                      <a16:colId xmlns:a16="http://schemas.microsoft.com/office/drawing/2014/main" val="20002"/>
                    </a:ext>
                  </a:extLst>
                </a:gridCol>
                <a:gridCol w="2616547">
                  <a:extLst>
                    <a:ext uri="{9D8B030D-6E8A-4147-A177-3AD203B41FA5}">
                      <a16:colId xmlns:a16="http://schemas.microsoft.com/office/drawing/2014/main" val="20003"/>
                    </a:ext>
                  </a:extLst>
                </a:gridCol>
              </a:tblGrid>
              <a:tr h="434101">
                <a:tc>
                  <a:txBody>
                    <a:bodyPr/>
                    <a:lstStyle/>
                    <a:p>
                      <a:pPr marL="85725">
                        <a:lnSpc>
                          <a:spcPct val="100000"/>
                        </a:lnSpc>
                        <a:spcBef>
                          <a:spcPts val="225"/>
                        </a:spcBef>
                      </a:pPr>
                      <a:r>
                        <a:rPr sz="1800" b="1" spc="-40" dirty="0">
                          <a:solidFill>
                            <a:srgbClr val="FFFFFF"/>
                          </a:solidFill>
                          <a:latin typeface="Arial"/>
                          <a:cs typeface="Arial"/>
                        </a:rPr>
                        <a:t>Sr.</a:t>
                      </a:r>
                      <a:r>
                        <a:rPr sz="1800" b="1" spc="-50" dirty="0">
                          <a:solidFill>
                            <a:srgbClr val="FFFFFF"/>
                          </a:solidFill>
                          <a:latin typeface="Arial"/>
                          <a:cs typeface="Arial"/>
                        </a:rPr>
                        <a:t> </a:t>
                      </a:r>
                      <a:r>
                        <a:rPr sz="1800" b="1" spc="-5" dirty="0">
                          <a:solidFill>
                            <a:srgbClr val="FFFFFF"/>
                          </a:solidFill>
                          <a:latin typeface="Arial"/>
                          <a:cs typeface="Arial"/>
                        </a:rPr>
                        <a:t>No</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7B7B7"/>
                    </a:solidFill>
                  </a:tcPr>
                </a:tc>
                <a:tc>
                  <a:txBody>
                    <a:bodyPr/>
                    <a:lstStyle/>
                    <a:p>
                      <a:pPr marL="85725">
                        <a:lnSpc>
                          <a:spcPct val="100000"/>
                        </a:lnSpc>
                        <a:spcBef>
                          <a:spcPts val="225"/>
                        </a:spcBef>
                      </a:pPr>
                      <a:r>
                        <a:rPr sz="1800" b="1" spc="-5" dirty="0">
                          <a:solidFill>
                            <a:srgbClr val="FFFFFF"/>
                          </a:solidFill>
                          <a:latin typeface="Arial"/>
                          <a:cs typeface="Arial"/>
                        </a:rPr>
                        <a:t>Authors</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7B7B7"/>
                    </a:solidFill>
                  </a:tcPr>
                </a:tc>
                <a:tc>
                  <a:txBody>
                    <a:bodyPr/>
                    <a:lstStyle/>
                    <a:p>
                      <a:pPr marL="85090">
                        <a:lnSpc>
                          <a:spcPct val="100000"/>
                        </a:lnSpc>
                        <a:spcBef>
                          <a:spcPts val="225"/>
                        </a:spcBef>
                      </a:pPr>
                      <a:r>
                        <a:rPr sz="1800" b="1" spc="-5" dirty="0">
                          <a:solidFill>
                            <a:srgbClr val="FFFFFF"/>
                          </a:solidFill>
                          <a:latin typeface="Arial"/>
                          <a:cs typeface="Arial"/>
                        </a:rPr>
                        <a:t>Publication</a:t>
                      </a:r>
                      <a:endParaRPr sz="180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7B7B7"/>
                    </a:solidFill>
                  </a:tcPr>
                </a:tc>
                <a:tc>
                  <a:txBody>
                    <a:bodyPr/>
                    <a:lstStyle/>
                    <a:p>
                      <a:pPr marL="85090">
                        <a:lnSpc>
                          <a:spcPct val="100000"/>
                        </a:lnSpc>
                        <a:spcBef>
                          <a:spcPts val="225"/>
                        </a:spcBef>
                      </a:pPr>
                      <a:r>
                        <a:rPr sz="1800" b="1" spc="-5" dirty="0">
                          <a:solidFill>
                            <a:srgbClr val="FFFFFF"/>
                          </a:solidFill>
                          <a:latin typeface="Arial"/>
                          <a:cs typeface="Arial"/>
                        </a:rPr>
                        <a:t>Findings</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7B7B7"/>
                    </a:solidFill>
                  </a:tcPr>
                </a:tc>
                <a:extLst>
                  <a:ext uri="{0D108BD9-81ED-4DB2-BD59-A6C34878D82A}">
                    <a16:rowId xmlns:a16="http://schemas.microsoft.com/office/drawing/2014/main" val="10000"/>
                  </a:ext>
                </a:extLst>
              </a:tr>
              <a:tr h="2038837">
                <a:tc>
                  <a:txBody>
                    <a:bodyPr/>
                    <a:lstStyle/>
                    <a:p>
                      <a:pPr marL="85725">
                        <a:lnSpc>
                          <a:spcPct val="100000"/>
                        </a:lnSpc>
                        <a:spcBef>
                          <a:spcPts val="254"/>
                        </a:spcBef>
                      </a:pPr>
                      <a:r>
                        <a:rPr sz="1150" dirty="0">
                          <a:latin typeface="Arial"/>
                          <a:cs typeface="Arial"/>
                        </a:rPr>
                        <a:t>1</a:t>
                      </a: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E4E4"/>
                    </a:solidFill>
                  </a:tcPr>
                </a:tc>
                <a:tc>
                  <a:txBody>
                    <a:bodyPr/>
                    <a:lstStyle/>
                    <a:p>
                      <a:pPr marL="85725" marR="148590">
                        <a:lnSpc>
                          <a:spcPct val="100000"/>
                        </a:lnSpc>
                        <a:spcBef>
                          <a:spcPts val="254"/>
                        </a:spcBef>
                      </a:pPr>
                      <a:r>
                        <a:rPr lang="en-US" sz="1200" spc="-95" dirty="0">
                          <a:latin typeface="Times New Roman"/>
                          <a:cs typeface="Times New Roman"/>
                        </a:rPr>
                        <a:t>Meghna  T K , Rahul S </a:t>
                      </a:r>
                      <a:r>
                        <a:rPr lang="en-US" sz="1200" spc="-95" dirty="0" err="1">
                          <a:latin typeface="Times New Roman"/>
                          <a:cs typeface="Times New Roman"/>
                        </a:rPr>
                        <a:t>Bedre</a:t>
                      </a:r>
                      <a:r>
                        <a:rPr lang="en-US" sz="1200" spc="-95" dirty="0">
                          <a:latin typeface="Times New Roman"/>
                          <a:cs typeface="Times New Roman"/>
                        </a:rPr>
                        <a:t>, Ramakrishna M, Vignesh P, Maria Pavithra (2020) .</a:t>
                      </a:r>
                      <a:endParaRPr sz="1200" dirty="0">
                        <a:latin typeface="Times New Roman"/>
                        <a:cs typeface="Times New Roman"/>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E4E4"/>
                    </a:solidFill>
                  </a:tcPr>
                </a:tc>
                <a:tc>
                  <a:txBody>
                    <a:bodyPr/>
                    <a:lstStyle/>
                    <a:p>
                      <a:pPr marL="85090" marR="300990">
                        <a:lnSpc>
                          <a:spcPct val="100000"/>
                        </a:lnSpc>
                        <a:spcBef>
                          <a:spcPts val="254"/>
                        </a:spcBef>
                      </a:pPr>
                      <a:r>
                        <a:rPr sz="1150" spc="-15" dirty="0">
                          <a:latin typeface="Times New Roman"/>
                          <a:cs typeface="Times New Roman"/>
                        </a:rPr>
                        <a:t>Title </a:t>
                      </a:r>
                      <a:r>
                        <a:rPr sz="1150" dirty="0">
                          <a:latin typeface="Times New Roman"/>
                          <a:cs typeface="Times New Roman"/>
                        </a:rPr>
                        <a:t>:</a:t>
                      </a:r>
                      <a:r>
                        <a:rPr lang="en-US" sz="1150" dirty="0">
                          <a:latin typeface="Times New Roman"/>
                          <a:cs typeface="Times New Roman"/>
                        </a:rPr>
                        <a:t> Smart  Electronic Trolley with Shopping Mall</a:t>
                      </a:r>
                    </a:p>
                    <a:p>
                      <a:pPr marL="85090" marR="300990">
                        <a:lnSpc>
                          <a:spcPct val="100000"/>
                        </a:lnSpc>
                        <a:spcBef>
                          <a:spcPts val="254"/>
                        </a:spcBef>
                      </a:pPr>
                      <a:endParaRPr sz="1150" dirty="0">
                        <a:latin typeface="Times New Roman"/>
                        <a:cs typeface="Times New Roman"/>
                      </a:endParaRPr>
                    </a:p>
                    <a:p>
                      <a:pPr marL="85090">
                        <a:lnSpc>
                          <a:spcPct val="100000"/>
                        </a:lnSpc>
                      </a:pPr>
                      <a:r>
                        <a:rPr sz="1150" spc="-35" dirty="0">
                          <a:latin typeface="Times New Roman"/>
                          <a:cs typeface="Times New Roman"/>
                        </a:rPr>
                        <a:t>Year</a:t>
                      </a:r>
                      <a:r>
                        <a:rPr sz="1150" spc="-25" dirty="0">
                          <a:latin typeface="Times New Roman"/>
                          <a:cs typeface="Times New Roman"/>
                        </a:rPr>
                        <a:t> </a:t>
                      </a:r>
                      <a:r>
                        <a:rPr sz="1150" dirty="0">
                          <a:latin typeface="Times New Roman"/>
                          <a:cs typeface="Times New Roman"/>
                        </a:rPr>
                        <a:t>:</a:t>
                      </a:r>
                      <a:r>
                        <a:rPr lang="en-US" sz="1150" spc="-20" dirty="0">
                          <a:latin typeface="Times New Roman"/>
                          <a:cs typeface="Times New Roman"/>
                        </a:rPr>
                        <a:t>2020</a:t>
                      </a:r>
                      <a:endParaRPr sz="1150" dirty="0">
                        <a:latin typeface="Times New Roman"/>
                        <a:cs typeface="Times New Roman"/>
                      </a:endParaRPr>
                    </a:p>
                    <a:p>
                      <a:pPr>
                        <a:lnSpc>
                          <a:spcPct val="100000"/>
                        </a:lnSpc>
                      </a:pPr>
                      <a:endParaRPr sz="1200" dirty="0">
                        <a:latin typeface="Times New Roman"/>
                        <a:cs typeface="Times New Roman"/>
                      </a:endParaRPr>
                    </a:p>
                    <a:p>
                      <a:pPr marL="85090" marR="236854">
                        <a:lnSpc>
                          <a:spcPct val="100000"/>
                        </a:lnSpc>
                      </a:pPr>
                      <a:r>
                        <a:rPr sz="1150" spc="-5" dirty="0">
                          <a:latin typeface="Times New Roman"/>
                          <a:cs typeface="Times New Roman"/>
                        </a:rPr>
                        <a:t>Conference </a:t>
                      </a:r>
                      <a:r>
                        <a:rPr sz="1150" dirty="0">
                          <a:latin typeface="Times New Roman"/>
                          <a:cs typeface="Times New Roman"/>
                        </a:rPr>
                        <a:t>: </a:t>
                      </a:r>
                      <a:r>
                        <a:rPr lang="en-US" sz="1150" spc="-5" dirty="0">
                          <a:latin typeface="Times New Roman"/>
                          <a:cs typeface="Times New Roman"/>
                        </a:rPr>
                        <a:t>International Journal of Engineering Research &amp; Technology (IJERT ) (ISSN :2278-018)</a:t>
                      </a:r>
                      <a:endParaRPr sz="1150" dirty="0">
                        <a:latin typeface="Times New Roman"/>
                        <a:cs typeface="Times New Roman"/>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E4E4"/>
                    </a:solidFill>
                  </a:tcPr>
                </a:tc>
                <a:tc>
                  <a:txBody>
                    <a:bodyPr/>
                    <a:lstStyle/>
                    <a:p>
                      <a:pPr marL="370840" marR="129539" indent="-264160">
                        <a:lnSpc>
                          <a:spcPct val="100000"/>
                        </a:lnSpc>
                        <a:spcBef>
                          <a:spcPts val="254"/>
                        </a:spcBef>
                        <a:buFont typeface="Arial"/>
                        <a:buChar char="•"/>
                        <a:tabLst>
                          <a:tab pos="370840" algn="l"/>
                          <a:tab pos="371475" algn="l"/>
                        </a:tabLst>
                      </a:pPr>
                      <a:r>
                        <a:rPr lang="en-US" sz="1150" spc="-5" dirty="0">
                          <a:latin typeface="Times New Roman"/>
                          <a:cs typeface="Times New Roman"/>
                        </a:rPr>
                        <a:t>Scanning of product and put into cart that will be displayed on the screen (User Interface)</a:t>
                      </a:r>
                    </a:p>
                    <a:p>
                      <a:pPr marL="370840" marR="129539" indent="-264160">
                        <a:lnSpc>
                          <a:spcPct val="100000"/>
                        </a:lnSpc>
                        <a:spcBef>
                          <a:spcPts val="254"/>
                        </a:spcBef>
                        <a:buFont typeface="Arial"/>
                        <a:buChar char="•"/>
                        <a:tabLst>
                          <a:tab pos="370840" algn="l"/>
                          <a:tab pos="371475" algn="l"/>
                        </a:tabLst>
                      </a:pPr>
                      <a:r>
                        <a:rPr lang="en-US" sz="1150" spc="-5" dirty="0">
                          <a:latin typeface="Times New Roman"/>
                          <a:cs typeface="Times New Roman"/>
                        </a:rPr>
                        <a:t>Establishing and maintaining connection of shopping cart with the main server</a:t>
                      </a:r>
                      <a:endParaRPr sz="1150" dirty="0">
                        <a:latin typeface="Times New Roman"/>
                        <a:cs typeface="Times New Roman"/>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E4E4"/>
                    </a:solidFill>
                  </a:tcPr>
                </a:tc>
                <a:extLst>
                  <a:ext uri="{0D108BD9-81ED-4DB2-BD59-A6C34878D82A}">
                    <a16:rowId xmlns:a16="http://schemas.microsoft.com/office/drawing/2014/main" val="10001"/>
                  </a:ext>
                </a:extLst>
              </a:tr>
              <a:tr h="1510727">
                <a:tc>
                  <a:txBody>
                    <a:bodyPr/>
                    <a:lstStyle/>
                    <a:p>
                      <a:pPr marL="85725">
                        <a:lnSpc>
                          <a:spcPct val="100000"/>
                        </a:lnSpc>
                        <a:spcBef>
                          <a:spcPts val="254"/>
                        </a:spcBef>
                      </a:pPr>
                      <a:r>
                        <a:rPr lang="en-US" sz="1150" dirty="0">
                          <a:latin typeface="Arial"/>
                          <a:cs typeface="Arial"/>
                        </a:rPr>
                        <a:t>2.</a:t>
                      </a:r>
                      <a:endParaRPr sz="115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3F3"/>
                    </a:solidFill>
                  </a:tcPr>
                </a:tc>
                <a:tc>
                  <a:txBody>
                    <a:bodyPr/>
                    <a:lstStyle/>
                    <a:p>
                      <a:pPr marL="85725" marR="460375">
                        <a:lnSpc>
                          <a:spcPct val="100000"/>
                        </a:lnSpc>
                        <a:spcBef>
                          <a:spcPts val="254"/>
                        </a:spcBef>
                      </a:pPr>
                      <a:r>
                        <a:rPr lang="en-US" sz="1150" dirty="0">
                          <a:latin typeface="Times New Roman"/>
                          <a:cs typeface="Times New Roman"/>
                        </a:rPr>
                        <a:t>T </a:t>
                      </a:r>
                      <a:r>
                        <a:rPr lang="en-US" sz="1150" dirty="0" err="1">
                          <a:latin typeface="Times New Roman"/>
                          <a:cs typeface="Times New Roman"/>
                        </a:rPr>
                        <a:t>Sarla</a:t>
                      </a:r>
                      <a:r>
                        <a:rPr lang="en-US" sz="1150" dirty="0">
                          <a:latin typeface="Times New Roman"/>
                          <a:cs typeface="Times New Roman"/>
                        </a:rPr>
                        <a:t>, Y A Sudha, K V Sindhu, CH </a:t>
                      </a:r>
                      <a:r>
                        <a:rPr lang="en-US" sz="1150" dirty="0" err="1">
                          <a:latin typeface="Times New Roman"/>
                          <a:cs typeface="Times New Roman"/>
                        </a:rPr>
                        <a:t>Suryakiran</a:t>
                      </a:r>
                      <a:r>
                        <a:rPr lang="en-US" sz="1150" dirty="0">
                          <a:latin typeface="Times New Roman"/>
                          <a:cs typeface="Times New Roman"/>
                        </a:rPr>
                        <a:t>, B N </a:t>
                      </a:r>
                      <a:r>
                        <a:rPr lang="en-US" sz="1150" dirty="0" err="1">
                          <a:latin typeface="Times New Roman"/>
                          <a:cs typeface="Times New Roman"/>
                        </a:rPr>
                        <a:t>Nithin</a:t>
                      </a:r>
                      <a:r>
                        <a:rPr lang="en-US" sz="1150" dirty="0">
                          <a:latin typeface="Times New Roman"/>
                          <a:cs typeface="Times New Roman"/>
                        </a:rPr>
                        <a:t> (2017)</a:t>
                      </a:r>
                      <a:endParaRPr sz="1150" dirty="0">
                        <a:latin typeface="Times New Roman"/>
                        <a:cs typeface="Times New Roman"/>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3F3"/>
                    </a:solidFill>
                  </a:tcPr>
                </a:tc>
                <a:tc>
                  <a:txBody>
                    <a:bodyPr/>
                    <a:lstStyle/>
                    <a:p>
                      <a:pPr marL="85090" marR="483870">
                        <a:lnSpc>
                          <a:spcPct val="100000"/>
                        </a:lnSpc>
                        <a:spcBef>
                          <a:spcPts val="254"/>
                        </a:spcBef>
                      </a:pPr>
                      <a:r>
                        <a:rPr lang="en-US" sz="1150" dirty="0">
                          <a:latin typeface="Times New Roman"/>
                          <a:cs typeface="Times New Roman"/>
                        </a:rPr>
                        <a:t>Title : “Smart Electronic Trolley For Shopping Mall”, </a:t>
                      </a:r>
                    </a:p>
                    <a:p>
                      <a:pPr marL="85090" marR="483870">
                        <a:lnSpc>
                          <a:spcPct val="100000"/>
                        </a:lnSpc>
                        <a:spcBef>
                          <a:spcPts val="254"/>
                        </a:spcBef>
                      </a:pPr>
                      <a:endParaRPr lang="en-US" sz="1150" dirty="0">
                        <a:latin typeface="Times New Roman"/>
                        <a:cs typeface="Times New Roman"/>
                      </a:endParaRPr>
                    </a:p>
                    <a:p>
                      <a:pPr marL="85090" marR="483870">
                        <a:lnSpc>
                          <a:spcPct val="100000"/>
                        </a:lnSpc>
                        <a:spcBef>
                          <a:spcPts val="254"/>
                        </a:spcBef>
                      </a:pPr>
                      <a:r>
                        <a:rPr lang="en-US" sz="1150" dirty="0">
                          <a:latin typeface="Times New Roman"/>
                          <a:cs typeface="Times New Roman"/>
                        </a:rPr>
                        <a:t>Year : 2018</a:t>
                      </a:r>
                    </a:p>
                    <a:p>
                      <a:pPr marL="85090" marR="483870">
                        <a:lnSpc>
                          <a:spcPct val="100000"/>
                        </a:lnSpc>
                        <a:spcBef>
                          <a:spcPts val="254"/>
                        </a:spcBef>
                      </a:pPr>
                      <a:r>
                        <a:rPr lang="en-US" sz="1150" dirty="0">
                          <a:latin typeface="Times New Roman"/>
                          <a:cs typeface="Times New Roman"/>
                        </a:rPr>
                        <a:t>Conference : IEEE International Conference on Recent Trends In Electronics (RTEICT): 42901.2018.9012466</a:t>
                      </a: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3F3"/>
                    </a:solidFill>
                  </a:tcPr>
                </a:tc>
                <a:tc>
                  <a:txBody>
                    <a:bodyPr/>
                    <a:lstStyle/>
                    <a:p>
                      <a:pPr marL="370840" marR="111760" indent="-264160">
                        <a:lnSpc>
                          <a:spcPct val="100000"/>
                        </a:lnSpc>
                        <a:spcBef>
                          <a:spcPts val="254"/>
                        </a:spcBef>
                        <a:buFont typeface="Arial"/>
                        <a:buChar char="•"/>
                        <a:tabLst>
                          <a:tab pos="370840" algn="l"/>
                          <a:tab pos="371475" algn="l"/>
                        </a:tabLst>
                      </a:pPr>
                      <a:r>
                        <a:rPr lang="en-US" sz="1150" dirty="0">
                          <a:latin typeface="Times New Roman"/>
                          <a:cs typeface="Times New Roman"/>
                        </a:rPr>
                        <a:t>Hardware device to scan product and updating real-time database.</a:t>
                      </a:r>
                    </a:p>
                    <a:p>
                      <a:pPr marL="370840" marR="111760" indent="-264160">
                        <a:lnSpc>
                          <a:spcPct val="100000"/>
                        </a:lnSpc>
                        <a:spcBef>
                          <a:spcPts val="254"/>
                        </a:spcBef>
                        <a:buFont typeface="Arial"/>
                        <a:buChar char="•"/>
                        <a:tabLst>
                          <a:tab pos="370840" algn="l"/>
                          <a:tab pos="371475" algn="l"/>
                        </a:tabLst>
                      </a:pPr>
                      <a:r>
                        <a:rPr lang="en-US" sz="1150" dirty="0">
                          <a:latin typeface="Times New Roman"/>
                          <a:cs typeface="Times New Roman"/>
                        </a:rPr>
                        <a:t>Connection Hardware to the User Interface.</a:t>
                      </a:r>
                      <a:endParaRPr sz="1150" dirty="0">
                        <a:latin typeface="Times New Roman"/>
                        <a:cs typeface="Times New Roman"/>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shopping at supermarkets during peak hours, weekends and festival season; a lot of time of the customer is wasted waiting in line at the billing counter. The time wasted at the billing counter may range from 30 minutes to 1 or 2 hours. This leads to increasing crowds and decreasing shopping area. The time wasted at billing counters, makes customers tired and unhappy. </a:t>
            </a:r>
          </a:p>
          <a:p>
            <a:pPr marL="400590" indent="-28575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supermarkets too have to employ more employees at billing counters thus more investment required for working. Sometimes customers waiting in line at the billing counters for hours only to realize that they cannot afford certain products or miscalculate the offers or discounts on the products. If there is a breakdown of billing machine then the billing times increases excessively.</a:t>
            </a:r>
            <a:r>
              <a:rPr lang="en-US" dirty="0"/>
              <a:t> </a:t>
            </a:r>
            <a:endParaRPr lang="en-IN" dirty="0"/>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TotalTime>
  <Words>1996</Words>
  <Application>Microsoft Office PowerPoint</Application>
  <PresentationFormat>On-screen Show (16:9)</PresentationFormat>
  <Paragraphs>124</Paragraphs>
  <Slides>43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DejaVu Sans</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Samiksha Mhatre</cp:lastModifiedBy>
  <cp:revision>25</cp:revision>
  <dcterms:modified xsi:type="dcterms:W3CDTF">2022-05-08T21:25:40Z</dcterms:modified>
  <dc:language>en-IN</dc:language>
</cp:coreProperties>
</file>