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Bobby Jones" charset="1" panose="00000000000000000000"/>
      <p:regular r:id="rId17"/>
    </p:embeddedFont>
    <p:embeddedFont>
      <p:font typeface="KG Primary Penmanship" charset="1" panose="02000506000000020003"/>
      <p:regular r:id="rId18"/>
    </p:embeddedFont>
    <p:embeddedFont>
      <p:font typeface="Canva Sans" charset="1" panose="020B0503030501040103"/>
      <p:regular r:id="rId19"/>
    </p:embeddedFont>
    <p:embeddedFont>
      <p:font typeface="Canva Student Font" charset="1" panose="00000000000000000000"/>
      <p:regular r:id="rId20"/>
    </p:embeddedFont>
    <p:embeddedFont>
      <p:font typeface="Canva Sans Bold" charset="1" panose="020B0803030501040103"/>
      <p:regular r:id="rId21"/>
    </p:embeddedFont>
    <p:embeddedFont>
      <p:font typeface="Apricots" charset="1" panose="00000000000000000000"/>
      <p:regular r:id="rId22"/>
    </p:embeddedFont>
    <p:embeddedFont>
      <p:font typeface="Now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linkedin.com/in/samiksha-jagne/" TargetMode="External" Type="http://schemas.openxmlformats.org/officeDocument/2006/relationships/hyperlink"/><Relationship Id="rId3" Target="https://github.com/samikshajagne" TargetMode="External" Type="http://schemas.openxmlformats.org/officeDocument/2006/relationships/hyperlink"/><Relationship Id="rId4" Target="https://peerlist.io/samiksha_jagne"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FDE59"/>
        </a:solidFill>
      </p:bgPr>
    </p:bg>
    <p:spTree>
      <p:nvGrpSpPr>
        <p:cNvPr id="1" name=""/>
        <p:cNvGrpSpPr/>
        <p:nvPr/>
      </p:nvGrpSpPr>
      <p:grpSpPr>
        <a:xfrm>
          <a:off x="0" y="0"/>
          <a:ext cx="0" cy="0"/>
          <a:chOff x="0" y="0"/>
          <a:chExt cx="0" cy="0"/>
        </a:xfrm>
      </p:grpSpPr>
      <p:sp>
        <p:nvSpPr>
          <p:cNvPr name="TextBox 2" id="2"/>
          <p:cNvSpPr txBox="true"/>
          <p:nvPr/>
        </p:nvSpPr>
        <p:spPr>
          <a:xfrm rot="0">
            <a:off x="979611" y="1352550"/>
            <a:ext cx="11046841" cy="2717801"/>
          </a:xfrm>
          <a:prstGeom prst="rect">
            <a:avLst/>
          </a:prstGeom>
        </p:spPr>
        <p:txBody>
          <a:bodyPr anchor="t" rtlCol="false" tIns="0" lIns="0" bIns="0" rIns="0">
            <a:spAutoFit/>
          </a:bodyPr>
          <a:lstStyle/>
          <a:p>
            <a:pPr algn="l">
              <a:lnSpc>
                <a:spcPts val="20000"/>
              </a:lnSpc>
            </a:pPr>
            <a:r>
              <a:rPr lang="en-US" sz="20000">
                <a:solidFill>
                  <a:srgbClr val="8C52FF"/>
                </a:solidFill>
                <a:latin typeface="Bobby Jones"/>
              </a:rPr>
              <a:t>flipkart</a:t>
            </a:r>
          </a:p>
        </p:txBody>
      </p:sp>
      <p:grpSp>
        <p:nvGrpSpPr>
          <p:cNvPr name="Group 3" id="3"/>
          <p:cNvGrpSpPr/>
          <p:nvPr/>
        </p:nvGrpSpPr>
        <p:grpSpPr>
          <a:xfrm rot="-5400000">
            <a:off x="103634" y="10183366"/>
            <a:ext cx="4269996" cy="2419864"/>
            <a:chOff x="0" y="0"/>
            <a:chExt cx="1664741" cy="943431"/>
          </a:xfrm>
        </p:grpSpPr>
        <p:sp>
          <p:nvSpPr>
            <p:cNvPr name="Freeform 4" id="4"/>
            <p:cNvSpPr/>
            <p:nvPr/>
          </p:nvSpPr>
          <p:spPr>
            <a:xfrm flipH="false" flipV="false" rot="0">
              <a:off x="0" y="0"/>
              <a:ext cx="1664741" cy="943431"/>
            </a:xfrm>
            <a:custGeom>
              <a:avLst/>
              <a:gdLst/>
              <a:ahLst/>
              <a:cxnLst/>
              <a:rect r="r" b="b" t="t" l="l"/>
              <a:pathLst>
                <a:path h="943431" w="1664741">
                  <a:moveTo>
                    <a:pt x="0" y="0"/>
                  </a:moveTo>
                  <a:lnTo>
                    <a:pt x="1664741" y="0"/>
                  </a:lnTo>
                  <a:lnTo>
                    <a:pt x="1664741" y="943431"/>
                  </a:lnTo>
                  <a:lnTo>
                    <a:pt x="0" y="943431"/>
                  </a:lnTo>
                  <a:close/>
                </a:path>
              </a:pathLst>
            </a:custGeom>
            <a:solidFill>
              <a:srgbClr val="FFFFFF"/>
            </a:solidFill>
          </p:spPr>
        </p:sp>
        <p:sp>
          <p:nvSpPr>
            <p:cNvPr name="TextBox 5" id="5"/>
            <p:cNvSpPr txBox="true"/>
            <p:nvPr/>
          </p:nvSpPr>
          <p:spPr>
            <a:xfrm>
              <a:off x="0" y="-57150"/>
              <a:ext cx="1664741" cy="1000581"/>
            </a:xfrm>
            <a:prstGeom prst="rect">
              <a:avLst/>
            </a:prstGeom>
          </p:spPr>
          <p:txBody>
            <a:bodyPr anchor="ctr" rtlCol="false" tIns="50800" lIns="50800" bIns="50800" rIns="50800"/>
            <a:lstStyle/>
            <a:p>
              <a:pPr algn="ctr">
                <a:lnSpc>
                  <a:spcPts val="3639"/>
                </a:lnSpc>
              </a:pPr>
            </a:p>
          </p:txBody>
        </p:sp>
      </p:grpSp>
      <p:grpSp>
        <p:nvGrpSpPr>
          <p:cNvPr name="Group 6" id="6"/>
          <p:cNvGrpSpPr/>
          <p:nvPr/>
        </p:nvGrpSpPr>
        <p:grpSpPr>
          <a:xfrm rot="-5400000">
            <a:off x="2513222" y="9244186"/>
            <a:ext cx="4949696" cy="2419864"/>
            <a:chOff x="0" y="0"/>
            <a:chExt cx="1929735" cy="943431"/>
          </a:xfrm>
        </p:grpSpPr>
        <p:sp>
          <p:nvSpPr>
            <p:cNvPr name="Freeform 7" id="7"/>
            <p:cNvSpPr/>
            <p:nvPr/>
          </p:nvSpPr>
          <p:spPr>
            <a:xfrm flipH="false" flipV="false" rot="0">
              <a:off x="0" y="0"/>
              <a:ext cx="1929735" cy="943431"/>
            </a:xfrm>
            <a:custGeom>
              <a:avLst/>
              <a:gdLst/>
              <a:ahLst/>
              <a:cxnLst/>
              <a:rect r="r" b="b" t="t" l="l"/>
              <a:pathLst>
                <a:path h="943431" w="1929735">
                  <a:moveTo>
                    <a:pt x="0" y="0"/>
                  </a:moveTo>
                  <a:lnTo>
                    <a:pt x="1929735" y="0"/>
                  </a:lnTo>
                  <a:lnTo>
                    <a:pt x="1929735" y="943431"/>
                  </a:lnTo>
                  <a:lnTo>
                    <a:pt x="0" y="943431"/>
                  </a:lnTo>
                  <a:close/>
                </a:path>
              </a:pathLst>
            </a:custGeom>
            <a:solidFill>
              <a:srgbClr val="FFFFFF"/>
            </a:solidFill>
          </p:spPr>
        </p:sp>
        <p:sp>
          <p:nvSpPr>
            <p:cNvPr name="TextBox 8" id="8"/>
            <p:cNvSpPr txBox="true"/>
            <p:nvPr/>
          </p:nvSpPr>
          <p:spPr>
            <a:xfrm>
              <a:off x="0" y="-57150"/>
              <a:ext cx="1929735" cy="1000581"/>
            </a:xfrm>
            <a:prstGeom prst="rect">
              <a:avLst/>
            </a:prstGeom>
          </p:spPr>
          <p:txBody>
            <a:bodyPr anchor="ctr" rtlCol="false" tIns="50800" lIns="50800" bIns="50800" rIns="50800"/>
            <a:lstStyle/>
            <a:p>
              <a:pPr algn="ctr">
                <a:lnSpc>
                  <a:spcPts val="3639"/>
                </a:lnSpc>
              </a:pPr>
            </a:p>
          </p:txBody>
        </p:sp>
      </p:grpSp>
      <p:grpSp>
        <p:nvGrpSpPr>
          <p:cNvPr name="Group 9" id="9"/>
          <p:cNvGrpSpPr/>
          <p:nvPr/>
        </p:nvGrpSpPr>
        <p:grpSpPr>
          <a:xfrm rot="-5400000">
            <a:off x="4992815" y="8375011"/>
            <a:ext cx="5489386" cy="2419864"/>
            <a:chOff x="0" y="0"/>
            <a:chExt cx="2140144" cy="943431"/>
          </a:xfrm>
        </p:grpSpPr>
        <p:sp>
          <p:nvSpPr>
            <p:cNvPr name="Freeform 10" id="10"/>
            <p:cNvSpPr/>
            <p:nvPr/>
          </p:nvSpPr>
          <p:spPr>
            <a:xfrm flipH="false" flipV="false" rot="0">
              <a:off x="0" y="0"/>
              <a:ext cx="2140144" cy="943431"/>
            </a:xfrm>
            <a:custGeom>
              <a:avLst/>
              <a:gdLst/>
              <a:ahLst/>
              <a:cxnLst/>
              <a:rect r="r" b="b" t="t" l="l"/>
              <a:pathLst>
                <a:path h="943431" w="2140144">
                  <a:moveTo>
                    <a:pt x="0" y="0"/>
                  </a:moveTo>
                  <a:lnTo>
                    <a:pt x="2140144" y="0"/>
                  </a:lnTo>
                  <a:lnTo>
                    <a:pt x="2140144" y="943431"/>
                  </a:lnTo>
                  <a:lnTo>
                    <a:pt x="0" y="943431"/>
                  </a:lnTo>
                  <a:close/>
                </a:path>
              </a:pathLst>
            </a:custGeom>
            <a:solidFill>
              <a:srgbClr val="FFFFFF"/>
            </a:solidFill>
          </p:spPr>
        </p:sp>
        <p:sp>
          <p:nvSpPr>
            <p:cNvPr name="TextBox 11" id="11"/>
            <p:cNvSpPr txBox="true"/>
            <p:nvPr/>
          </p:nvSpPr>
          <p:spPr>
            <a:xfrm>
              <a:off x="0" y="-57150"/>
              <a:ext cx="2140144" cy="1000581"/>
            </a:xfrm>
            <a:prstGeom prst="rect">
              <a:avLst/>
            </a:prstGeom>
          </p:spPr>
          <p:txBody>
            <a:bodyPr anchor="ctr" rtlCol="false" tIns="50800" lIns="50800" bIns="50800" rIns="50800"/>
            <a:lstStyle/>
            <a:p>
              <a:pPr algn="ctr">
                <a:lnSpc>
                  <a:spcPts val="3639"/>
                </a:lnSpc>
              </a:pPr>
            </a:p>
          </p:txBody>
        </p:sp>
      </p:grpSp>
      <p:grpSp>
        <p:nvGrpSpPr>
          <p:cNvPr name="Group 12" id="12"/>
          <p:cNvGrpSpPr/>
          <p:nvPr/>
        </p:nvGrpSpPr>
        <p:grpSpPr>
          <a:xfrm rot="-5400000">
            <a:off x="7113103" y="7146531"/>
            <a:ext cx="6747686" cy="2419864"/>
            <a:chOff x="0" y="0"/>
            <a:chExt cx="2630717" cy="943431"/>
          </a:xfrm>
        </p:grpSpPr>
        <p:sp>
          <p:nvSpPr>
            <p:cNvPr name="Freeform 13" id="13"/>
            <p:cNvSpPr/>
            <p:nvPr/>
          </p:nvSpPr>
          <p:spPr>
            <a:xfrm flipH="false" flipV="false" rot="0">
              <a:off x="0" y="0"/>
              <a:ext cx="2630717" cy="943431"/>
            </a:xfrm>
            <a:custGeom>
              <a:avLst/>
              <a:gdLst/>
              <a:ahLst/>
              <a:cxnLst/>
              <a:rect r="r" b="b" t="t" l="l"/>
              <a:pathLst>
                <a:path h="943431" w="2630717">
                  <a:moveTo>
                    <a:pt x="0" y="0"/>
                  </a:moveTo>
                  <a:lnTo>
                    <a:pt x="2630717" y="0"/>
                  </a:lnTo>
                  <a:lnTo>
                    <a:pt x="2630717" y="943431"/>
                  </a:lnTo>
                  <a:lnTo>
                    <a:pt x="0" y="943431"/>
                  </a:lnTo>
                  <a:close/>
                </a:path>
              </a:pathLst>
            </a:custGeom>
            <a:solidFill>
              <a:srgbClr val="FFFFFF"/>
            </a:solidFill>
          </p:spPr>
        </p:sp>
        <p:sp>
          <p:nvSpPr>
            <p:cNvPr name="TextBox 14" id="14"/>
            <p:cNvSpPr txBox="true"/>
            <p:nvPr/>
          </p:nvSpPr>
          <p:spPr>
            <a:xfrm>
              <a:off x="0" y="-57150"/>
              <a:ext cx="2630717" cy="1000581"/>
            </a:xfrm>
            <a:prstGeom prst="rect">
              <a:avLst/>
            </a:prstGeom>
          </p:spPr>
          <p:txBody>
            <a:bodyPr anchor="ctr" rtlCol="false" tIns="50800" lIns="50800" bIns="50800" rIns="50800"/>
            <a:lstStyle/>
            <a:p>
              <a:pPr algn="ctr">
                <a:lnSpc>
                  <a:spcPts val="3639"/>
                </a:lnSpc>
              </a:pPr>
            </a:p>
          </p:txBody>
        </p:sp>
      </p:grpSp>
      <p:grpSp>
        <p:nvGrpSpPr>
          <p:cNvPr name="Group 15" id="15"/>
          <p:cNvGrpSpPr/>
          <p:nvPr/>
        </p:nvGrpSpPr>
        <p:grpSpPr>
          <a:xfrm rot="-5400000">
            <a:off x="8945658" y="5630319"/>
            <a:ext cx="8581451" cy="2419864"/>
            <a:chOff x="0" y="0"/>
            <a:chExt cx="3345646" cy="943431"/>
          </a:xfrm>
        </p:grpSpPr>
        <p:sp>
          <p:nvSpPr>
            <p:cNvPr name="Freeform 16" id="16"/>
            <p:cNvSpPr/>
            <p:nvPr/>
          </p:nvSpPr>
          <p:spPr>
            <a:xfrm flipH="false" flipV="false" rot="0">
              <a:off x="0" y="0"/>
              <a:ext cx="3345646" cy="943431"/>
            </a:xfrm>
            <a:custGeom>
              <a:avLst/>
              <a:gdLst/>
              <a:ahLst/>
              <a:cxnLst/>
              <a:rect r="r" b="b" t="t" l="l"/>
              <a:pathLst>
                <a:path h="943431" w="3345646">
                  <a:moveTo>
                    <a:pt x="0" y="0"/>
                  </a:moveTo>
                  <a:lnTo>
                    <a:pt x="3345646" y="0"/>
                  </a:lnTo>
                  <a:lnTo>
                    <a:pt x="3345646" y="943431"/>
                  </a:lnTo>
                  <a:lnTo>
                    <a:pt x="0" y="943431"/>
                  </a:lnTo>
                  <a:close/>
                </a:path>
              </a:pathLst>
            </a:custGeom>
            <a:solidFill>
              <a:srgbClr val="FFFFFF"/>
            </a:solidFill>
          </p:spPr>
        </p:sp>
        <p:sp>
          <p:nvSpPr>
            <p:cNvPr name="TextBox 17" id="17"/>
            <p:cNvSpPr txBox="true"/>
            <p:nvPr/>
          </p:nvSpPr>
          <p:spPr>
            <a:xfrm>
              <a:off x="0" y="-57150"/>
              <a:ext cx="3345646" cy="1000581"/>
            </a:xfrm>
            <a:prstGeom prst="rect">
              <a:avLst/>
            </a:prstGeom>
          </p:spPr>
          <p:txBody>
            <a:bodyPr anchor="ctr" rtlCol="false" tIns="50800" lIns="50800" bIns="50800" rIns="50800"/>
            <a:lstStyle/>
            <a:p>
              <a:pPr algn="ctr">
                <a:lnSpc>
                  <a:spcPts val="3639"/>
                </a:lnSpc>
              </a:pPr>
            </a:p>
          </p:txBody>
        </p:sp>
      </p:grpSp>
      <p:grpSp>
        <p:nvGrpSpPr>
          <p:cNvPr name="Group 18" id="18"/>
          <p:cNvGrpSpPr/>
          <p:nvPr/>
        </p:nvGrpSpPr>
        <p:grpSpPr>
          <a:xfrm rot="-5400000">
            <a:off x="11186826" y="4681310"/>
            <a:ext cx="9725084" cy="2419864"/>
            <a:chOff x="0" y="0"/>
            <a:chExt cx="3791514" cy="943431"/>
          </a:xfrm>
        </p:grpSpPr>
        <p:sp>
          <p:nvSpPr>
            <p:cNvPr name="Freeform 19" id="19"/>
            <p:cNvSpPr/>
            <p:nvPr/>
          </p:nvSpPr>
          <p:spPr>
            <a:xfrm flipH="false" flipV="false" rot="0">
              <a:off x="0" y="0"/>
              <a:ext cx="3791514" cy="943431"/>
            </a:xfrm>
            <a:custGeom>
              <a:avLst/>
              <a:gdLst/>
              <a:ahLst/>
              <a:cxnLst/>
              <a:rect r="r" b="b" t="t" l="l"/>
              <a:pathLst>
                <a:path h="943431" w="3791514">
                  <a:moveTo>
                    <a:pt x="0" y="0"/>
                  </a:moveTo>
                  <a:lnTo>
                    <a:pt x="3791514" y="0"/>
                  </a:lnTo>
                  <a:lnTo>
                    <a:pt x="3791514" y="943431"/>
                  </a:lnTo>
                  <a:lnTo>
                    <a:pt x="0" y="943431"/>
                  </a:lnTo>
                  <a:close/>
                </a:path>
              </a:pathLst>
            </a:custGeom>
            <a:solidFill>
              <a:srgbClr val="FFFFFF"/>
            </a:solidFill>
          </p:spPr>
        </p:sp>
        <p:sp>
          <p:nvSpPr>
            <p:cNvPr name="TextBox 20" id="20"/>
            <p:cNvSpPr txBox="true"/>
            <p:nvPr/>
          </p:nvSpPr>
          <p:spPr>
            <a:xfrm>
              <a:off x="0" y="-57150"/>
              <a:ext cx="3791514" cy="1000581"/>
            </a:xfrm>
            <a:prstGeom prst="rect">
              <a:avLst/>
            </a:prstGeom>
          </p:spPr>
          <p:txBody>
            <a:bodyPr anchor="ctr" rtlCol="false" tIns="50800" lIns="50800" bIns="50800" rIns="50800"/>
            <a:lstStyle/>
            <a:p>
              <a:pPr algn="ctr">
                <a:lnSpc>
                  <a:spcPts val="3639"/>
                </a:lnSpc>
              </a:pPr>
            </a:p>
          </p:txBody>
        </p:sp>
      </p:grpSp>
      <p:sp>
        <p:nvSpPr>
          <p:cNvPr name="TextBox 21" id="21"/>
          <p:cNvSpPr txBox="true"/>
          <p:nvPr/>
        </p:nvSpPr>
        <p:spPr>
          <a:xfrm rot="0">
            <a:off x="979611" y="3648075"/>
            <a:ext cx="10997751" cy="1038225"/>
          </a:xfrm>
          <a:prstGeom prst="rect">
            <a:avLst/>
          </a:prstGeom>
        </p:spPr>
        <p:txBody>
          <a:bodyPr anchor="t" rtlCol="false" tIns="0" lIns="0" bIns="0" rIns="0">
            <a:spAutoFit/>
          </a:bodyPr>
          <a:lstStyle/>
          <a:p>
            <a:pPr algn="l">
              <a:lnSpc>
                <a:spcPts val="8400"/>
              </a:lnSpc>
            </a:pPr>
            <a:r>
              <a:rPr lang="en-US" sz="6000">
                <a:solidFill>
                  <a:srgbClr val="000000"/>
                </a:solidFill>
                <a:latin typeface="KG Primary Penmanship"/>
              </a:rPr>
              <a:t>Sales Data analysis</a:t>
            </a:r>
          </a:p>
        </p:txBody>
      </p:sp>
      <p:sp>
        <p:nvSpPr>
          <p:cNvPr name="TextBox 22" id="22"/>
          <p:cNvSpPr txBox="true"/>
          <p:nvPr/>
        </p:nvSpPr>
        <p:spPr>
          <a:xfrm rot="0">
            <a:off x="1004155" y="4562475"/>
            <a:ext cx="10997751" cy="1038225"/>
          </a:xfrm>
          <a:prstGeom prst="rect">
            <a:avLst/>
          </a:prstGeom>
        </p:spPr>
        <p:txBody>
          <a:bodyPr anchor="t" rtlCol="false" tIns="0" lIns="0" bIns="0" rIns="0">
            <a:spAutoFit/>
          </a:bodyPr>
          <a:lstStyle/>
          <a:p>
            <a:pPr algn="l">
              <a:lnSpc>
                <a:spcPts val="8400"/>
              </a:lnSpc>
            </a:pPr>
            <a:r>
              <a:rPr lang="en-US" sz="6000">
                <a:solidFill>
                  <a:srgbClr val="000000"/>
                </a:solidFill>
                <a:latin typeface="KG Primary Penmanship"/>
              </a:rPr>
              <a:t>Project owner : Samiksha Jagne</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10499" y="-146925"/>
            <a:ext cx="21203909" cy="2152541"/>
            <a:chOff x="0" y="0"/>
            <a:chExt cx="5584569" cy="566924"/>
          </a:xfrm>
        </p:grpSpPr>
        <p:sp>
          <p:nvSpPr>
            <p:cNvPr name="Freeform 3" id="3"/>
            <p:cNvSpPr/>
            <p:nvPr/>
          </p:nvSpPr>
          <p:spPr>
            <a:xfrm flipH="false" flipV="false" rot="0">
              <a:off x="0" y="0"/>
              <a:ext cx="5584569" cy="566925"/>
            </a:xfrm>
            <a:custGeom>
              <a:avLst/>
              <a:gdLst/>
              <a:ahLst/>
              <a:cxnLst/>
              <a:rect r="r" b="b" t="t" l="l"/>
              <a:pathLst>
                <a:path h="566925" w="5584569">
                  <a:moveTo>
                    <a:pt x="13509" y="0"/>
                  </a:moveTo>
                  <a:lnTo>
                    <a:pt x="5571060" y="0"/>
                  </a:lnTo>
                  <a:cubicBezTo>
                    <a:pt x="5578520" y="0"/>
                    <a:pt x="5584569" y="6048"/>
                    <a:pt x="5584569" y="13509"/>
                  </a:cubicBezTo>
                  <a:lnTo>
                    <a:pt x="5584569" y="553415"/>
                  </a:lnTo>
                  <a:cubicBezTo>
                    <a:pt x="5584569" y="560876"/>
                    <a:pt x="5578520" y="566925"/>
                    <a:pt x="5571060" y="566925"/>
                  </a:cubicBezTo>
                  <a:lnTo>
                    <a:pt x="13509" y="566925"/>
                  </a:lnTo>
                  <a:cubicBezTo>
                    <a:pt x="9926" y="566925"/>
                    <a:pt x="6490" y="565501"/>
                    <a:pt x="3957" y="562968"/>
                  </a:cubicBezTo>
                  <a:cubicBezTo>
                    <a:pt x="1423" y="560434"/>
                    <a:pt x="0" y="556998"/>
                    <a:pt x="0" y="553415"/>
                  </a:cubicBezTo>
                  <a:lnTo>
                    <a:pt x="0" y="13509"/>
                  </a:lnTo>
                  <a:cubicBezTo>
                    <a:pt x="0" y="6048"/>
                    <a:pt x="6048" y="0"/>
                    <a:pt x="13509" y="0"/>
                  </a:cubicBezTo>
                  <a:close/>
                </a:path>
              </a:pathLst>
            </a:custGeom>
            <a:solidFill>
              <a:srgbClr val="D269E6">
                <a:alpha val="57647"/>
              </a:srgbClr>
            </a:solidFill>
          </p:spPr>
        </p:sp>
        <p:sp>
          <p:nvSpPr>
            <p:cNvPr name="TextBox 4" id="4"/>
            <p:cNvSpPr txBox="true"/>
            <p:nvPr/>
          </p:nvSpPr>
          <p:spPr>
            <a:xfrm>
              <a:off x="0" y="-38100"/>
              <a:ext cx="5584569" cy="60502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661415" y="254733"/>
            <a:ext cx="10965170" cy="1196826"/>
          </a:xfrm>
          <a:prstGeom prst="rect">
            <a:avLst/>
          </a:prstGeom>
        </p:spPr>
        <p:txBody>
          <a:bodyPr anchor="t" rtlCol="false" tIns="0" lIns="0" bIns="0" rIns="0">
            <a:spAutoFit/>
          </a:bodyPr>
          <a:lstStyle/>
          <a:p>
            <a:pPr algn="ctr">
              <a:lnSpc>
                <a:spcPts val="9633"/>
              </a:lnSpc>
            </a:pPr>
            <a:r>
              <a:rPr lang="en-US" sz="6880">
                <a:solidFill>
                  <a:srgbClr val="000000"/>
                </a:solidFill>
                <a:latin typeface="Bobby Jones"/>
              </a:rPr>
              <a:t>Conclusion</a:t>
            </a:r>
          </a:p>
        </p:txBody>
      </p:sp>
      <p:sp>
        <p:nvSpPr>
          <p:cNvPr name="TextBox 6" id="6"/>
          <p:cNvSpPr txBox="true"/>
          <p:nvPr/>
        </p:nvSpPr>
        <p:spPr>
          <a:xfrm rot="0">
            <a:off x="1759008" y="3032477"/>
            <a:ext cx="14769985" cy="4730361"/>
          </a:xfrm>
          <a:prstGeom prst="rect">
            <a:avLst/>
          </a:prstGeom>
        </p:spPr>
        <p:txBody>
          <a:bodyPr anchor="t" rtlCol="false" tIns="0" lIns="0" bIns="0" rIns="0">
            <a:spAutoFit/>
          </a:bodyPr>
          <a:lstStyle/>
          <a:p>
            <a:pPr algn="l">
              <a:lnSpc>
                <a:spcPts val="7546"/>
              </a:lnSpc>
            </a:pPr>
            <a:r>
              <a:rPr lang="en-US" sz="5390">
                <a:solidFill>
                  <a:srgbClr val="000000"/>
                </a:solidFill>
                <a:latin typeface="Canva Sans Bold"/>
              </a:rPr>
              <a:t>As Conclusion  it can be said that flipkart has a great number of audience traffic . Customers mostly buys clothes and jwellery from flipkart also customers share their review of product they buy.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7855" y="253149"/>
            <a:ext cx="17782928" cy="9824401"/>
            <a:chOff x="0" y="0"/>
            <a:chExt cx="3023086" cy="1670141"/>
          </a:xfrm>
        </p:grpSpPr>
        <p:sp>
          <p:nvSpPr>
            <p:cNvPr name="Freeform 3" id="3"/>
            <p:cNvSpPr/>
            <p:nvPr/>
          </p:nvSpPr>
          <p:spPr>
            <a:xfrm flipH="false" flipV="false" rot="0">
              <a:off x="0" y="0"/>
              <a:ext cx="3023085" cy="1670141"/>
            </a:xfrm>
            <a:custGeom>
              <a:avLst/>
              <a:gdLst/>
              <a:ahLst/>
              <a:cxnLst/>
              <a:rect r="r" b="b" t="t" l="l"/>
              <a:pathLst>
                <a:path h="1670141" w="3023085">
                  <a:moveTo>
                    <a:pt x="16108" y="0"/>
                  </a:moveTo>
                  <a:lnTo>
                    <a:pt x="3006977" y="0"/>
                  </a:lnTo>
                  <a:cubicBezTo>
                    <a:pt x="3011249" y="0"/>
                    <a:pt x="3015347" y="1697"/>
                    <a:pt x="3018368" y="4718"/>
                  </a:cubicBezTo>
                  <a:cubicBezTo>
                    <a:pt x="3021388" y="7739"/>
                    <a:pt x="3023085" y="11836"/>
                    <a:pt x="3023085" y="16108"/>
                  </a:cubicBezTo>
                  <a:lnTo>
                    <a:pt x="3023085" y="1654033"/>
                  </a:lnTo>
                  <a:cubicBezTo>
                    <a:pt x="3023085" y="1662930"/>
                    <a:pt x="3015873" y="1670141"/>
                    <a:pt x="3006977" y="1670141"/>
                  </a:cubicBezTo>
                  <a:lnTo>
                    <a:pt x="16108" y="1670141"/>
                  </a:lnTo>
                  <a:cubicBezTo>
                    <a:pt x="7212" y="1670141"/>
                    <a:pt x="0" y="1662930"/>
                    <a:pt x="0" y="1654033"/>
                  </a:cubicBezTo>
                  <a:lnTo>
                    <a:pt x="0" y="16108"/>
                  </a:lnTo>
                  <a:cubicBezTo>
                    <a:pt x="0" y="7212"/>
                    <a:pt x="7212" y="0"/>
                    <a:pt x="16108" y="0"/>
                  </a:cubicBezTo>
                  <a:close/>
                </a:path>
              </a:pathLst>
            </a:custGeom>
            <a:solidFill>
              <a:srgbClr val="80D3FF">
                <a:alpha val="14902"/>
              </a:srgbClr>
            </a:solidFill>
          </p:spPr>
        </p:sp>
        <p:sp>
          <p:nvSpPr>
            <p:cNvPr name="TextBox 4" id="4"/>
            <p:cNvSpPr txBox="true"/>
            <p:nvPr/>
          </p:nvSpPr>
          <p:spPr>
            <a:xfrm>
              <a:off x="0" y="-28575"/>
              <a:ext cx="3023086" cy="1698716"/>
            </a:xfrm>
            <a:prstGeom prst="rect">
              <a:avLst/>
            </a:prstGeom>
          </p:spPr>
          <p:txBody>
            <a:bodyPr anchor="ctr" rtlCol="false" tIns="50800" lIns="50800" bIns="50800" rIns="50800"/>
            <a:lstStyle/>
            <a:p>
              <a:pPr algn="ctr">
                <a:lnSpc>
                  <a:spcPts val="1960"/>
                </a:lnSpc>
                <a:spcBef>
                  <a:spcPct val="0"/>
                </a:spcBef>
              </a:pPr>
            </a:p>
          </p:txBody>
        </p:sp>
      </p:grpSp>
      <p:grpSp>
        <p:nvGrpSpPr>
          <p:cNvPr name="Group 5" id="5"/>
          <p:cNvGrpSpPr/>
          <p:nvPr/>
        </p:nvGrpSpPr>
        <p:grpSpPr>
          <a:xfrm rot="0">
            <a:off x="2210392" y="2189162"/>
            <a:ext cx="13867217" cy="1623830"/>
            <a:chOff x="0" y="0"/>
            <a:chExt cx="2759191" cy="323097"/>
          </a:xfrm>
        </p:grpSpPr>
        <p:sp>
          <p:nvSpPr>
            <p:cNvPr name="Freeform 6" id="6"/>
            <p:cNvSpPr/>
            <p:nvPr/>
          </p:nvSpPr>
          <p:spPr>
            <a:xfrm flipH="false" flipV="false" rot="0">
              <a:off x="0" y="0"/>
              <a:ext cx="2759191" cy="323097"/>
            </a:xfrm>
            <a:custGeom>
              <a:avLst/>
              <a:gdLst/>
              <a:ahLst/>
              <a:cxnLst/>
              <a:rect r="r" b="b" t="t" l="l"/>
              <a:pathLst>
                <a:path h="323097" w="2759191">
                  <a:moveTo>
                    <a:pt x="20657" y="0"/>
                  </a:moveTo>
                  <a:lnTo>
                    <a:pt x="2738534" y="0"/>
                  </a:lnTo>
                  <a:cubicBezTo>
                    <a:pt x="2744013" y="0"/>
                    <a:pt x="2749267" y="2176"/>
                    <a:pt x="2753141" y="6050"/>
                  </a:cubicBezTo>
                  <a:cubicBezTo>
                    <a:pt x="2757015" y="9924"/>
                    <a:pt x="2759191" y="15178"/>
                    <a:pt x="2759191" y="20657"/>
                  </a:cubicBezTo>
                  <a:lnTo>
                    <a:pt x="2759191" y="302440"/>
                  </a:lnTo>
                  <a:cubicBezTo>
                    <a:pt x="2759191" y="307919"/>
                    <a:pt x="2757015" y="313173"/>
                    <a:pt x="2753141" y="317047"/>
                  </a:cubicBezTo>
                  <a:cubicBezTo>
                    <a:pt x="2749267" y="320921"/>
                    <a:pt x="2744013" y="323097"/>
                    <a:pt x="2738534" y="323097"/>
                  </a:cubicBezTo>
                  <a:lnTo>
                    <a:pt x="20657" y="323097"/>
                  </a:lnTo>
                  <a:cubicBezTo>
                    <a:pt x="15178" y="323097"/>
                    <a:pt x="9924" y="320921"/>
                    <a:pt x="6050" y="317047"/>
                  </a:cubicBezTo>
                  <a:cubicBezTo>
                    <a:pt x="2176" y="313173"/>
                    <a:pt x="0" y="307919"/>
                    <a:pt x="0" y="302440"/>
                  </a:cubicBezTo>
                  <a:lnTo>
                    <a:pt x="0" y="20657"/>
                  </a:lnTo>
                  <a:cubicBezTo>
                    <a:pt x="0" y="15178"/>
                    <a:pt x="2176" y="9924"/>
                    <a:pt x="6050" y="6050"/>
                  </a:cubicBezTo>
                  <a:cubicBezTo>
                    <a:pt x="9924" y="2176"/>
                    <a:pt x="15178" y="0"/>
                    <a:pt x="20657" y="0"/>
                  </a:cubicBezTo>
                  <a:close/>
                </a:path>
              </a:pathLst>
            </a:custGeom>
            <a:solidFill>
              <a:srgbClr val="1A9DF1">
                <a:alpha val="49804"/>
              </a:srgbClr>
            </a:solidFill>
          </p:spPr>
        </p:sp>
        <p:sp>
          <p:nvSpPr>
            <p:cNvPr name="TextBox 7" id="7"/>
            <p:cNvSpPr txBox="true"/>
            <p:nvPr/>
          </p:nvSpPr>
          <p:spPr>
            <a:xfrm>
              <a:off x="0" y="-28575"/>
              <a:ext cx="2759191" cy="351672"/>
            </a:xfrm>
            <a:prstGeom prst="rect">
              <a:avLst/>
            </a:prstGeom>
          </p:spPr>
          <p:txBody>
            <a:bodyPr anchor="ctr" rtlCol="false" tIns="50800" lIns="50800" bIns="50800" rIns="50800"/>
            <a:lstStyle/>
            <a:p>
              <a:pPr algn="ctr">
                <a:lnSpc>
                  <a:spcPts val="1960"/>
                </a:lnSpc>
                <a:spcBef>
                  <a:spcPct val="0"/>
                </a:spcBef>
              </a:pPr>
            </a:p>
          </p:txBody>
        </p:sp>
      </p:grpSp>
      <p:sp>
        <p:nvSpPr>
          <p:cNvPr name="TextBox 8" id="8"/>
          <p:cNvSpPr txBox="true"/>
          <p:nvPr/>
        </p:nvSpPr>
        <p:spPr>
          <a:xfrm rot="0">
            <a:off x="5676974" y="69850"/>
            <a:ext cx="8231519" cy="1717676"/>
          </a:xfrm>
          <a:prstGeom prst="rect">
            <a:avLst/>
          </a:prstGeom>
        </p:spPr>
        <p:txBody>
          <a:bodyPr anchor="t" rtlCol="false" tIns="0" lIns="0" bIns="0" rIns="0">
            <a:spAutoFit/>
          </a:bodyPr>
          <a:lstStyle/>
          <a:p>
            <a:pPr algn="l">
              <a:lnSpc>
                <a:spcPts val="13999"/>
              </a:lnSpc>
            </a:pPr>
            <a:r>
              <a:rPr lang="en-US" sz="9999">
                <a:solidFill>
                  <a:srgbClr val="072F5F"/>
                </a:solidFill>
                <a:latin typeface="Apricots"/>
              </a:rPr>
              <a:t>Thank You</a:t>
            </a:r>
          </a:p>
        </p:txBody>
      </p:sp>
      <p:grpSp>
        <p:nvGrpSpPr>
          <p:cNvPr name="Group 9" id="9"/>
          <p:cNvGrpSpPr/>
          <p:nvPr/>
        </p:nvGrpSpPr>
        <p:grpSpPr>
          <a:xfrm rot="0">
            <a:off x="2210392" y="4208594"/>
            <a:ext cx="13867217" cy="1623830"/>
            <a:chOff x="0" y="0"/>
            <a:chExt cx="2759191" cy="323097"/>
          </a:xfrm>
        </p:grpSpPr>
        <p:sp>
          <p:nvSpPr>
            <p:cNvPr name="Freeform 10" id="10"/>
            <p:cNvSpPr/>
            <p:nvPr/>
          </p:nvSpPr>
          <p:spPr>
            <a:xfrm flipH="false" flipV="false" rot="0">
              <a:off x="0" y="0"/>
              <a:ext cx="2759191" cy="323097"/>
            </a:xfrm>
            <a:custGeom>
              <a:avLst/>
              <a:gdLst/>
              <a:ahLst/>
              <a:cxnLst/>
              <a:rect r="r" b="b" t="t" l="l"/>
              <a:pathLst>
                <a:path h="323097" w="2759191">
                  <a:moveTo>
                    <a:pt x="20657" y="0"/>
                  </a:moveTo>
                  <a:lnTo>
                    <a:pt x="2738534" y="0"/>
                  </a:lnTo>
                  <a:cubicBezTo>
                    <a:pt x="2744013" y="0"/>
                    <a:pt x="2749267" y="2176"/>
                    <a:pt x="2753141" y="6050"/>
                  </a:cubicBezTo>
                  <a:cubicBezTo>
                    <a:pt x="2757015" y="9924"/>
                    <a:pt x="2759191" y="15178"/>
                    <a:pt x="2759191" y="20657"/>
                  </a:cubicBezTo>
                  <a:lnTo>
                    <a:pt x="2759191" y="302440"/>
                  </a:lnTo>
                  <a:cubicBezTo>
                    <a:pt x="2759191" y="307919"/>
                    <a:pt x="2757015" y="313173"/>
                    <a:pt x="2753141" y="317047"/>
                  </a:cubicBezTo>
                  <a:cubicBezTo>
                    <a:pt x="2749267" y="320921"/>
                    <a:pt x="2744013" y="323097"/>
                    <a:pt x="2738534" y="323097"/>
                  </a:cubicBezTo>
                  <a:lnTo>
                    <a:pt x="20657" y="323097"/>
                  </a:lnTo>
                  <a:cubicBezTo>
                    <a:pt x="15178" y="323097"/>
                    <a:pt x="9924" y="320921"/>
                    <a:pt x="6050" y="317047"/>
                  </a:cubicBezTo>
                  <a:cubicBezTo>
                    <a:pt x="2176" y="313173"/>
                    <a:pt x="0" y="307919"/>
                    <a:pt x="0" y="302440"/>
                  </a:cubicBezTo>
                  <a:lnTo>
                    <a:pt x="0" y="20657"/>
                  </a:lnTo>
                  <a:cubicBezTo>
                    <a:pt x="0" y="15178"/>
                    <a:pt x="2176" y="9924"/>
                    <a:pt x="6050" y="6050"/>
                  </a:cubicBezTo>
                  <a:cubicBezTo>
                    <a:pt x="9924" y="2176"/>
                    <a:pt x="15178" y="0"/>
                    <a:pt x="20657" y="0"/>
                  </a:cubicBezTo>
                  <a:close/>
                </a:path>
              </a:pathLst>
            </a:custGeom>
            <a:solidFill>
              <a:srgbClr val="80D3FF">
                <a:alpha val="49804"/>
              </a:srgbClr>
            </a:solidFill>
          </p:spPr>
        </p:sp>
        <p:sp>
          <p:nvSpPr>
            <p:cNvPr name="TextBox 11" id="11"/>
            <p:cNvSpPr txBox="true"/>
            <p:nvPr/>
          </p:nvSpPr>
          <p:spPr>
            <a:xfrm>
              <a:off x="0" y="-28575"/>
              <a:ext cx="2759191" cy="351672"/>
            </a:xfrm>
            <a:prstGeom prst="rect">
              <a:avLst/>
            </a:prstGeom>
          </p:spPr>
          <p:txBody>
            <a:bodyPr anchor="ctr" rtlCol="false" tIns="50800" lIns="50800" bIns="50800" rIns="50800"/>
            <a:lstStyle/>
            <a:p>
              <a:pPr algn="ctr">
                <a:lnSpc>
                  <a:spcPts val="1960"/>
                </a:lnSpc>
                <a:spcBef>
                  <a:spcPct val="0"/>
                </a:spcBef>
              </a:pPr>
            </a:p>
          </p:txBody>
        </p:sp>
      </p:grpSp>
      <p:grpSp>
        <p:nvGrpSpPr>
          <p:cNvPr name="Group 12" id="12"/>
          <p:cNvGrpSpPr/>
          <p:nvPr/>
        </p:nvGrpSpPr>
        <p:grpSpPr>
          <a:xfrm rot="0">
            <a:off x="2210392" y="6231188"/>
            <a:ext cx="13867217" cy="1623830"/>
            <a:chOff x="0" y="0"/>
            <a:chExt cx="2759191" cy="323097"/>
          </a:xfrm>
        </p:grpSpPr>
        <p:sp>
          <p:nvSpPr>
            <p:cNvPr name="Freeform 13" id="13"/>
            <p:cNvSpPr/>
            <p:nvPr/>
          </p:nvSpPr>
          <p:spPr>
            <a:xfrm flipH="false" flipV="false" rot="0">
              <a:off x="0" y="0"/>
              <a:ext cx="2759191" cy="323097"/>
            </a:xfrm>
            <a:custGeom>
              <a:avLst/>
              <a:gdLst/>
              <a:ahLst/>
              <a:cxnLst/>
              <a:rect r="r" b="b" t="t" l="l"/>
              <a:pathLst>
                <a:path h="323097" w="2759191">
                  <a:moveTo>
                    <a:pt x="20657" y="0"/>
                  </a:moveTo>
                  <a:lnTo>
                    <a:pt x="2738534" y="0"/>
                  </a:lnTo>
                  <a:cubicBezTo>
                    <a:pt x="2744013" y="0"/>
                    <a:pt x="2749267" y="2176"/>
                    <a:pt x="2753141" y="6050"/>
                  </a:cubicBezTo>
                  <a:cubicBezTo>
                    <a:pt x="2757015" y="9924"/>
                    <a:pt x="2759191" y="15178"/>
                    <a:pt x="2759191" y="20657"/>
                  </a:cubicBezTo>
                  <a:lnTo>
                    <a:pt x="2759191" y="302440"/>
                  </a:lnTo>
                  <a:cubicBezTo>
                    <a:pt x="2759191" y="307919"/>
                    <a:pt x="2757015" y="313173"/>
                    <a:pt x="2753141" y="317047"/>
                  </a:cubicBezTo>
                  <a:cubicBezTo>
                    <a:pt x="2749267" y="320921"/>
                    <a:pt x="2744013" y="323097"/>
                    <a:pt x="2738534" y="323097"/>
                  </a:cubicBezTo>
                  <a:lnTo>
                    <a:pt x="20657" y="323097"/>
                  </a:lnTo>
                  <a:cubicBezTo>
                    <a:pt x="15178" y="323097"/>
                    <a:pt x="9924" y="320921"/>
                    <a:pt x="6050" y="317047"/>
                  </a:cubicBezTo>
                  <a:cubicBezTo>
                    <a:pt x="2176" y="313173"/>
                    <a:pt x="0" y="307919"/>
                    <a:pt x="0" y="302440"/>
                  </a:cubicBezTo>
                  <a:lnTo>
                    <a:pt x="0" y="20657"/>
                  </a:lnTo>
                  <a:cubicBezTo>
                    <a:pt x="0" y="15178"/>
                    <a:pt x="2176" y="9924"/>
                    <a:pt x="6050" y="6050"/>
                  </a:cubicBezTo>
                  <a:cubicBezTo>
                    <a:pt x="9924" y="2176"/>
                    <a:pt x="15178" y="0"/>
                    <a:pt x="20657" y="0"/>
                  </a:cubicBezTo>
                  <a:close/>
                </a:path>
              </a:pathLst>
            </a:custGeom>
            <a:solidFill>
              <a:srgbClr val="1A9DF1">
                <a:alpha val="49804"/>
              </a:srgbClr>
            </a:solidFill>
          </p:spPr>
        </p:sp>
        <p:sp>
          <p:nvSpPr>
            <p:cNvPr name="TextBox 14" id="14"/>
            <p:cNvSpPr txBox="true"/>
            <p:nvPr/>
          </p:nvSpPr>
          <p:spPr>
            <a:xfrm>
              <a:off x="0" y="-28575"/>
              <a:ext cx="2759191" cy="351672"/>
            </a:xfrm>
            <a:prstGeom prst="rect">
              <a:avLst/>
            </a:prstGeom>
          </p:spPr>
          <p:txBody>
            <a:bodyPr anchor="ctr" rtlCol="false" tIns="50800" lIns="50800" bIns="50800" rIns="50800"/>
            <a:lstStyle/>
            <a:p>
              <a:pPr algn="ctr">
                <a:lnSpc>
                  <a:spcPts val="1960"/>
                </a:lnSpc>
                <a:spcBef>
                  <a:spcPct val="0"/>
                </a:spcBef>
              </a:pPr>
            </a:p>
          </p:txBody>
        </p:sp>
      </p:grpSp>
      <p:grpSp>
        <p:nvGrpSpPr>
          <p:cNvPr name="Group 15" id="15"/>
          <p:cNvGrpSpPr/>
          <p:nvPr/>
        </p:nvGrpSpPr>
        <p:grpSpPr>
          <a:xfrm rot="0">
            <a:off x="2210392" y="8250620"/>
            <a:ext cx="13867217" cy="1623830"/>
            <a:chOff x="0" y="0"/>
            <a:chExt cx="2759191" cy="323097"/>
          </a:xfrm>
        </p:grpSpPr>
        <p:sp>
          <p:nvSpPr>
            <p:cNvPr name="Freeform 16" id="16"/>
            <p:cNvSpPr/>
            <p:nvPr/>
          </p:nvSpPr>
          <p:spPr>
            <a:xfrm flipH="false" flipV="false" rot="0">
              <a:off x="0" y="0"/>
              <a:ext cx="2759191" cy="323097"/>
            </a:xfrm>
            <a:custGeom>
              <a:avLst/>
              <a:gdLst/>
              <a:ahLst/>
              <a:cxnLst/>
              <a:rect r="r" b="b" t="t" l="l"/>
              <a:pathLst>
                <a:path h="323097" w="2759191">
                  <a:moveTo>
                    <a:pt x="20657" y="0"/>
                  </a:moveTo>
                  <a:lnTo>
                    <a:pt x="2738534" y="0"/>
                  </a:lnTo>
                  <a:cubicBezTo>
                    <a:pt x="2744013" y="0"/>
                    <a:pt x="2749267" y="2176"/>
                    <a:pt x="2753141" y="6050"/>
                  </a:cubicBezTo>
                  <a:cubicBezTo>
                    <a:pt x="2757015" y="9924"/>
                    <a:pt x="2759191" y="15178"/>
                    <a:pt x="2759191" y="20657"/>
                  </a:cubicBezTo>
                  <a:lnTo>
                    <a:pt x="2759191" y="302440"/>
                  </a:lnTo>
                  <a:cubicBezTo>
                    <a:pt x="2759191" y="307919"/>
                    <a:pt x="2757015" y="313173"/>
                    <a:pt x="2753141" y="317047"/>
                  </a:cubicBezTo>
                  <a:cubicBezTo>
                    <a:pt x="2749267" y="320921"/>
                    <a:pt x="2744013" y="323097"/>
                    <a:pt x="2738534" y="323097"/>
                  </a:cubicBezTo>
                  <a:lnTo>
                    <a:pt x="20657" y="323097"/>
                  </a:lnTo>
                  <a:cubicBezTo>
                    <a:pt x="15178" y="323097"/>
                    <a:pt x="9924" y="320921"/>
                    <a:pt x="6050" y="317047"/>
                  </a:cubicBezTo>
                  <a:cubicBezTo>
                    <a:pt x="2176" y="313173"/>
                    <a:pt x="0" y="307919"/>
                    <a:pt x="0" y="302440"/>
                  </a:cubicBezTo>
                  <a:lnTo>
                    <a:pt x="0" y="20657"/>
                  </a:lnTo>
                  <a:cubicBezTo>
                    <a:pt x="0" y="15178"/>
                    <a:pt x="2176" y="9924"/>
                    <a:pt x="6050" y="6050"/>
                  </a:cubicBezTo>
                  <a:cubicBezTo>
                    <a:pt x="9924" y="2176"/>
                    <a:pt x="15178" y="0"/>
                    <a:pt x="20657" y="0"/>
                  </a:cubicBezTo>
                  <a:close/>
                </a:path>
              </a:pathLst>
            </a:custGeom>
            <a:solidFill>
              <a:srgbClr val="80D3FF">
                <a:alpha val="49804"/>
              </a:srgbClr>
            </a:solidFill>
          </p:spPr>
        </p:sp>
        <p:sp>
          <p:nvSpPr>
            <p:cNvPr name="TextBox 17" id="17"/>
            <p:cNvSpPr txBox="true"/>
            <p:nvPr/>
          </p:nvSpPr>
          <p:spPr>
            <a:xfrm>
              <a:off x="0" y="-28575"/>
              <a:ext cx="2759191" cy="351672"/>
            </a:xfrm>
            <a:prstGeom prst="rect">
              <a:avLst/>
            </a:prstGeom>
          </p:spPr>
          <p:txBody>
            <a:bodyPr anchor="ctr" rtlCol="false" tIns="50800" lIns="50800" bIns="50800" rIns="50800"/>
            <a:lstStyle/>
            <a:p>
              <a:pPr algn="ctr">
                <a:lnSpc>
                  <a:spcPts val="1960"/>
                </a:lnSpc>
                <a:spcBef>
                  <a:spcPct val="0"/>
                </a:spcBef>
              </a:pPr>
            </a:p>
          </p:txBody>
        </p:sp>
      </p:grpSp>
      <p:sp>
        <p:nvSpPr>
          <p:cNvPr name="TextBox 18" id="18"/>
          <p:cNvSpPr txBox="true"/>
          <p:nvPr/>
        </p:nvSpPr>
        <p:spPr>
          <a:xfrm rot="0">
            <a:off x="2410184" y="2620235"/>
            <a:ext cx="9463754" cy="745490"/>
          </a:xfrm>
          <a:prstGeom prst="rect">
            <a:avLst/>
          </a:prstGeom>
        </p:spPr>
        <p:txBody>
          <a:bodyPr anchor="t" rtlCol="false" tIns="0" lIns="0" bIns="0" rIns="0">
            <a:spAutoFit/>
          </a:bodyPr>
          <a:lstStyle/>
          <a:p>
            <a:pPr algn="l">
              <a:lnSpc>
                <a:spcPts val="6159"/>
              </a:lnSpc>
            </a:pPr>
            <a:r>
              <a:rPr lang="en-US" sz="4399">
                <a:solidFill>
                  <a:srgbClr val="072F5F"/>
                </a:solidFill>
                <a:latin typeface="Now Bold"/>
              </a:rPr>
              <a:t>Project owner : Samiksha Jagne</a:t>
            </a:r>
          </a:p>
        </p:txBody>
      </p:sp>
      <p:sp>
        <p:nvSpPr>
          <p:cNvPr name="TextBox 19" id="19"/>
          <p:cNvSpPr txBox="true"/>
          <p:nvPr/>
        </p:nvSpPr>
        <p:spPr>
          <a:xfrm rot="0">
            <a:off x="2410184" y="4289242"/>
            <a:ext cx="13667424" cy="1384300"/>
          </a:xfrm>
          <a:prstGeom prst="rect">
            <a:avLst/>
          </a:prstGeom>
        </p:spPr>
        <p:txBody>
          <a:bodyPr anchor="t" rtlCol="false" tIns="0" lIns="0" bIns="0" rIns="0">
            <a:spAutoFit/>
          </a:bodyPr>
          <a:lstStyle/>
          <a:p>
            <a:pPr algn="l">
              <a:lnSpc>
                <a:spcPts val="5599"/>
              </a:lnSpc>
            </a:pPr>
            <a:r>
              <a:rPr lang="en-US" sz="3999">
                <a:solidFill>
                  <a:srgbClr val="072F5F"/>
                </a:solidFill>
                <a:latin typeface="Now Bold"/>
              </a:rPr>
              <a:t>LinkedIn :</a:t>
            </a:r>
            <a:r>
              <a:rPr lang="en-US" sz="3999" u="sng">
                <a:solidFill>
                  <a:srgbClr val="072F5F"/>
                </a:solidFill>
                <a:latin typeface="Now Bold"/>
                <a:hlinkClick r:id="rId2" tooltip="https://www.linkedin.com/in/samiksha-jagne/"/>
              </a:rPr>
              <a:t> https://www.linkedin.com/in/samiksha-jagne/</a:t>
            </a:r>
          </a:p>
        </p:txBody>
      </p:sp>
      <p:sp>
        <p:nvSpPr>
          <p:cNvPr name="TextBox 20" id="20"/>
          <p:cNvSpPr txBox="true"/>
          <p:nvPr/>
        </p:nvSpPr>
        <p:spPr>
          <a:xfrm rot="0">
            <a:off x="2410184" y="6308674"/>
            <a:ext cx="11081876" cy="1384300"/>
          </a:xfrm>
          <a:prstGeom prst="rect">
            <a:avLst/>
          </a:prstGeom>
        </p:spPr>
        <p:txBody>
          <a:bodyPr anchor="t" rtlCol="false" tIns="0" lIns="0" bIns="0" rIns="0">
            <a:spAutoFit/>
          </a:bodyPr>
          <a:lstStyle/>
          <a:p>
            <a:pPr algn="l">
              <a:lnSpc>
                <a:spcPts val="5599"/>
              </a:lnSpc>
            </a:pPr>
            <a:r>
              <a:rPr lang="en-US" sz="3999">
                <a:solidFill>
                  <a:srgbClr val="072F5F"/>
                </a:solidFill>
                <a:latin typeface="Now Bold"/>
              </a:rPr>
              <a:t>Github: </a:t>
            </a:r>
            <a:r>
              <a:rPr lang="en-US" sz="3999" u="sng">
                <a:solidFill>
                  <a:srgbClr val="072F5F"/>
                </a:solidFill>
                <a:latin typeface="Now Bold"/>
                <a:hlinkClick r:id="rId3" tooltip="https://github.com/samikshajagne"/>
              </a:rPr>
              <a:t>https://github.com/samikshajagne</a:t>
            </a:r>
          </a:p>
        </p:txBody>
      </p:sp>
      <p:sp>
        <p:nvSpPr>
          <p:cNvPr name="TextBox 21" id="21"/>
          <p:cNvSpPr txBox="true"/>
          <p:nvPr/>
        </p:nvSpPr>
        <p:spPr>
          <a:xfrm rot="0">
            <a:off x="2410184" y="8383085"/>
            <a:ext cx="11498309" cy="1384300"/>
          </a:xfrm>
          <a:prstGeom prst="rect">
            <a:avLst/>
          </a:prstGeom>
        </p:spPr>
        <p:txBody>
          <a:bodyPr anchor="t" rtlCol="false" tIns="0" lIns="0" bIns="0" rIns="0">
            <a:spAutoFit/>
          </a:bodyPr>
          <a:lstStyle/>
          <a:p>
            <a:pPr algn="l">
              <a:lnSpc>
                <a:spcPts val="5599"/>
              </a:lnSpc>
            </a:pPr>
            <a:r>
              <a:rPr lang="en-US" sz="3999">
                <a:solidFill>
                  <a:srgbClr val="072F5F"/>
                </a:solidFill>
                <a:latin typeface="Now Bold"/>
              </a:rPr>
              <a:t>Peerlist : </a:t>
            </a:r>
            <a:r>
              <a:rPr lang="en-US" sz="3999" u="sng">
                <a:solidFill>
                  <a:srgbClr val="072F5F"/>
                </a:solidFill>
                <a:latin typeface="Now Bold"/>
                <a:hlinkClick r:id="rId4" tooltip="https://peerlist.io/samiksha_jagne"/>
              </a:rPr>
              <a:t>https://peerlist.io/samiksha_jagne</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B300"/>
        </a:solidFill>
      </p:bgPr>
    </p:bg>
    <p:spTree>
      <p:nvGrpSpPr>
        <p:cNvPr id="1" name=""/>
        <p:cNvGrpSpPr/>
        <p:nvPr/>
      </p:nvGrpSpPr>
      <p:grpSpPr>
        <a:xfrm>
          <a:off x="0" y="0"/>
          <a:ext cx="0" cy="0"/>
          <a:chOff x="0" y="0"/>
          <a:chExt cx="0" cy="0"/>
        </a:xfrm>
      </p:grpSpPr>
      <p:grpSp>
        <p:nvGrpSpPr>
          <p:cNvPr name="Group 2" id="2"/>
          <p:cNvGrpSpPr/>
          <p:nvPr/>
        </p:nvGrpSpPr>
        <p:grpSpPr>
          <a:xfrm rot="0">
            <a:off x="509894" y="453924"/>
            <a:ext cx="17268213" cy="9379152"/>
            <a:chOff x="0" y="0"/>
            <a:chExt cx="60764371" cy="33003894"/>
          </a:xfrm>
        </p:grpSpPr>
        <p:sp>
          <p:nvSpPr>
            <p:cNvPr name="Freeform 3" id="3"/>
            <p:cNvSpPr/>
            <p:nvPr/>
          </p:nvSpPr>
          <p:spPr>
            <a:xfrm flipH="false" flipV="false" rot="0">
              <a:off x="72390" y="72390"/>
              <a:ext cx="60619589" cy="32859113"/>
            </a:xfrm>
            <a:custGeom>
              <a:avLst/>
              <a:gdLst/>
              <a:ahLst/>
              <a:cxnLst/>
              <a:rect r="r" b="b" t="t" l="l"/>
              <a:pathLst>
                <a:path h="32859113" w="60619589">
                  <a:moveTo>
                    <a:pt x="0" y="0"/>
                  </a:moveTo>
                  <a:lnTo>
                    <a:pt x="60619589" y="0"/>
                  </a:lnTo>
                  <a:lnTo>
                    <a:pt x="60619589" y="32859113"/>
                  </a:lnTo>
                  <a:lnTo>
                    <a:pt x="0" y="32859113"/>
                  </a:lnTo>
                  <a:lnTo>
                    <a:pt x="0" y="0"/>
                  </a:lnTo>
                  <a:close/>
                </a:path>
              </a:pathLst>
            </a:custGeom>
            <a:solidFill>
              <a:srgbClr val="FFFFFF"/>
            </a:solidFill>
          </p:spPr>
        </p:sp>
        <p:sp>
          <p:nvSpPr>
            <p:cNvPr name="Freeform 4" id="4"/>
            <p:cNvSpPr/>
            <p:nvPr/>
          </p:nvSpPr>
          <p:spPr>
            <a:xfrm flipH="false" flipV="false" rot="0">
              <a:off x="0" y="0"/>
              <a:ext cx="60764372" cy="33003892"/>
            </a:xfrm>
            <a:custGeom>
              <a:avLst/>
              <a:gdLst/>
              <a:ahLst/>
              <a:cxnLst/>
              <a:rect r="r" b="b" t="t" l="l"/>
              <a:pathLst>
                <a:path h="33003892" w="60764372">
                  <a:moveTo>
                    <a:pt x="60619593" y="32859114"/>
                  </a:moveTo>
                  <a:lnTo>
                    <a:pt x="60764372" y="32859114"/>
                  </a:lnTo>
                  <a:lnTo>
                    <a:pt x="60764372" y="33003892"/>
                  </a:lnTo>
                  <a:lnTo>
                    <a:pt x="60619593" y="33003892"/>
                  </a:lnTo>
                  <a:lnTo>
                    <a:pt x="60619593" y="32859114"/>
                  </a:lnTo>
                  <a:close/>
                  <a:moveTo>
                    <a:pt x="0" y="144780"/>
                  </a:moveTo>
                  <a:lnTo>
                    <a:pt x="144780" y="144780"/>
                  </a:lnTo>
                  <a:lnTo>
                    <a:pt x="144780" y="32859114"/>
                  </a:lnTo>
                  <a:lnTo>
                    <a:pt x="0" y="32859114"/>
                  </a:lnTo>
                  <a:lnTo>
                    <a:pt x="0" y="144780"/>
                  </a:lnTo>
                  <a:close/>
                  <a:moveTo>
                    <a:pt x="0" y="32859114"/>
                  </a:moveTo>
                  <a:lnTo>
                    <a:pt x="144780" y="32859114"/>
                  </a:lnTo>
                  <a:lnTo>
                    <a:pt x="144780" y="33003892"/>
                  </a:lnTo>
                  <a:lnTo>
                    <a:pt x="0" y="33003892"/>
                  </a:lnTo>
                  <a:lnTo>
                    <a:pt x="0" y="32859114"/>
                  </a:lnTo>
                  <a:close/>
                  <a:moveTo>
                    <a:pt x="60619593" y="144780"/>
                  </a:moveTo>
                  <a:lnTo>
                    <a:pt x="60764372" y="144780"/>
                  </a:lnTo>
                  <a:lnTo>
                    <a:pt x="60764372" y="32859114"/>
                  </a:lnTo>
                  <a:lnTo>
                    <a:pt x="60619593" y="32859114"/>
                  </a:lnTo>
                  <a:lnTo>
                    <a:pt x="60619593" y="144780"/>
                  </a:lnTo>
                  <a:close/>
                  <a:moveTo>
                    <a:pt x="144780" y="32859114"/>
                  </a:moveTo>
                  <a:lnTo>
                    <a:pt x="60619593" y="32859114"/>
                  </a:lnTo>
                  <a:lnTo>
                    <a:pt x="60619593" y="33003892"/>
                  </a:lnTo>
                  <a:lnTo>
                    <a:pt x="144780" y="33003892"/>
                  </a:lnTo>
                  <a:lnTo>
                    <a:pt x="144780" y="32859114"/>
                  </a:lnTo>
                  <a:close/>
                  <a:moveTo>
                    <a:pt x="60619593" y="0"/>
                  </a:moveTo>
                  <a:lnTo>
                    <a:pt x="60764372" y="0"/>
                  </a:lnTo>
                  <a:lnTo>
                    <a:pt x="60764372" y="144780"/>
                  </a:lnTo>
                  <a:lnTo>
                    <a:pt x="60619593" y="144780"/>
                  </a:lnTo>
                  <a:lnTo>
                    <a:pt x="60619593" y="0"/>
                  </a:lnTo>
                  <a:close/>
                  <a:moveTo>
                    <a:pt x="0" y="0"/>
                  </a:moveTo>
                  <a:lnTo>
                    <a:pt x="144780" y="0"/>
                  </a:lnTo>
                  <a:lnTo>
                    <a:pt x="144780" y="144780"/>
                  </a:lnTo>
                  <a:lnTo>
                    <a:pt x="0" y="144780"/>
                  </a:lnTo>
                  <a:lnTo>
                    <a:pt x="0" y="0"/>
                  </a:lnTo>
                  <a:close/>
                  <a:moveTo>
                    <a:pt x="144780" y="0"/>
                  </a:moveTo>
                  <a:lnTo>
                    <a:pt x="60619593" y="0"/>
                  </a:lnTo>
                  <a:lnTo>
                    <a:pt x="60619593" y="144780"/>
                  </a:lnTo>
                  <a:lnTo>
                    <a:pt x="144780" y="144780"/>
                  </a:lnTo>
                  <a:lnTo>
                    <a:pt x="144780" y="0"/>
                  </a:lnTo>
                  <a:close/>
                </a:path>
              </a:pathLst>
            </a:custGeom>
            <a:solidFill>
              <a:srgbClr val="000000"/>
            </a:solidFill>
          </p:spPr>
        </p:sp>
      </p:grpSp>
      <p:sp>
        <p:nvSpPr>
          <p:cNvPr name="TextBox 5" id="5"/>
          <p:cNvSpPr txBox="true"/>
          <p:nvPr/>
        </p:nvSpPr>
        <p:spPr>
          <a:xfrm rot="0">
            <a:off x="1028700" y="885825"/>
            <a:ext cx="16230600" cy="1203325"/>
          </a:xfrm>
          <a:prstGeom prst="rect">
            <a:avLst/>
          </a:prstGeom>
        </p:spPr>
        <p:txBody>
          <a:bodyPr anchor="t" rtlCol="false" tIns="0" lIns="0" bIns="0" rIns="0">
            <a:spAutoFit/>
          </a:bodyPr>
          <a:lstStyle/>
          <a:p>
            <a:pPr algn="ctr">
              <a:lnSpc>
                <a:spcPts val="9799"/>
              </a:lnSpc>
            </a:pPr>
            <a:r>
              <a:rPr lang="en-US" sz="6999">
                <a:solidFill>
                  <a:srgbClr val="000000"/>
                </a:solidFill>
                <a:latin typeface="Bobby Jones"/>
              </a:rPr>
              <a:t>ContentS</a:t>
            </a:r>
          </a:p>
        </p:txBody>
      </p:sp>
      <p:graphicFrame>
        <p:nvGraphicFramePr>
          <p:cNvPr name="Table 6" id="6"/>
          <p:cNvGraphicFramePr>
            <a:graphicFrameLocks noGrp="true"/>
          </p:cNvGraphicFramePr>
          <p:nvPr/>
        </p:nvGraphicFramePr>
        <p:xfrm>
          <a:off x="1028700" y="2700604"/>
          <a:ext cx="16230600" cy="5800725"/>
        </p:xfrm>
        <a:graphic>
          <a:graphicData uri="http://schemas.openxmlformats.org/drawingml/2006/table">
            <a:tbl>
              <a:tblPr/>
              <a:tblGrid>
                <a:gridCol w="3058663"/>
                <a:gridCol w="13171937"/>
              </a:tblGrid>
              <a:tr h="1160145">
                <a:tc>
                  <a:txBody>
                    <a:bodyPr anchor="t" rtlCol="false"/>
                    <a:lstStyle/>
                    <a:p>
                      <a:pPr algn="ctr">
                        <a:lnSpc>
                          <a:spcPts val="6579"/>
                        </a:lnSpc>
                        <a:defRPr/>
                      </a:pPr>
                      <a:r>
                        <a:rPr lang="en-US" sz="4699">
                          <a:solidFill>
                            <a:srgbClr val="000000"/>
                          </a:solidFill>
                          <a:latin typeface="KG Primary Penmanship"/>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D5EAB"/>
                    </a:solidFill>
                  </a:tcPr>
                </a:tc>
                <a:tc>
                  <a:txBody>
                    <a:bodyPr anchor="t" rtlCol="false"/>
                    <a:lstStyle/>
                    <a:p>
                      <a:pPr algn="ctr">
                        <a:lnSpc>
                          <a:spcPts val="6579"/>
                        </a:lnSpc>
                        <a:defRPr/>
                      </a:pPr>
                      <a:r>
                        <a:rPr lang="en-US" sz="4699">
                          <a:solidFill>
                            <a:srgbClr val="000000"/>
                          </a:solidFill>
                          <a:latin typeface="KG Primary Penmanship"/>
                        </a:rPr>
                        <a:t>INTRODUCTION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0145">
                <a:tc>
                  <a:txBody>
                    <a:bodyPr anchor="t" rtlCol="false"/>
                    <a:lstStyle/>
                    <a:p>
                      <a:pPr algn="ctr">
                        <a:lnSpc>
                          <a:spcPts val="6579"/>
                        </a:lnSpc>
                        <a:defRPr/>
                      </a:pPr>
                      <a:r>
                        <a:rPr lang="en-US" sz="4699">
                          <a:solidFill>
                            <a:srgbClr val="000000"/>
                          </a:solidFill>
                          <a:latin typeface="KG Primary Penmanship"/>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DE59"/>
                    </a:solidFill>
                  </a:tcPr>
                </a:tc>
                <a:tc>
                  <a:txBody>
                    <a:bodyPr anchor="t" rtlCol="false"/>
                    <a:lstStyle/>
                    <a:p>
                      <a:pPr algn="ctr">
                        <a:lnSpc>
                          <a:spcPts val="6579"/>
                        </a:lnSpc>
                        <a:defRPr/>
                      </a:pPr>
                      <a:r>
                        <a:rPr lang="en-US" sz="4699">
                          <a:solidFill>
                            <a:srgbClr val="000000"/>
                          </a:solidFill>
                          <a:latin typeface="KG Primary Penmanship"/>
                        </a:rPr>
                        <a:t>OBJECTIVE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0145">
                <a:tc>
                  <a:txBody>
                    <a:bodyPr anchor="t" rtlCol="false"/>
                    <a:lstStyle/>
                    <a:p>
                      <a:pPr algn="ctr">
                        <a:lnSpc>
                          <a:spcPts val="6579"/>
                        </a:lnSpc>
                        <a:defRPr/>
                      </a:pPr>
                      <a:r>
                        <a:rPr lang="en-US" sz="4699">
                          <a:solidFill>
                            <a:srgbClr val="000000"/>
                          </a:solidFill>
                          <a:latin typeface="KG Primary Penmanship"/>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8B6FF"/>
                    </a:solidFill>
                  </a:tcPr>
                </a:tc>
                <a:tc>
                  <a:txBody>
                    <a:bodyPr anchor="t" rtlCol="false"/>
                    <a:lstStyle/>
                    <a:p>
                      <a:pPr algn="ctr">
                        <a:lnSpc>
                          <a:spcPts val="6579"/>
                        </a:lnSpc>
                        <a:defRPr/>
                      </a:pPr>
                      <a:r>
                        <a:rPr lang="en-US" sz="4699">
                          <a:solidFill>
                            <a:srgbClr val="000000"/>
                          </a:solidFill>
                          <a:latin typeface="KG Primary Penmanship"/>
                        </a:rPr>
                        <a:t>RECOMENDED ANALYSIS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0145">
                <a:tc>
                  <a:txBody>
                    <a:bodyPr anchor="t" rtlCol="false"/>
                    <a:lstStyle/>
                    <a:p>
                      <a:pPr algn="ctr">
                        <a:lnSpc>
                          <a:spcPts val="6579"/>
                        </a:lnSpc>
                        <a:defRPr/>
                      </a:pPr>
                      <a:r>
                        <a:rPr lang="en-US" sz="4699">
                          <a:solidFill>
                            <a:srgbClr val="000000"/>
                          </a:solidFill>
                          <a:latin typeface="KG Primary Penmanship"/>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DBA15"/>
                    </a:solidFill>
                  </a:tcPr>
                </a:tc>
                <a:tc>
                  <a:txBody>
                    <a:bodyPr anchor="t" rtlCol="false"/>
                    <a:lstStyle/>
                    <a:p>
                      <a:pPr algn="ctr">
                        <a:lnSpc>
                          <a:spcPts val="6579"/>
                        </a:lnSpc>
                        <a:defRPr/>
                      </a:pPr>
                      <a:r>
                        <a:rPr lang="en-US" sz="4699">
                          <a:solidFill>
                            <a:srgbClr val="000000"/>
                          </a:solidFill>
                          <a:latin typeface="KG Primary Penmanship"/>
                        </a:rPr>
                        <a:t>CONCLUSION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0145">
                <a:tc>
                  <a:txBody>
                    <a:bodyPr anchor="t" rtlCol="false"/>
                    <a:lstStyle/>
                    <a:p>
                      <a:pPr algn="ctr">
                        <a:lnSpc>
                          <a:spcPts val="6579"/>
                        </a:lnSpc>
                        <a:defRPr/>
                      </a:pPr>
                      <a:r>
                        <a:rPr lang="en-US" sz="4699">
                          <a:solidFill>
                            <a:srgbClr val="000000"/>
                          </a:solidFill>
                          <a:latin typeface="KG Primary Penmanship"/>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8C52FF"/>
                    </a:solidFill>
                  </a:tcPr>
                </a:tc>
                <a:tc>
                  <a:txBody>
                    <a:bodyPr anchor="t" rtlCol="false"/>
                    <a:lstStyle/>
                    <a:p>
                      <a:pPr algn="ctr">
                        <a:lnSpc>
                          <a:spcPts val="6579"/>
                        </a:lnSpc>
                        <a:defRPr/>
                      </a:pPr>
                      <a:r>
                        <a:rPr lang="en-US" sz="4699">
                          <a:solidFill>
                            <a:srgbClr val="000000"/>
                          </a:solidFill>
                          <a:latin typeface="KG Primary Penmanship"/>
                        </a:rPr>
                        <a:t>CONTACT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p="http://schemas.openxmlformats.org/presentationml/2006/main" xmlns:a="http://schemas.openxmlformats.org/drawingml/2006/main">
  <p:cSld>
    <p:bg>
      <p:bgPr>
        <a:solidFill>
          <a:srgbClr val="FFB300"/>
        </a:solidFill>
      </p:bgPr>
    </p:bg>
    <p:spTree>
      <p:nvGrpSpPr>
        <p:cNvPr id="1" name=""/>
        <p:cNvGrpSpPr/>
        <p:nvPr/>
      </p:nvGrpSpPr>
      <p:grpSpPr>
        <a:xfrm>
          <a:off x="0" y="0"/>
          <a:ext cx="0" cy="0"/>
          <a:chOff x="0" y="0"/>
          <a:chExt cx="0" cy="0"/>
        </a:xfrm>
      </p:grpSpPr>
      <p:grpSp>
        <p:nvGrpSpPr>
          <p:cNvPr name="Group 2" id="2"/>
          <p:cNvGrpSpPr/>
          <p:nvPr/>
        </p:nvGrpSpPr>
        <p:grpSpPr>
          <a:xfrm rot="0">
            <a:off x="509894" y="2089150"/>
            <a:ext cx="17268213" cy="7416610"/>
            <a:chOff x="0" y="0"/>
            <a:chExt cx="60764371" cy="26097988"/>
          </a:xfrm>
        </p:grpSpPr>
        <p:sp>
          <p:nvSpPr>
            <p:cNvPr name="Freeform 3" id="3"/>
            <p:cNvSpPr/>
            <p:nvPr/>
          </p:nvSpPr>
          <p:spPr>
            <a:xfrm flipH="false" flipV="false" rot="0">
              <a:off x="72390" y="72390"/>
              <a:ext cx="60619589" cy="25953209"/>
            </a:xfrm>
            <a:custGeom>
              <a:avLst/>
              <a:gdLst/>
              <a:ahLst/>
              <a:cxnLst/>
              <a:rect r="r" b="b" t="t" l="l"/>
              <a:pathLst>
                <a:path h="25953209" w="60619589">
                  <a:moveTo>
                    <a:pt x="0" y="0"/>
                  </a:moveTo>
                  <a:lnTo>
                    <a:pt x="60619589" y="0"/>
                  </a:lnTo>
                  <a:lnTo>
                    <a:pt x="60619589" y="25953209"/>
                  </a:lnTo>
                  <a:lnTo>
                    <a:pt x="0" y="25953209"/>
                  </a:lnTo>
                  <a:lnTo>
                    <a:pt x="0" y="0"/>
                  </a:lnTo>
                  <a:close/>
                </a:path>
              </a:pathLst>
            </a:custGeom>
            <a:solidFill>
              <a:srgbClr val="FFFFFF"/>
            </a:solidFill>
          </p:spPr>
        </p:sp>
        <p:sp>
          <p:nvSpPr>
            <p:cNvPr name="Freeform 4" id="4"/>
            <p:cNvSpPr/>
            <p:nvPr/>
          </p:nvSpPr>
          <p:spPr>
            <a:xfrm flipH="false" flipV="false" rot="0">
              <a:off x="0" y="0"/>
              <a:ext cx="60764372" cy="26097988"/>
            </a:xfrm>
            <a:custGeom>
              <a:avLst/>
              <a:gdLst/>
              <a:ahLst/>
              <a:cxnLst/>
              <a:rect r="r" b="b" t="t" l="l"/>
              <a:pathLst>
                <a:path h="26097988" w="60764372">
                  <a:moveTo>
                    <a:pt x="60619593" y="25953208"/>
                  </a:moveTo>
                  <a:lnTo>
                    <a:pt x="60764372" y="25953208"/>
                  </a:lnTo>
                  <a:lnTo>
                    <a:pt x="60764372" y="26097988"/>
                  </a:lnTo>
                  <a:lnTo>
                    <a:pt x="60619593" y="26097988"/>
                  </a:lnTo>
                  <a:lnTo>
                    <a:pt x="60619593" y="25953208"/>
                  </a:lnTo>
                  <a:close/>
                  <a:moveTo>
                    <a:pt x="0" y="144780"/>
                  </a:moveTo>
                  <a:lnTo>
                    <a:pt x="144780" y="144780"/>
                  </a:lnTo>
                  <a:lnTo>
                    <a:pt x="144780" y="25953208"/>
                  </a:lnTo>
                  <a:lnTo>
                    <a:pt x="0" y="25953208"/>
                  </a:lnTo>
                  <a:lnTo>
                    <a:pt x="0" y="144780"/>
                  </a:lnTo>
                  <a:close/>
                  <a:moveTo>
                    <a:pt x="0" y="25953208"/>
                  </a:moveTo>
                  <a:lnTo>
                    <a:pt x="144780" y="25953208"/>
                  </a:lnTo>
                  <a:lnTo>
                    <a:pt x="144780" y="26097988"/>
                  </a:lnTo>
                  <a:lnTo>
                    <a:pt x="0" y="26097988"/>
                  </a:lnTo>
                  <a:lnTo>
                    <a:pt x="0" y="25953208"/>
                  </a:lnTo>
                  <a:close/>
                  <a:moveTo>
                    <a:pt x="60619593" y="144780"/>
                  </a:moveTo>
                  <a:lnTo>
                    <a:pt x="60764372" y="144780"/>
                  </a:lnTo>
                  <a:lnTo>
                    <a:pt x="60764372" y="25953208"/>
                  </a:lnTo>
                  <a:lnTo>
                    <a:pt x="60619593" y="25953208"/>
                  </a:lnTo>
                  <a:lnTo>
                    <a:pt x="60619593" y="144780"/>
                  </a:lnTo>
                  <a:close/>
                  <a:moveTo>
                    <a:pt x="144780" y="25953208"/>
                  </a:moveTo>
                  <a:lnTo>
                    <a:pt x="60619593" y="25953208"/>
                  </a:lnTo>
                  <a:lnTo>
                    <a:pt x="60619593" y="26097988"/>
                  </a:lnTo>
                  <a:lnTo>
                    <a:pt x="144780" y="26097988"/>
                  </a:lnTo>
                  <a:lnTo>
                    <a:pt x="144780" y="25953208"/>
                  </a:lnTo>
                  <a:close/>
                  <a:moveTo>
                    <a:pt x="60619593" y="0"/>
                  </a:moveTo>
                  <a:lnTo>
                    <a:pt x="60764372" y="0"/>
                  </a:lnTo>
                  <a:lnTo>
                    <a:pt x="60764372" y="144780"/>
                  </a:lnTo>
                  <a:lnTo>
                    <a:pt x="60619593" y="144780"/>
                  </a:lnTo>
                  <a:lnTo>
                    <a:pt x="60619593" y="0"/>
                  </a:lnTo>
                  <a:close/>
                  <a:moveTo>
                    <a:pt x="0" y="0"/>
                  </a:moveTo>
                  <a:lnTo>
                    <a:pt x="144780" y="0"/>
                  </a:lnTo>
                  <a:lnTo>
                    <a:pt x="144780" y="144780"/>
                  </a:lnTo>
                  <a:lnTo>
                    <a:pt x="0" y="144780"/>
                  </a:lnTo>
                  <a:lnTo>
                    <a:pt x="0" y="0"/>
                  </a:lnTo>
                  <a:close/>
                  <a:moveTo>
                    <a:pt x="144780" y="0"/>
                  </a:moveTo>
                  <a:lnTo>
                    <a:pt x="60619593" y="0"/>
                  </a:lnTo>
                  <a:lnTo>
                    <a:pt x="60619593" y="144780"/>
                  </a:lnTo>
                  <a:lnTo>
                    <a:pt x="144780" y="144780"/>
                  </a:lnTo>
                  <a:lnTo>
                    <a:pt x="144780" y="0"/>
                  </a:lnTo>
                  <a:close/>
                </a:path>
              </a:pathLst>
            </a:custGeom>
            <a:solidFill>
              <a:srgbClr val="000000"/>
            </a:solidFill>
          </p:spPr>
        </p:sp>
      </p:grpSp>
      <p:sp>
        <p:nvSpPr>
          <p:cNvPr name="TextBox 5" id="5"/>
          <p:cNvSpPr txBox="true"/>
          <p:nvPr/>
        </p:nvSpPr>
        <p:spPr>
          <a:xfrm rot="0">
            <a:off x="629338" y="629233"/>
            <a:ext cx="17268213" cy="1203325"/>
          </a:xfrm>
          <a:prstGeom prst="rect">
            <a:avLst/>
          </a:prstGeom>
        </p:spPr>
        <p:txBody>
          <a:bodyPr anchor="t" rtlCol="false" tIns="0" lIns="0" bIns="0" rIns="0">
            <a:spAutoFit/>
          </a:bodyPr>
          <a:lstStyle/>
          <a:p>
            <a:pPr algn="l">
              <a:lnSpc>
                <a:spcPts val="9799"/>
              </a:lnSpc>
            </a:pPr>
            <a:r>
              <a:rPr lang="en-US" sz="6999">
                <a:solidFill>
                  <a:srgbClr val="000000"/>
                </a:solidFill>
                <a:latin typeface="Bobby Jones"/>
              </a:rPr>
              <a:t>iNTRODUCTION</a:t>
            </a:r>
          </a:p>
        </p:txBody>
      </p:sp>
      <p:sp>
        <p:nvSpPr>
          <p:cNvPr name="TextBox 6" id="6"/>
          <p:cNvSpPr txBox="true"/>
          <p:nvPr/>
        </p:nvSpPr>
        <p:spPr>
          <a:xfrm rot="0">
            <a:off x="1148144" y="2690082"/>
            <a:ext cx="15991712" cy="6157596"/>
          </a:xfrm>
          <a:prstGeom prst="rect">
            <a:avLst/>
          </a:prstGeom>
        </p:spPr>
        <p:txBody>
          <a:bodyPr anchor="t" rtlCol="false" tIns="0" lIns="0" bIns="0" rIns="0">
            <a:spAutoFit/>
          </a:bodyPr>
          <a:lstStyle/>
          <a:p>
            <a:pPr algn="l" marL="690872" indent="-345436" lvl="1">
              <a:lnSpc>
                <a:spcPts val="4479"/>
              </a:lnSpc>
              <a:buFont typeface="Arial"/>
              <a:buChar char="•"/>
            </a:pPr>
            <a:r>
              <a:rPr lang="en-US" sz="3199">
                <a:solidFill>
                  <a:srgbClr val="000000"/>
                </a:solidFill>
                <a:latin typeface="Canva Sans"/>
              </a:rPr>
              <a:t>What is the problem?</a:t>
            </a:r>
          </a:p>
          <a:p>
            <a:pPr algn="l">
              <a:lnSpc>
                <a:spcPts val="4479"/>
              </a:lnSpc>
              <a:spcBef>
                <a:spcPct val="0"/>
              </a:spcBef>
            </a:pPr>
            <a:r>
              <a:rPr lang="en-US" sz="3199">
                <a:solidFill>
                  <a:srgbClr val="000000"/>
                </a:solidFill>
                <a:latin typeface="Canva Sans"/>
              </a:rPr>
              <a:t>The aim is to analyze the Flipkart sales dataset to understand customer preferences, product performance, and sales trends. The analysis will focus on identifying the most popular categories, brands, pricing strategies, and customer ratings.</a:t>
            </a:r>
          </a:p>
          <a:p>
            <a:pPr algn="l">
              <a:lnSpc>
                <a:spcPts val="4479"/>
              </a:lnSpc>
              <a:spcBef>
                <a:spcPct val="0"/>
              </a:spcBef>
            </a:pPr>
          </a:p>
          <a:p>
            <a:pPr algn="l" marL="690872" indent="-345436" lvl="1">
              <a:lnSpc>
                <a:spcPts val="4479"/>
              </a:lnSpc>
              <a:buFont typeface="Arial"/>
              <a:buChar char="•"/>
            </a:pPr>
            <a:r>
              <a:rPr lang="en-US" sz="3199">
                <a:solidFill>
                  <a:srgbClr val="000000"/>
                </a:solidFill>
                <a:latin typeface="Canva Sans"/>
              </a:rPr>
              <a:t>Why is it important to solve it?</a:t>
            </a:r>
          </a:p>
          <a:p>
            <a:pPr algn="l">
              <a:lnSpc>
                <a:spcPts val="4479"/>
              </a:lnSpc>
              <a:spcBef>
                <a:spcPct val="0"/>
              </a:spcBef>
            </a:pPr>
            <a:r>
              <a:rPr lang="en-US" sz="3199">
                <a:solidFill>
                  <a:srgbClr val="000000"/>
                </a:solidFill>
                <a:latin typeface="Canva Sans"/>
              </a:rPr>
              <a:t>Solving this problem will help Flipkart make data-driven decisions to improve product listings, pricing strategies, and customer satisfaction. The insights gained from this analysis could lead to increased sales, better customer retention, and improved overall business performance.</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509894" y="2416466"/>
            <a:ext cx="17268213" cy="7416610"/>
            <a:chOff x="0" y="0"/>
            <a:chExt cx="60764371" cy="26097988"/>
          </a:xfrm>
        </p:grpSpPr>
        <p:sp>
          <p:nvSpPr>
            <p:cNvPr name="Freeform 3" id="3"/>
            <p:cNvSpPr/>
            <p:nvPr/>
          </p:nvSpPr>
          <p:spPr>
            <a:xfrm flipH="false" flipV="false" rot="0">
              <a:off x="72390" y="72390"/>
              <a:ext cx="60619589" cy="25953209"/>
            </a:xfrm>
            <a:custGeom>
              <a:avLst/>
              <a:gdLst/>
              <a:ahLst/>
              <a:cxnLst/>
              <a:rect r="r" b="b" t="t" l="l"/>
              <a:pathLst>
                <a:path h="25953209" w="60619589">
                  <a:moveTo>
                    <a:pt x="0" y="0"/>
                  </a:moveTo>
                  <a:lnTo>
                    <a:pt x="60619589" y="0"/>
                  </a:lnTo>
                  <a:lnTo>
                    <a:pt x="60619589" y="25953209"/>
                  </a:lnTo>
                  <a:lnTo>
                    <a:pt x="0" y="25953209"/>
                  </a:lnTo>
                  <a:lnTo>
                    <a:pt x="0" y="0"/>
                  </a:lnTo>
                  <a:close/>
                </a:path>
              </a:pathLst>
            </a:custGeom>
            <a:solidFill>
              <a:srgbClr val="FFFFFF"/>
            </a:solidFill>
          </p:spPr>
        </p:sp>
        <p:sp>
          <p:nvSpPr>
            <p:cNvPr name="Freeform 4" id="4"/>
            <p:cNvSpPr/>
            <p:nvPr/>
          </p:nvSpPr>
          <p:spPr>
            <a:xfrm flipH="false" flipV="false" rot="0">
              <a:off x="0" y="0"/>
              <a:ext cx="60764372" cy="26097988"/>
            </a:xfrm>
            <a:custGeom>
              <a:avLst/>
              <a:gdLst/>
              <a:ahLst/>
              <a:cxnLst/>
              <a:rect r="r" b="b" t="t" l="l"/>
              <a:pathLst>
                <a:path h="26097988" w="60764372">
                  <a:moveTo>
                    <a:pt x="60619593" y="25953208"/>
                  </a:moveTo>
                  <a:lnTo>
                    <a:pt x="60764372" y="25953208"/>
                  </a:lnTo>
                  <a:lnTo>
                    <a:pt x="60764372" y="26097988"/>
                  </a:lnTo>
                  <a:lnTo>
                    <a:pt x="60619593" y="26097988"/>
                  </a:lnTo>
                  <a:lnTo>
                    <a:pt x="60619593" y="25953208"/>
                  </a:lnTo>
                  <a:close/>
                  <a:moveTo>
                    <a:pt x="0" y="144780"/>
                  </a:moveTo>
                  <a:lnTo>
                    <a:pt x="144780" y="144780"/>
                  </a:lnTo>
                  <a:lnTo>
                    <a:pt x="144780" y="25953208"/>
                  </a:lnTo>
                  <a:lnTo>
                    <a:pt x="0" y="25953208"/>
                  </a:lnTo>
                  <a:lnTo>
                    <a:pt x="0" y="144780"/>
                  </a:lnTo>
                  <a:close/>
                  <a:moveTo>
                    <a:pt x="0" y="25953208"/>
                  </a:moveTo>
                  <a:lnTo>
                    <a:pt x="144780" y="25953208"/>
                  </a:lnTo>
                  <a:lnTo>
                    <a:pt x="144780" y="26097988"/>
                  </a:lnTo>
                  <a:lnTo>
                    <a:pt x="0" y="26097988"/>
                  </a:lnTo>
                  <a:lnTo>
                    <a:pt x="0" y="25953208"/>
                  </a:lnTo>
                  <a:close/>
                  <a:moveTo>
                    <a:pt x="60619593" y="144780"/>
                  </a:moveTo>
                  <a:lnTo>
                    <a:pt x="60764372" y="144780"/>
                  </a:lnTo>
                  <a:lnTo>
                    <a:pt x="60764372" y="25953208"/>
                  </a:lnTo>
                  <a:lnTo>
                    <a:pt x="60619593" y="25953208"/>
                  </a:lnTo>
                  <a:lnTo>
                    <a:pt x="60619593" y="144780"/>
                  </a:lnTo>
                  <a:close/>
                  <a:moveTo>
                    <a:pt x="144780" y="25953208"/>
                  </a:moveTo>
                  <a:lnTo>
                    <a:pt x="60619593" y="25953208"/>
                  </a:lnTo>
                  <a:lnTo>
                    <a:pt x="60619593" y="26097988"/>
                  </a:lnTo>
                  <a:lnTo>
                    <a:pt x="144780" y="26097988"/>
                  </a:lnTo>
                  <a:lnTo>
                    <a:pt x="144780" y="25953208"/>
                  </a:lnTo>
                  <a:close/>
                  <a:moveTo>
                    <a:pt x="60619593" y="0"/>
                  </a:moveTo>
                  <a:lnTo>
                    <a:pt x="60764372" y="0"/>
                  </a:lnTo>
                  <a:lnTo>
                    <a:pt x="60764372" y="144780"/>
                  </a:lnTo>
                  <a:lnTo>
                    <a:pt x="60619593" y="144780"/>
                  </a:lnTo>
                  <a:lnTo>
                    <a:pt x="60619593" y="0"/>
                  </a:lnTo>
                  <a:close/>
                  <a:moveTo>
                    <a:pt x="0" y="0"/>
                  </a:moveTo>
                  <a:lnTo>
                    <a:pt x="144780" y="0"/>
                  </a:lnTo>
                  <a:lnTo>
                    <a:pt x="144780" y="144780"/>
                  </a:lnTo>
                  <a:lnTo>
                    <a:pt x="0" y="144780"/>
                  </a:lnTo>
                  <a:lnTo>
                    <a:pt x="0" y="0"/>
                  </a:lnTo>
                  <a:close/>
                  <a:moveTo>
                    <a:pt x="144780" y="0"/>
                  </a:moveTo>
                  <a:lnTo>
                    <a:pt x="60619593" y="0"/>
                  </a:lnTo>
                  <a:lnTo>
                    <a:pt x="60619593" y="144780"/>
                  </a:lnTo>
                  <a:lnTo>
                    <a:pt x="144780" y="144780"/>
                  </a:lnTo>
                  <a:lnTo>
                    <a:pt x="144780" y="0"/>
                  </a:lnTo>
                  <a:close/>
                </a:path>
              </a:pathLst>
            </a:custGeom>
            <a:solidFill>
              <a:srgbClr val="000000"/>
            </a:solidFill>
          </p:spPr>
        </p:sp>
      </p:grpSp>
      <p:sp>
        <p:nvSpPr>
          <p:cNvPr name="TextBox 5" id="5"/>
          <p:cNvSpPr txBox="true"/>
          <p:nvPr/>
        </p:nvSpPr>
        <p:spPr>
          <a:xfrm rot="0">
            <a:off x="509894" y="654751"/>
            <a:ext cx="17268213" cy="1203325"/>
          </a:xfrm>
          <a:prstGeom prst="rect">
            <a:avLst/>
          </a:prstGeom>
        </p:spPr>
        <p:txBody>
          <a:bodyPr anchor="t" rtlCol="false" tIns="0" lIns="0" bIns="0" rIns="0">
            <a:spAutoFit/>
          </a:bodyPr>
          <a:lstStyle/>
          <a:p>
            <a:pPr algn="l">
              <a:lnSpc>
                <a:spcPts val="9799"/>
              </a:lnSpc>
            </a:pPr>
            <a:r>
              <a:rPr lang="en-US" sz="6999">
                <a:solidFill>
                  <a:srgbClr val="000000"/>
                </a:solidFill>
                <a:latin typeface="Bobby Jones"/>
              </a:rPr>
              <a:t>Recomended analysis</a:t>
            </a:r>
          </a:p>
        </p:txBody>
      </p:sp>
      <p:sp>
        <p:nvSpPr>
          <p:cNvPr name="TextBox 6" id="6"/>
          <p:cNvSpPr txBox="true"/>
          <p:nvPr/>
        </p:nvSpPr>
        <p:spPr>
          <a:xfrm rot="0">
            <a:off x="1028700" y="2837212"/>
            <a:ext cx="1555099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1.  Which are the top 5 product categories based on the number of listings?</a:t>
            </a:r>
          </a:p>
        </p:txBody>
      </p:sp>
      <p:sp>
        <p:nvSpPr>
          <p:cNvPr name="TextBox 7" id="7"/>
          <p:cNvSpPr txBox="true"/>
          <p:nvPr/>
        </p:nvSpPr>
        <p:spPr>
          <a:xfrm rot="0">
            <a:off x="-4258161" y="4035439"/>
            <a:ext cx="17268213" cy="448311"/>
          </a:xfrm>
          <a:prstGeom prst="rect">
            <a:avLst/>
          </a:prstGeom>
        </p:spPr>
        <p:txBody>
          <a:bodyPr anchor="t" rtlCol="false" tIns="0" lIns="0" bIns="0" rIns="0">
            <a:spAutoFit/>
          </a:bodyPr>
          <a:lstStyle/>
          <a:p>
            <a:pPr algn="ctr">
              <a:lnSpc>
                <a:spcPts val="3639"/>
              </a:lnSpc>
              <a:spcBef>
                <a:spcPct val="0"/>
              </a:spcBef>
            </a:pPr>
          </a:p>
        </p:txBody>
      </p:sp>
      <p:sp>
        <p:nvSpPr>
          <p:cNvPr name="TextBox 8" id="8"/>
          <p:cNvSpPr txBox="true"/>
          <p:nvPr/>
        </p:nvSpPr>
        <p:spPr>
          <a:xfrm rot="0">
            <a:off x="1028700" y="4160217"/>
            <a:ext cx="961048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2. How many products have customer ratings?</a:t>
            </a:r>
          </a:p>
        </p:txBody>
      </p:sp>
      <p:sp>
        <p:nvSpPr>
          <p:cNvPr name="TextBox 9" id="9"/>
          <p:cNvSpPr txBox="true"/>
          <p:nvPr/>
        </p:nvSpPr>
        <p:spPr>
          <a:xfrm rot="0">
            <a:off x="1028700" y="5350207"/>
            <a:ext cx="15115379"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3. What is the average discount offered by Flipkart across all products?</a:t>
            </a:r>
          </a:p>
        </p:txBody>
      </p:sp>
      <p:sp>
        <p:nvSpPr>
          <p:cNvPr name="TextBox 10" id="10"/>
          <p:cNvSpPr txBox="true"/>
          <p:nvPr/>
        </p:nvSpPr>
        <p:spPr>
          <a:xfrm rot="0">
            <a:off x="1028700" y="6673547"/>
            <a:ext cx="15115379"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4. Which are the top 3 most expensive products listed on Flipkart?</a:t>
            </a:r>
          </a:p>
        </p:txBody>
      </p:sp>
      <p:sp>
        <p:nvSpPr>
          <p:cNvPr name="TextBox 11" id="11"/>
          <p:cNvSpPr txBox="true"/>
          <p:nvPr/>
        </p:nvSpPr>
        <p:spPr>
          <a:xfrm rot="0">
            <a:off x="1028700" y="7996887"/>
            <a:ext cx="14104550"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5. Which products have the longest and shortest descriptions?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0">
            <a:off x="1360794" y="2372360"/>
            <a:ext cx="15072982" cy="6285967"/>
          </a:xfrm>
          <a:custGeom>
            <a:avLst/>
            <a:gdLst/>
            <a:ahLst/>
            <a:cxnLst/>
            <a:rect r="r" b="b" t="t" l="l"/>
            <a:pathLst>
              <a:path h="6285967" w="15072982">
                <a:moveTo>
                  <a:pt x="0" y="0"/>
                </a:moveTo>
                <a:lnTo>
                  <a:pt x="15072981" y="0"/>
                </a:lnTo>
                <a:lnTo>
                  <a:pt x="15072981" y="6285967"/>
                </a:lnTo>
                <a:lnTo>
                  <a:pt x="0" y="6285967"/>
                </a:lnTo>
                <a:lnTo>
                  <a:pt x="0" y="0"/>
                </a:lnTo>
                <a:close/>
              </a:path>
            </a:pathLst>
          </a:custGeom>
          <a:blipFill>
            <a:blip r:embed="rId2"/>
            <a:stretch>
              <a:fillRect l="0" t="0" r="0" b="0"/>
            </a:stretch>
          </a:blipFill>
        </p:spPr>
      </p:sp>
      <p:sp>
        <p:nvSpPr>
          <p:cNvPr name="TextBox 6" id="6"/>
          <p:cNvSpPr txBox="true"/>
          <p:nvPr/>
        </p:nvSpPr>
        <p:spPr>
          <a:xfrm rot="0">
            <a:off x="94752" y="952500"/>
            <a:ext cx="17164548" cy="589916"/>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Bobby Jones"/>
              </a:rPr>
              <a:t>1.  Which are the top 5 product categories based on the number of listings?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10499" y="-146925"/>
            <a:ext cx="21203909" cy="2152541"/>
            <a:chOff x="0" y="0"/>
            <a:chExt cx="5584569" cy="566924"/>
          </a:xfrm>
        </p:grpSpPr>
        <p:sp>
          <p:nvSpPr>
            <p:cNvPr name="Freeform 3" id="3"/>
            <p:cNvSpPr/>
            <p:nvPr/>
          </p:nvSpPr>
          <p:spPr>
            <a:xfrm flipH="false" flipV="false" rot="0">
              <a:off x="0" y="0"/>
              <a:ext cx="5584569" cy="566925"/>
            </a:xfrm>
            <a:custGeom>
              <a:avLst/>
              <a:gdLst/>
              <a:ahLst/>
              <a:cxnLst/>
              <a:rect r="r" b="b" t="t" l="l"/>
              <a:pathLst>
                <a:path h="566925" w="5584569">
                  <a:moveTo>
                    <a:pt x="13509" y="0"/>
                  </a:moveTo>
                  <a:lnTo>
                    <a:pt x="5571060" y="0"/>
                  </a:lnTo>
                  <a:cubicBezTo>
                    <a:pt x="5578520" y="0"/>
                    <a:pt x="5584569" y="6048"/>
                    <a:pt x="5584569" y="13509"/>
                  </a:cubicBezTo>
                  <a:lnTo>
                    <a:pt x="5584569" y="553415"/>
                  </a:lnTo>
                  <a:cubicBezTo>
                    <a:pt x="5584569" y="560876"/>
                    <a:pt x="5578520" y="566925"/>
                    <a:pt x="5571060" y="566925"/>
                  </a:cubicBezTo>
                  <a:lnTo>
                    <a:pt x="13509" y="566925"/>
                  </a:lnTo>
                  <a:cubicBezTo>
                    <a:pt x="9926" y="566925"/>
                    <a:pt x="6490" y="565501"/>
                    <a:pt x="3957" y="562968"/>
                  </a:cubicBezTo>
                  <a:cubicBezTo>
                    <a:pt x="1423" y="560434"/>
                    <a:pt x="0" y="556998"/>
                    <a:pt x="0" y="553415"/>
                  </a:cubicBezTo>
                  <a:lnTo>
                    <a:pt x="0" y="13509"/>
                  </a:lnTo>
                  <a:cubicBezTo>
                    <a:pt x="0" y="6048"/>
                    <a:pt x="6048" y="0"/>
                    <a:pt x="13509" y="0"/>
                  </a:cubicBezTo>
                  <a:close/>
                </a:path>
              </a:pathLst>
            </a:custGeom>
            <a:solidFill>
              <a:srgbClr val="FEC9E4">
                <a:alpha val="57647"/>
              </a:srgbClr>
            </a:solidFill>
          </p:spPr>
        </p:sp>
        <p:sp>
          <p:nvSpPr>
            <p:cNvPr name="TextBox 4" id="4"/>
            <p:cNvSpPr txBox="true"/>
            <p:nvPr/>
          </p:nvSpPr>
          <p:spPr>
            <a:xfrm>
              <a:off x="0" y="-38100"/>
              <a:ext cx="5584569" cy="60502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805371" y="2298715"/>
            <a:ext cx="20698781" cy="1304128"/>
            <a:chOff x="0" y="0"/>
            <a:chExt cx="5451531" cy="343474"/>
          </a:xfrm>
        </p:grpSpPr>
        <p:sp>
          <p:nvSpPr>
            <p:cNvPr name="Freeform 6" id="6"/>
            <p:cNvSpPr/>
            <p:nvPr/>
          </p:nvSpPr>
          <p:spPr>
            <a:xfrm flipH="false" flipV="false" rot="0">
              <a:off x="0" y="0"/>
              <a:ext cx="5451531" cy="343474"/>
            </a:xfrm>
            <a:custGeom>
              <a:avLst/>
              <a:gdLst/>
              <a:ahLst/>
              <a:cxnLst/>
              <a:rect r="r" b="b" t="t" l="l"/>
              <a:pathLst>
                <a:path h="343474" w="5451531">
                  <a:moveTo>
                    <a:pt x="19075" y="0"/>
                  </a:moveTo>
                  <a:lnTo>
                    <a:pt x="5432455" y="0"/>
                  </a:lnTo>
                  <a:cubicBezTo>
                    <a:pt x="5437515" y="0"/>
                    <a:pt x="5442366" y="2010"/>
                    <a:pt x="5445944" y="5587"/>
                  </a:cubicBezTo>
                  <a:cubicBezTo>
                    <a:pt x="5449521" y="9164"/>
                    <a:pt x="5451531" y="14016"/>
                    <a:pt x="5451531" y="19075"/>
                  </a:cubicBezTo>
                  <a:lnTo>
                    <a:pt x="5451531" y="324399"/>
                  </a:lnTo>
                  <a:cubicBezTo>
                    <a:pt x="5451531" y="329458"/>
                    <a:pt x="5449521" y="334310"/>
                    <a:pt x="5445944" y="337887"/>
                  </a:cubicBezTo>
                  <a:cubicBezTo>
                    <a:pt x="5442366" y="341464"/>
                    <a:pt x="5437515" y="343474"/>
                    <a:pt x="5432455" y="343474"/>
                  </a:cubicBezTo>
                  <a:lnTo>
                    <a:pt x="19075" y="343474"/>
                  </a:lnTo>
                  <a:cubicBezTo>
                    <a:pt x="14016" y="343474"/>
                    <a:pt x="9164" y="341464"/>
                    <a:pt x="5587" y="337887"/>
                  </a:cubicBezTo>
                  <a:cubicBezTo>
                    <a:pt x="2010" y="334310"/>
                    <a:pt x="0" y="329458"/>
                    <a:pt x="0" y="324399"/>
                  </a:cubicBezTo>
                  <a:lnTo>
                    <a:pt x="0" y="19075"/>
                  </a:lnTo>
                  <a:cubicBezTo>
                    <a:pt x="0" y="14016"/>
                    <a:pt x="2010" y="9164"/>
                    <a:pt x="5587" y="5587"/>
                  </a:cubicBezTo>
                  <a:cubicBezTo>
                    <a:pt x="9164" y="2010"/>
                    <a:pt x="14016" y="0"/>
                    <a:pt x="19075" y="0"/>
                  </a:cubicBezTo>
                  <a:close/>
                </a:path>
              </a:pathLst>
            </a:custGeom>
            <a:solidFill>
              <a:srgbClr val="A548FF">
                <a:alpha val="33725"/>
              </a:srgbClr>
            </a:solidFill>
          </p:spPr>
        </p:sp>
        <p:sp>
          <p:nvSpPr>
            <p:cNvPr name="TextBox 7" id="7"/>
            <p:cNvSpPr txBox="true"/>
            <p:nvPr/>
          </p:nvSpPr>
          <p:spPr>
            <a:xfrm>
              <a:off x="0" y="-38100"/>
              <a:ext cx="5451531" cy="38157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23166" y="4302551"/>
            <a:ext cx="8475353" cy="5372686"/>
            <a:chOff x="0" y="0"/>
            <a:chExt cx="2232192" cy="1415028"/>
          </a:xfrm>
        </p:grpSpPr>
        <p:sp>
          <p:nvSpPr>
            <p:cNvPr name="Freeform 9" id="9"/>
            <p:cNvSpPr/>
            <p:nvPr/>
          </p:nvSpPr>
          <p:spPr>
            <a:xfrm flipH="false" flipV="false" rot="0">
              <a:off x="0" y="0"/>
              <a:ext cx="2232192" cy="1415028"/>
            </a:xfrm>
            <a:custGeom>
              <a:avLst/>
              <a:gdLst/>
              <a:ahLst/>
              <a:cxnLst/>
              <a:rect r="r" b="b" t="t" l="l"/>
              <a:pathLst>
                <a:path h="1415028" w="2232192">
                  <a:moveTo>
                    <a:pt x="46587" y="0"/>
                  </a:moveTo>
                  <a:lnTo>
                    <a:pt x="2185605" y="0"/>
                  </a:lnTo>
                  <a:cubicBezTo>
                    <a:pt x="2197961" y="0"/>
                    <a:pt x="2209810" y="4908"/>
                    <a:pt x="2218547" y="13645"/>
                  </a:cubicBezTo>
                  <a:cubicBezTo>
                    <a:pt x="2227284" y="22382"/>
                    <a:pt x="2232192" y="34231"/>
                    <a:pt x="2232192" y="46587"/>
                  </a:cubicBezTo>
                  <a:lnTo>
                    <a:pt x="2232192" y="1368442"/>
                  </a:lnTo>
                  <a:cubicBezTo>
                    <a:pt x="2232192" y="1394171"/>
                    <a:pt x="2211334" y="1415028"/>
                    <a:pt x="2185605" y="1415028"/>
                  </a:cubicBezTo>
                  <a:lnTo>
                    <a:pt x="46587" y="1415028"/>
                  </a:lnTo>
                  <a:cubicBezTo>
                    <a:pt x="20858" y="1415028"/>
                    <a:pt x="0" y="1394171"/>
                    <a:pt x="0" y="1368442"/>
                  </a:cubicBezTo>
                  <a:lnTo>
                    <a:pt x="0" y="46587"/>
                  </a:lnTo>
                  <a:cubicBezTo>
                    <a:pt x="0" y="20858"/>
                    <a:pt x="20858" y="0"/>
                    <a:pt x="46587" y="0"/>
                  </a:cubicBezTo>
                  <a:close/>
                </a:path>
              </a:pathLst>
            </a:custGeom>
            <a:solidFill>
              <a:srgbClr val="D269E6">
                <a:alpha val="33725"/>
              </a:srgbClr>
            </a:solidFill>
          </p:spPr>
        </p:sp>
        <p:sp>
          <p:nvSpPr>
            <p:cNvPr name="TextBox 10" id="10"/>
            <p:cNvSpPr txBox="true"/>
            <p:nvPr/>
          </p:nvSpPr>
          <p:spPr>
            <a:xfrm>
              <a:off x="0" y="-38100"/>
              <a:ext cx="2232192" cy="1453128"/>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11" id="11"/>
          <p:cNvGraphicFramePr>
            <a:graphicFrameLocks noGrp="true"/>
          </p:cNvGraphicFramePr>
          <p:nvPr/>
        </p:nvGraphicFramePr>
        <p:xfrm>
          <a:off x="1003243" y="4996252"/>
          <a:ext cx="7315200" cy="4114800"/>
        </p:xfrm>
        <a:graphic>
          <a:graphicData uri="http://schemas.openxmlformats.org/drawingml/2006/table">
            <a:tbl>
              <a:tblPr/>
              <a:tblGrid>
                <a:gridCol w="1828800"/>
                <a:gridCol w="1828800"/>
                <a:gridCol w="1828800"/>
                <a:gridCol w="1828800"/>
              </a:tblGrid>
              <a:tr h="2057400">
                <a:tc gridSpan="4">
                  <a:txBody>
                    <a:bodyPr anchor="t" rtlCol="false"/>
                    <a:lstStyle/>
                    <a:p>
                      <a:pPr algn="l">
                        <a:lnSpc>
                          <a:spcPts val="5319"/>
                        </a:lnSpc>
                        <a:defRPr/>
                      </a:pPr>
                      <a:r>
                        <a:rPr lang="en-US" sz="3799">
                          <a:solidFill>
                            <a:srgbClr val="000000"/>
                          </a:solidFill>
                          <a:latin typeface="Canva Student Font"/>
                        </a:rPr>
                        <a:t>products with no reviews = 27007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l">
                        <a:lnSpc>
                          <a:spcPts val="5319"/>
                        </a:lnSpc>
                        <a:defRPr/>
                      </a:pPr>
                      <a:r>
                        <a:rPr lang="en-US" sz="3799">
                          <a:solidFill>
                            <a:srgbClr val="000000"/>
                          </a:solidFill>
                          <a:latin typeface="Canva Student Font"/>
                        </a:rPr>
                        <a:t>products with no reviews = 27007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l">
                        <a:lnSpc>
                          <a:spcPts val="5319"/>
                        </a:lnSpc>
                        <a:defRPr/>
                      </a:pPr>
                      <a:r>
                        <a:rPr lang="en-US" sz="3799">
                          <a:solidFill>
                            <a:srgbClr val="000000"/>
                          </a:solidFill>
                          <a:latin typeface="Canva Student Font"/>
                        </a:rPr>
                        <a:t>products with no reviews = 27007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l">
                        <a:lnSpc>
                          <a:spcPts val="5319"/>
                        </a:lnSpc>
                        <a:defRPr/>
                      </a:pPr>
                      <a:r>
                        <a:rPr lang="en-US" sz="3799">
                          <a:solidFill>
                            <a:srgbClr val="000000"/>
                          </a:solidFill>
                          <a:latin typeface="Canva Student Font"/>
                        </a:rPr>
                        <a:t>products with no reviews = 27007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57400">
                <a:tc gridSpan="4">
                  <a:txBody>
                    <a:bodyPr anchor="t" rtlCol="false"/>
                    <a:lstStyle/>
                    <a:p>
                      <a:pPr algn="l">
                        <a:lnSpc>
                          <a:spcPts val="5319"/>
                        </a:lnSpc>
                        <a:defRPr/>
                      </a:pPr>
                      <a:r>
                        <a:rPr lang="en-US" sz="3799">
                          <a:solidFill>
                            <a:srgbClr val="000000"/>
                          </a:solidFill>
                          <a:latin typeface="Canva Student Font"/>
                        </a:rPr>
                        <a:t>product with  reviews    = 16204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l">
                        <a:lnSpc>
                          <a:spcPts val="5319"/>
                        </a:lnSpc>
                        <a:defRPr/>
                      </a:pPr>
                      <a:r>
                        <a:rPr lang="en-US" sz="3799">
                          <a:solidFill>
                            <a:srgbClr val="000000"/>
                          </a:solidFill>
                          <a:latin typeface="Canva Student Font"/>
                        </a:rPr>
                        <a:t>product with  reviews    = 16204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l">
                        <a:lnSpc>
                          <a:spcPts val="5319"/>
                        </a:lnSpc>
                        <a:defRPr/>
                      </a:pPr>
                      <a:r>
                        <a:rPr lang="en-US" sz="3799">
                          <a:solidFill>
                            <a:srgbClr val="000000"/>
                          </a:solidFill>
                          <a:latin typeface="Canva Student Font"/>
                        </a:rPr>
                        <a:t>product with  reviews    = 16204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l">
                        <a:lnSpc>
                          <a:spcPts val="5319"/>
                        </a:lnSpc>
                        <a:defRPr/>
                      </a:pPr>
                      <a:r>
                        <a:rPr lang="en-US" sz="3799">
                          <a:solidFill>
                            <a:srgbClr val="000000"/>
                          </a:solidFill>
                          <a:latin typeface="Canva Student Font"/>
                        </a:rPr>
                        <a:t>product with  reviews    = 16204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12" id="12"/>
          <p:cNvSpPr/>
          <p:nvPr/>
        </p:nvSpPr>
        <p:spPr>
          <a:xfrm flipH="false" flipV="false" rot="0">
            <a:off x="10452100" y="4234770"/>
            <a:ext cx="6807200" cy="5637764"/>
          </a:xfrm>
          <a:custGeom>
            <a:avLst/>
            <a:gdLst/>
            <a:ahLst/>
            <a:cxnLst/>
            <a:rect r="r" b="b" t="t" l="l"/>
            <a:pathLst>
              <a:path h="5637764" w="6807200">
                <a:moveTo>
                  <a:pt x="0" y="0"/>
                </a:moveTo>
                <a:lnTo>
                  <a:pt x="6807200" y="0"/>
                </a:lnTo>
                <a:lnTo>
                  <a:pt x="6807200" y="5637764"/>
                </a:lnTo>
                <a:lnTo>
                  <a:pt x="0" y="5637764"/>
                </a:lnTo>
                <a:lnTo>
                  <a:pt x="0" y="0"/>
                </a:lnTo>
                <a:close/>
              </a:path>
            </a:pathLst>
          </a:custGeom>
          <a:blipFill>
            <a:blip r:embed="rId2"/>
            <a:stretch>
              <a:fillRect l="-17050" t="0" r="-20556" b="0"/>
            </a:stretch>
          </a:blipFill>
        </p:spPr>
      </p:sp>
      <p:sp>
        <p:nvSpPr>
          <p:cNvPr name="TextBox 13" id="13"/>
          <p:cNvSpPr txBox="true"/>
          <p:nvPr/>
        </p:nvSpPr>
        <p:spPr>
          <a:xfrm rot="0">
            <a:off x="2499625" y="537102"/>
            <a:ext cx="14540093" cy="980563"/>
          </a:xfrm>
          <a:prstGeom prst="rect">
            <a:avLst/>
          </a:prstGeom>
        </p:spPr>
        <p:txBody>
          <a:bodyPr anchor="t" rtlCol="false" tIns="0" lIns="0" bIns="0" rIns="0">
            <a:spAutoFit/>
          </a:bodyPr>
          <a:lstStyle/>
          <a:p>
            <a:pPr algn="ctr">
              <a:lnSpc>
                <a:spcPts val="7972"/>
              </a:lnSpc>
              <a:spcBef>
                <a:spcPct val="0"/>
              </a:spcBef>
            </a:pPr>
            <a:r>
              <a:rPr lang="en-US" sz="5694">
                <a:solidFill>
                  <a:srgbClr val="000000"/>
                </a:solidFill>
                <a:latin typeface="Bobby Jones"/>
              </a:rPr>
              <a:t>2. How many products have customer ratings?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3B7F9"/>
        </a:solidFill>
      </p:bgPr>
    </p:bg>
    <p:spTree>
      <p:nvGrpSpPr>
        <p:cNvPr id="1" name=""/>
        <p:cNvGrpSpPr/>
        <p:nvPr/>
      </p:nvGrpSpPr>
      <p:grpSpPr>
        <a:xfrm>
          <a:off x="0" y="0"/>
          <a:ext cx="0" cy="0"/>
          <a:chOff x="0" y="0"/>
          <a:chExt cx="0" cy="0"/>
        </a:xfrm>
      </p:grpSpPr>
      <p:grpSp>
        <p:nvGrpSpPr>
          <p:cNvPr name="Group 2" id="2"/>
          <p:cNvGrpSpPr/>
          <p:nvPr/>
        </p:nvGrpSpPr>
        <p:grpSpPr>
          <a:xfrm rot="0">
            <a:off x="561726" y="592373"/>
            <a:ext cx="17164548" cy="9102254"/>
            <a:chOff x="0" y="0"/>
            <a:chExt cx="6964336" cy="3693145"/>
          </a:xfrm>
        </p:grpSpPr>
        <p:sp>
          <p:nvSpPr>
            <p:cNvPr name="Freeform 3" id="3"/>
            <p:cNvSpPr/>
            <p:nvPr/>
          </p:nvSpPr>
          <p:spPr>
            <a:xfrm flipH="false" flipV="false" rot="0">
              <a:off x="12700" y="12700"/>
              <a:ext cx="6897026" cy="3624565"/>
            </a:xfrm>
            <a:custGeom>
              <a:avLst/>
              <a:gdLst/>
              <a:ahLst/>
              <a:cxnLst/>
              <a:rect r="r" b="b" t="t" l="l"/>
              <a:pathLst>
                <a:path h="3624565" w="6897026">
                  <a:moveTo>
                    <a:pt x="43180" y="3624565"/>
                  </a:moveTo>
                  <a:lnTo>
                    <a:pt x="6853846" y="3624565"/>
                  </a:lnTo>
                  <a:cubicBezTo>
                    <a:pt x="6877976" y="3624565"/>
                    <a:pt x="6897026" y="3605515"/>
                    <a:pt x="6897026" y="3581385"/>
                  </a:cubicBezTo>
                  <a:lnTo>
                    <a:pt x="6897026" y="43180"/>
                  </a:lnTo>
                  <a:cubicBezTo>
                    <a:pt x="6897026" y="19050"/>
                    <a:pt x="6877976" y="0"/>
                    <a:pt x="6853846" y="0"/>
                  </a:cubicBezTo>
                  <a:lnTo>
                    <a:pt x="43180" y="0"/>
                  </a:lnTo>
                  <a:cubicBezTo>
                    <a:pt x="19050" y="0"/>
                    <a:pt x="0" y="19050"/>
                    <a:pt x="0" y="43180"/>
                  </a:cubicBezTo>
                  <a:lnTo>
                    <a:pt x="0" y="3581385"/>
                  </a:lnTo>
                  <a:cubicBezTo>
                    <a:pt x="0" y="3605515"/>
                    <a:pt x="19050" y="3624565"/>
                    <a:pt x="43180" y="3624565"/>
                  </a:cubicBezTo>
                  <a:close/>
                </a:path>
              </a:pathLst>
            </a:custGeom>
            <a:solidFill>
              <a:srgbClr val="FFFFFF"/>
            </a:solidFill>
          </p:spPr>
        </p:sp>
        <p:sp>
          <p:nvSpPr>
            <p:cNvPr name="Freeform 4" id="4"/>
            <p:cNvSpPr/>
            <p:nvPr/>
          </p:nvSpPr>
          <p:spPr>
            <a:xfrm flipH="false" flipV="false" rot="0">
              <a:off x="0" y="0"/>
              <a:ext cx="6964336" cy="3693145"/>
            </a:xfrm>
            <a:custGeom>
              <a:avLst/>
              <a:gdLst/>
              <a:ahLst/>
              <a:cxnLst/>
              <a:rect r="r" b="b" t="t" l="l"/>
              <a:pathLst>
                <a:path h="3693145" w="6964336">
                  <a:moveTo>
                    <a:pt x="6921157" y="44450"/>
                  </a:moveTo>
                  <a:cubicBezTo>
                    <a:pt x="6916076" y="19050"/>
                    <a:pt x="6893216" y="0"/>
                    <a:pt x="6866546" y="0"/>
                  </a:cubicBezTo>
                  <a:lnTo>
                    <a:pt x="55880" y="0"/>
                  </a:lnTo>
                  <a:cubicBezTo>
                    <a:pt x="25400" y="0"/>
                    <a:pt x="0" y="25400"/>
                    <a:pt x="0" y="55880"/>
                  </a:cubicBezTo>
                  <a:lnTo>
                    <a:pt x="0" y="3594085"/>
                  </a:lnTo>
                  <a:cubicBezTo>
                    <a:pt x="0" y="3620755"/>
                    <a:pt x="17780" y="3642345"/>
                    <a:pt x="43180" y="3648695"/>
                  </a:cubicBezTo>
                  <a:cubicBezTo>
                    <a:pt x="48260" y="3674095"/>
                    <a:pt x="71120" y="3693145"/>
                    <a:pt x="97790" y="3693145"/>
                  </a:cubicBezTo>
                  <a:lnTo>
                    <a:pt x="6908457" y="3693145"/>
                  </a:lnTo>
                  <a:cubicBezTo>
                    <a:pt x="6938936" y="3693145"/>
                    <a:pt x="6964336" y="3667745"/>
                    <a:pt x="6964336" y="3637265"/>
                  </a:cubicBezTo>
                  <a:lnTo>
                    <a:pt x="6964336" y="99060"/>
                  </a:lnTo>
                  <a:cubicBezTo>
                    <a:pt x="6964336" y="72390"/>
                    <a:pt x="6946557" y="50800"/>
                    <a:pt x="6921157" y="44450"/>
                  </a:cubicBezTo>
                  <a:close/>
                  <a:moveTo>
                    <a:pt x="12700" y="3594085"/>
                  </a:moveTo>
                  <a:lnTo>
                    <a:pt x="12700" y="55880"/>
                  </a:lnTo>
                  <a:cubicBezTo>
                    <a:pt x="12700" y="31750"/>
                    <a:pt x="31750" y="12700"/>
                    <a:pt x="55880" y="12700"/>
                  </a:cubicBezTo>
                  <a:lnTo>
                    <a:pt x="6866546" y="12700"/>
                  </a:lnTo>
                  <a:cubicBezTo>
                    <a:pt x="6890676" y="12700"/>
                    <a:pt x="6909726" y="31750"/>
                    <a:pt x="6909726" y="55880"/>
                  </a:cubicBezTo>
                  <a:lnTo>
                    <a:pt x="6909726" y="3594085"/>
                  </a:lnTo>
                  <a:cubicBezTo>
                    <a:pt x="6909726" y="3618215"/>
                    <a:pt x="6890676" y="3637265"/>
                    <a:pt x="6866546" y="3637265"/>
                  </a:cubicBezTo>
                  <a:lnTo>
                    <a:pt x="55880" y="3637265"/>
                  </a:lnTo>
                  <a:cubicBezTo>
                    <a:pt x="31750" y="3637265"/>
                    <a:pt x="12700" y="3618215"/>
                    <a:pt x="12700" y="3594085"/>
                  </a:cubicBezTo>
                  <a:close/>
                </a:path>
              </a:pathLst>
            </a:custGeom>
            <a:solidFill>
              <a:srgbClr val="000000"/>
            </a:solidFill>
          </p:spPr>
        </p:sp>
      </p:grpSp>
      <p:sp>
        <p:nvSpPr>
          <p:cNvPr name="Freeform 5" id="5"/>
          <p:cNvSpPr/>
          <p:nvPr/>
        </p:nvSpPr>
        <p:spPr>
          <a:xfrm flipH="false" flipV="false" rot="0">
            <a:off x="1641716" y="2490369"/>
            <a:ext cx="15004568" cy="6071367"/>
          </a:xfrm>
          <a:custGeom>
            <a:avLst/>
            <a:gdLst/>
            <a:ahLst/>
            <a:cxnLst/>
            <a:rect r="r" b="b" t="t" l="l"/>
            <a:pathLst>
              <a:path h="6071367" w="15004568">
                <a:moveTo>
                  <a:pt x="0" y="0"/>
                </a:moveTo>
                <a:lnTo>
                  <a:pt x="15004568" y="0"/>
                </a:lnTo>
                <a:lnTo>
                  <a:pt x="15004568" y="6071367"/>
                </a:lnTo>
                <a:lnTo>
                  <a:pt x="0" y="6071367"/>
                </a:lnTo>
                <a:lnTo>
                  <a:pt x="0" y="0"/>
                </a:lnTo>
                <a:close/>
              </a:path>
            </a:pathLst>
          </a:custGeom>
          <a:blipFill>
            <a:blip r:embed="rId2"/>
            <a:stretch>
              <a:fillRect l="0" t="0" r="0" b="0"/>
            </a:stretch>
          </a:blipFill>
        </p:spPr>
      </p:sp>
      <p:sp>
        <p:nvSpPr>
          <p:cNvPr name="TextBox 6" id="6"/>
          <p:cNvSpPr txBox="true"/>
          <p:nvPr/>
        </p:nvSpPr>
        <p:spPr>
          <a:xfrm rot="0">
            <a:off x="1641716" y="1193925"/>
            <a:ext cx="15405475" cy="651174"/>
          </a:xfrm>
          <a:prstGeom prst="rect">
            <a:avLst/>
          </a:prstGeom>
        </p:spPr>
        <p:txBody>
          <a:bodyPr anchor="t" rtlCol="false" tIns="0" lIns="0" bIns="0" rIns="0">
            <a:spAutoFit/>
          </a:bodyPr>
          <a:lstStyle/>
          <a:p>
            <a:pPr algn="ctr">
              <a:lnSpc>
                <a:spcPts val="5261"/>
              </a:lnSpc>
              <a:spcBef>
                <a:spcPct val="0"/>
              </a:spcBef>
            </a:pPr>
            <a:r>
              <a:rPr lang="en-US" sz="3758">
                <a:solidFill>
                  <a:srgbClr val="000000"/>
                </a:solidFill>
                <a:latin typeface="Bobby Jones"/>
              </a:rPr>
              <a:t>3. What is the average discount offered by Flipkart across all products?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08256" y="3092038"/>
            <a:ext cx="16950100" cy="5632450"/>
            <a:chOff x="0" y="0"/>
            <a:chExt cx="4464224" cy="1483444"/>
          </a:xfrm>
        </p:grpSpPr>
        <p:sp>
          <p:nvSpPr>
            <p:cNvPr name="Freeform 3" id="3"/>
            <p:cNvSpPr/>
            <p:nvPr/>
          </p:nvSpPr>
          <p:spPr>
            <a:xfrm flipH="false" flipV="false" rot="0">
              <a:off x="0" y="0"/>
              <a:ext cx="4464224" cy="1483444"/>
            </a:xfrm>
            <a:custGeom>
              <a:avLst/>
              <a:gdLst/>
              <a:ahLst/>
              <a:cxnLst/>
              <a:rect r="r" b="b" t="t" l="l"/>
              <a:pathLst>
                <a:path h="1483444" w="4464224">
                  <a:moveTo>
                    <a:pt x="23294" y="0"/>
                  </a:moveTo>
                  <a:lnTo>
                    <a:pt x="4440930" y="0"/>
                  </a:lnTo>
                  <a:cubicBezTo>
                    <a:pt x="4453795" y="0"/>
                    <a:pt x="4464224" y="10429"/>
                    <a:pt x="4464224" y="23294"/>
                  </a:cubicBezTo>
                  <a:lnTo>
                    <a:pt x="4464224" y="1460150"/>
                  </a:lnTo>
                  <a:cubicBezTo>
                    <a:pt x="4464224" y="1466328"/>
                    <a:pt x="4461770" y="1472252"/>
                    <a:pt x="4457401" y="1476621"/>
                  </a:cubicBezTo>
                  <a:cubicBezTo>
                    <a:pt x="4453033" y="1480989"/>
                    <a:pt x="4447108" y="1483444"/>
                    <a:pt x="4440930" y="1483444"/>
                  </a:cubicBezTo>
                  <a:lnTo>
                    <a:pt x="23294" y="1483444"/>
                  </a:lnTo>
                  <a:cubicBezTo>
                    <a:pt x="10429" y="1483444"/>
                    <a:pt x="0" y="1473015"/>
                    <a:pt x="0" y="1460150"/>
                  </a:cubicBezTo>
                  <a:lnTo>
                    <a:pt x="0" y="23294"/>
                  </a:lnTo>
                  <a:cubicBezTo>
                    <a:pt x="0" y="17116"/>
                    <a:pt x="2454" y="11191"/>
                    <a:pt x="6823" y="6823"/>
                  </a:cubicBezTo>
                  <a:cubicBezTo>
                    <a:pt x="11191" y="2454"/>
                    <a:pt x="17116" y="0"/>
                    <a:pt x="23294" y="0"/>
                  </a:cubicBezTo>
                  <a:close/>
                </a:path>
              </a:pathLst>
            </a:custGeom>
            <a:solidFill>
              <a:srgbClr val="E144FF">
                <a:alpha val="25882"/>
              </a:srgbClr>
            </a:solidFill>
          </p:spPr>
        </p:sp>
        <p:sp>
          <p:nvSpPr>
            <p:cNvPr name="TextBox 4" id="4"/>
            <p:cNvSpPr txBox="true"/>
            <p:nvPr/>
          </p:nvSpPr>
          <p:spPr>
            <a:xfrm>
              <a:off x="0" y="-38100"/>
              <a:ext cx="4464224" cy="152154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10499" y="-146925"/>
            <a:ext cx="21203909" cy="2152541"/>
            <a:chOff x="0" y="0"/>
            <a:chExt cx="5584569" cy="566924"/>
          </a:xfrm>
        </p:grpSpPr>
        <p:sp>
          <p:nvSpPr>
            <p:cNvPr name="Freeform 6" id="6"/>
            <p:cNvSpPr/>
            <p:nvPr/>
          </p:nvSpPr>
          <p:spPr>
            <a:xfrm flipH="false" flipV="false" rot="0">
              <a:off x="0" y="0"/>
              <a:ext cx="5584569" cy="566925"/>
            </a:xfrm>
            <a:custGeom>
              <a:avLst/>
              <a:gdLst/>
              <a:ahLst/>
              <a:cxnLst/>
              <a:rect r="r" b="b" t="t" l="l"/>
              <a:pathLst>
                <a:path h="566925" w="5584569">
                  <a:moveTo>
                    <a:pt x="13509" y="0"/>
                  </a:moveTo>
                  <a:lnTo>
                    <a:pt x="5571060" y="0"/>
                  </a:lnTo>
                  <a:cubicBezTo>
                    <a:pt x="5578520" y="0"/>
                    <a:pt x="5584569" y="6048"/>
                    <a:pt x="5584569" y="13509"/>
                  </a:cubicBezTo>
                  <a:lnTo>
                    <a:pt x="5584569" y="553415"/>
                  </a:lnTo>
                  <a:cubicBezTo>
                    <a:pt x="5584569" y="560876"/>
                    <a:pt x="5578520" y="566925"/>
                    <a:pt x="5571060" y="566925"/>
                  </a:cubicBezTo>
                  <a:lnTo>
                    <a:pt x="13509" y="566925"/>
                  </a:lnTo>
                  <a:cubicBezTo>
                    <a:pt x="9926" y="566925"/>
                    <a:pt x="6490" y="565501"/>
                    <a:pt x="3957" y="562968"/>
                  </a:cubicBezTo>
                  <a:cubicBezTo>
                    <a:pt x="1423" y="560434"/>
                    <a:pt x="0" y="556998"/>
                    <a:pt x="0" y="553415"/>
                  </a:cubicBezTo>
                  <a:lnTo>
                    <a:pt x="0" y="13509"/>
                  </a:lnTo>
                  <a:cubicBezTo>
                    <a:pt x="0" y="6048"/>
                    <a:pt x="6048" y="0"/>
                    <a:pt x="13509" y="0"/>
                  </a:cubicBezTo>
                  <a:close/>
                </a:path>
              </a:pathLst>
            </a:custGeom>
            <a:solidFill>
              <a:srgbClr val="FEC9E4">
                <a:alpha val="57647"/>
              </a:srgbClr>
            </a:solidFill>
          </p:spPr>
        </p:sp>
        <p:sp>
          <p:nvSpPr>
            <p:cNvPr name="TextBox 7" id="7"/>
            <p:cNvSpPr txBox="true"/>
            <p:nvPr/>
          </p:nvSpPr>
          <p:spPr>
            <a:xfrm>
              <a:off x="0" y="-38100"/>
              <a:ext cx="5584569" cy="605024"/>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8" id="8"/>
          <p:cNvGraphicFramePr>
            <a:graphicFrameLocks noGrp="true"/>
          </p:cNvGraphicFramePr>
          <p:nvPr/>
        </p:nvGraphicFramePr>
        <p:xfrm>
          <a:off x="1225867" y="3333338"/>
          <a:ext cx="16033433" cy="5191125"/>
        </p:xfrm>
        <a:graphic>
          <a:graphicData uri="http://schemas.openxmlformats.org/drawingml/2006/table">
            <a:tbl>
              <a:tblPr/>
              <a:tblGrid>
                <a:gridCol w="6800111"/>
                <a:gridCol w="2433212"/>
                <a:gridCol w="6800111"/>
              </a:tblGrid>
              <a:tr h="794951">
                <a:tc>
                  <a:txBody>
                    <a:bodyPr anchor="t" rtlCol="false"/>
                    <a:lstStyle/>
                    <a:p>
                      <a:pPr algn="l">
                        <a:lnSpc>
                          <a:spcPts val="2659"/>
                        </a:lnSpc>
                        <a:defRPr/>
                      </a:pPr>
                      <a:r>
                        <a:rPr lang="en-US" sz="1899">
                          <a:solidFill>
                            <a:srgbClr val="000000"/>
                          </a:solidFill>
                          <a:latin typeface="Canva Sans"/>
                        </a:rPr>
                        <a:t>product_name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anva Sans"/>
                        </a:rPr>
                        <a:t>Category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anva Sans"/>
                        </a:rPr>
                        <a:t>retail_price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144458">
                <a:tc>
                  <a:txBody>
                    <a:bodyPr anchor="t" rtlCol="false"/>
                    <a:lstStyle/>
                    <a:p>
                      <a:pPr algn="l">
                        <a:lnSpc>
                          <a:spcPts val="2659"/>
                        </a:lnSpc>
                        <a:defRPr/>
                      </a:pPr>
                      <a:r>
                        <a:rPr lang="en-US" sz="1899">
                          <a:solidFill>
                            <a:srgbClr val="000000"/>
                          </a:solidFill>
                          <a:latin typeface="Canva Sans"/>
                        </a:rPr>
                        <a:t>Breitling AB011010/BB08 131S Chronomat 44 Analog Watch  - For Boys, Men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anva Sans"/>
                        </a:rPr>
                        <a:t>Watches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anva Sans"/>
                        </a:rPr>
                        <a:t>571230</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121545">
                <a:tc>
                  <a:txBody>
                    <a:bodyPr anchor="t" rtlCol="false"/>
                    <a:lstStyle/>
                    <a:p>
                      <a:pPr algn="l">
                        <a:lnSpc>
                          <a:spcPts val="2659"/>
                        </a:lnSpc>
                        <a:defRPr/>
                      </a:pPr>
                      <a:r>
                        <a:rPr lang="en-US" sz="1899">
                          <a:solidFill>
                            <a:srgbClr val="000000"/>
                          </a:solidFill>
                          <a:latin typeface="Canva Sans"/>
                        </a:rPr>
                        <a:t>Durian Leather 2 Seater Sofa</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anva Sans"/>
                        </a:rPr>
                        <a:t>Furniture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anva Sans"/>
                        </a:rPr>
                        <a:t>250500</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130171">
                <a:tc>
                  <a:txBody>
                    <a:bodyPr anchor="t" rtlCol="false"/>
                    <a:lstStyle/>
                    <a:p>
                      <a:pPr algn="l">
                        <a:lnSpc>
                          <a:spcPts val="2659"/>
                        </a:lnSpc>
                        <a:defRPr/>
                      </a:pPr>
                      <a:r>
                        <a:rPr lang="en-US" sz="1899">
                          <a:solidFill>
                            <a:srgbClr val="000000"/>
                          </a:solidFill>
                          <a:latin typeface="Canva Sans"/>
                        </a:rPr>
                        <a:t>Durian</a:t>
                      </a:r>
                      <a:endParaRPr lang="en-US" sz="1100"/>
                    </a:p>
                    <a:p>
                      <a:pPr algn="l">
                        <a:lnSpc>
                          <a:spcPts val="2659"/>
                        </a:lnSpc>
                      </a:pPr>
                      <a:r>
                        <a:rPr lang="en-US" sz="1899">
                          <a:solidFill>
                            <a:srgbClr val="000000"/>
                          </a:solidFill>
                          <a:latin typeface="Canva Sans"/>
                        </a:rPr>
                        <a:t>  Laze/3 Leather 3 Seater Sofa</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anva Sans"/>
                        </a:rPr>
                        <a:t>Furniture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Canva Sans"/>
                        </a:rPr>
                        <a:t>217500</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820043" y="666810"/>
            <a:ext cx="16647914" cy="705975"/>
          </a:xfrm>
          <a:prstGeom prst="rect">
            <a:avLst/>
          </a:prstGeom>
        </p:spPr>
        <p:txBody>
          <a:bodyPr anchor="t" rtlCol="false" tIns="0" lIns="0" bIns="0" rIns="0">
            <a:spAutoFit/>
          </a:bodyPr>
          <a:lstStyle/>
          <a:p>
            <a:pPr algn="ctr">
              <a:lnSpc>
                <a:spcPts val="5712"/>
              </a:lnSpc>
              <a:spcBef>
                <a:spcPct val="0"/>
              </a:spcBef>
            </a:pPr>
            <a:r>
              <a:rPr lang="en-US" sz="4080">
                <a:solidFill>
                  <a:srgbClr val="000000"/>
                </a:solidFill>
                <a:latin typeface="Canva Sans Bold"/>
              </a:rPr>
              <a:t>4. Which are the top 3 most expensive products listed on Flipkart?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777870" y="2430079"/>
            <a:ext cx="11911856" cy="7177021"/>
            <a:chOff x="0" y="0"/>
            <a:chExt cx="3137279" cy="1890244"/>
          </a:xfrm>
        </p:grpSpPr>
        <p:sp>
          <p:nvSpPr>
            <p:cNvPr name="Freeform 3" id="3"/>
            <p:cNvSpPr/>
            <p:nvPr/>
          </p:nvSpPr>
          <p:spPr>
            <a:xfrm flipH="false" flipV="false" rot="0">
              <a:off x="0" y="0"/>
              <a:ext cx="3137279" cy="1890244"/>
            </a:xfrm>
            <a:custGeom>
              <a:avLst/>
              <a:gdLst/>
              <a:ahLst/>
              <a:cxnLst/>
              <a:rect r="r" b="b" t="t" l="l"/>
              <a:pathLst>
                <a:path h="1890244" w="3137279">
                  <a:moveTo>
                    <a:pt x="33147" y="0"/>
                  </a:moveTo>
                  <a:lnTo>
                    <a:pt x="3104132" y="0"/>
                  </a:lnTo>
                  <a:cubicBezTo>
                    <a:pt x="3122439" y="0"/>
                    <a:pt x="3137279" y="14840"/>
                    <a:pt x="3137279" y="33147"/>
                  </a:cubicBezTo>
                  <a:lnTo>
                    <a:pt x="3137279" y="1857098"/>
                  </a:lnTo>
                  <a:cubicBezTo>
                    <a:pt x="3137279" y="1865889"/>
                    <a:pt x="3133787" y="1874320"/>
                    <a:pt x="3127571" y="1880536"/>
                  </a:cubicBezTo>
                  <a:cubicBezTo>
                    <a:pt x="3121354" y="1886752"/>
                    <a:pt x="3112923" y="1890244"/>
                    <a:pt x="3104132" y="1890244"/>
                  </a:cubicBezTo>
                  <a:lnTo>
                    <a:pt x="33147" y="1890244"/>
                  </a:lnTo>
                  <a:cubicBezTo>
                    <a:pt x="24356" y="1890244"/>
                    <a:pt x="15925" y="1886752"/>
                    <a:pt x="9708" y="1880536"/>
                  </a:cubicBezTo>
                  <a:cubicBezTo>
                    <a:pt x="3492" y="1874320"/>
                    <a:pt x="0" y="1865889"/>
                    <a:pt x="0" y="1857098"/>
                  </a:cubicBezTo>
                  <a:lnTo>
                    <a:pt x="0" y="33147"/>
                  </a:lnTo>
                  <a:cubicBezTo>
                    <a:pt x="0" y="24356"/>
                    <a:pt x="3492" y="15925"/>
                    <a:pt x="9708" y="9708"/>
                  </a:cubicBezTo>
                  <a:cubicBezTo>
                    <a:pt x="15925" y="3492"/>
                    <a:pt x="24356" y="0"/>
                    <a:pt x="33147" y="0"/>
                  </a:cubicBezTo>
                  <a:close/>
                </a:path>
              </a:pathLst>
            </a:custGeom>
            <a:solidFill>
              <a:srgbClr val="E144FF">
                <a:alpha val="25882"/>
              </a:srgbClr>
            </a:solidFill>
          </p:spPr>
        </p:sp>
        <p:sp>
          <p:nvSpPr>
            <p:cNvPr name="TextBox 4" id="4"/>
            <p:cNvSpPr txBox="true"/>
            <p:nvPr/>
          </p:nvSpPr>
          <p:spPr>
            <a:xfrm>
              <a:off x="0" y="-38100"/>
              <a:ext cx="3137279" cy="1928344"/>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10499" y="-146925"/>
            <a:ext cx="21203909" cy="2152541"/>
            <a:chOff x="0" y="0"/>
            <a:chExt cx="5584569" cy="566924"/>
          </a:xfrm>
        </p:grpSpPr>
        <p:sp>
          <p:nvSpPr>
            <p:cNvPr name="Freeform 6" id="6"/>
            <p:cNvSpPr/>
            <p:nvPr/>
          </p:nvSpPr>
          <p:spPr>
            <a:xfrm flipH="false" flipV="false" rot="0">
              <a:off x="0" y="0"/>
              <a:ext cx="5584569" cy="566925"/>
            </a:xfrm>
            <a:custGeom>
              <a:avLst/>
              <a:gdLst/>
              <a:ahLst/>
              <a:cxnLst/>
              <a:rect r="r" b="b" t="t" l="l"/>
              <a:pathLst>
                <a:path h="566925" w="5584569">
                  <a:moveTo>
                    <a:pt x="13509" y="0"/>
                  </a:moveTo>
                  <a:lnTo>
                    <a:pt x="5571060" y="0"/>
                  </a:lnTo>
                  <a:cubicBezTo>
                    <a:pt x="5578520" y="0"/>
                    <a:pt x="5584569" y="6048"/>
                    <a:pt x="5584569" y="13509"/>
                  </a:cubicBezTo>
                  <a:lnTo>
                    <a:pt x="5584569" y="553415"/>
                  </a:lnTo>
                  <a:cubicBezTo>
                    <a:pt x="5584569" y="560876"/>
                    <a:pt x="5578520" y="566925"/>
                    <a:pt x="5571060" y="566925"/>
                  </a:cubicBezTo>
                  <a:lnTo>
                    <a:pt x="13509" y="566925"/>
                  </a:lnTo>
                  <a:cubicBezTo>
                    <a:pt x="9926" y="566925"/>
                    <a:pt x="6490" y="565501"/>
                    <a:pt x="3957" y="562968"/>
                  </a:cubicBezTo>
                  <a:cubicBezTo>
                    <a:pt x="1423" y="560434"/>
                    <a:pt x="0" y="556998"/>
                    <a:pt x="0" y="553415"/>
                  </a:cubicBezTo>
                  <a:lnTo>
                    <a:pt x="0" y="13509"/>
                  </a:lnTo>
                  <a:cubicBezTo>
                    <a:pt x="0" y="6048"/>
                    <a:pt x="6048" y="0"/>
                    <a:pt x="13509" y="0"/>
                  </a:cubicBezTo>
                  <a:close/>
                </a:path>
              </a:pathLst>
            </a:custGeom>
            <a:solidFill>
              <a:srgbClr val="FEC9E4">
                <a:alpha val="57647"/>
              </a:srgbClr>
            </a:solidFill>
          </p:spPr>
        </p:sp>
        <p:sp>
          <p:nvSpPr>
            <p:cNvPr name="TextBox 7" id="7"/>
            <p:cNvSpPr txBox="true"/>
            <p:nvPr/>
          </p:nvSpPr>
          <p:spPr>
            <a:xfrm>
              <a:off x="0" y="-38100"/>
              <a:ext cx="5584569" cy="605024"/>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8" id="8"/>
          <p:cNvGraphicFramePr>
            <a:graphicFrameLocks noGrp="true"/>
          </p:cNvGraphicFramePr>
          <p:nvPr/>
        </p:nvGraphicFramePr>
        <p:xfrm>
          <a:off x="3513238" y="2971687"/>
          <a:ext cx="10441118" cy="6093807"/>
        </p:xfrm>
        <a:graphic>
          <a:graphicData uri="http://schemas.openxmlformats.org/drawingml/2006/table">
            <a:tbl>
              <a:tblPr/>
              <a:tblGrid>
                <a:gridCol w="5220559"/>
                <a:gridCol w="5220559"/>
              </a:tblGrid>
              <a:tr h="1244084">
                <a:tc>
                  <a:txBody>
                    <a:bodyPr anchor="t" rtlCol="false"/>
                    <a:lstStyle/>
                    <a:p>
                      <a:pPr algn="l">
                        <a:lnSpc>
                          <a:spcPts val="3079"/>
                        </a:lnSpc>
                        <a:defRPr/>
                      </a:pPr>
                      <a:r>
                        <a:rPr lang="en-US" sz="2199">
                          <a:solidFill>
                            <a:srgbClr val="000000"/>
                          </a:solidFill>
                          <a:latin typeface="Canva Sans"/>
                        </a:rPr>
                        <a:t>Largest</a:t>
                      </a:r>
                      <a:endParaRPr lang="en-US" sz="1100"/>
                    </a:p>
                    <a:p>
                      <a:pPr algn="l">
                        <a:lnSpc>
                          <a:spcPts val="3079"/>
                        </a:lnSpc>
                      </a:pPr>
                      <a:r>
                        <a:rPr lang="en-US" sz="2199">
                          <a:solidFill>
                            <a:srgbClr val="000000"/>
                          </a:solidFill>
                          <a:latin typeface="Canva Sans"/>
                        </a:rPr>
                        <a:t>  description</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anva Sans"/>
                        </a:rPr>
                        <a:t>shortest description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999501">
                <a:tc>
                  <a:txBody>
                    <a:bodyPr anchor="t" rtlCol="false"/>
                    <a:lstStyle/>
                    <a:p>
                      <a:pPr algn="l">
                        <a:lnSpc>
                          <a:spcPts val="3079"/>
                        </a:lnSpc>
                        <a:defRPr/>
                      </a:pPr>
                      <a:r>
                        <a:rPr lang="en-US" sz="2199">
                          <a:solidFill>
                            <a:srgbClr val="000000"/>
                          </a:solidFill>
                          <a:latin typeface="Canva Sans"/>
                        </a:rPr>
                        <a:t>Clothing</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anva Sans"/>
                        </a:rPr>
                        <a:t>arlz</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999501">
                <a:tc>
                  <a:txBody>
                    <a:bodyPr anchor="t" rtlCol="false"/>
                    <a:lstStyle/>
                    <a:p>
                      <a:pPr algn="l">
                        <a:lnSpc>
                          <a:spcPts val="3079"/>
                        </a:lnSpc>
                        <a:defRPr/>
                      </a:pPr>
                      <a:r>
                        <a:rPr lang="en-US" sz="2199">
                          <a:solidFill>
                            <a:srgbClr val="000000"/>
                          </a:solidFill>
                          <a:latin typeface="Canva Sans"/>
                        </a:rPr>
                        <a:t>Jewellery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anva Sans"/>
                        </a:rPr>
                        <a:t>art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999501">
                <a:tc>
                  <a:txBody>
                    <a:bodyPr anchor="t" rtlCol="false"/>
                    <a:lstStyle/>
                    <a:p>
                      <a:pPr algn="l">
                        <a:lnSpc>
                          <a:spcPts val="3079"/>
                        </a:lnSpc>
                        <a:defRPr/>
                      </a:pPr>
                      <a:r>
                        <a:rPr lang="en-US" sz="2199">
                          <a:solidFill>
                            <a:srgbClr val="000000"/>
                          </a:solidFill>
                          <a:latin typeface="Canva Sans"/>
                        </a:rPr>
                        <a:t>Home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anva Sans"/>
                        </a:rPr>
                        <a:t>ashvat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999501">
                <a:tc>
                  <a:txBody>
                    <a:bodyPr anchor="t" rtlCol="false"/>
                    <a:lstStyle/>
                    <a:p>
                      <a:pPr algn="l">
                        <a:lnSpc>
                          <a:spcPts val="3079"/>
                        </a:lnSpc>
                        <a:defRPr/>
                      </a:pPr>
                      <a:r>
                        <a:rPr lang="en-US" sz="2199">
                          <a:solidFill>
                            <a:srgbClr val="000000"/>
                          </a:solidFill>
                          <a:latin typeface="Canva Sans"/>
                        </a:rPr>
                        <a:t>Automotive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anva Sans"/>
                        </a:rPr>
                        <a:t>azing</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51719">
                <a:tc>
                  <a:txBody>
                    <a:bodyPr anchor="t" rtlCol="false"/>
                    <a:lstStyle/>
                    <a:p>
                      <a:pPr algn="l">
                        <a:lnSpc>
                          <a:spcPts val="3079"/>
                        </a:lnSpc>
                        <a:defRPr/>
                      </a:pPr>
                      <a:r>
                        <a:rPr lang="en-US" sz="2199">
                          <a:solidFill>
                            <a:srgbClr val="000000"/>
                          </a:solidFill>
                          <a:latin typeface="Canva Sans"/>
                        </a:rPr>
                        <a:t>Footwear</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3079"/>
                        </a:lnSpc>
                        <a:defRPr/>
                      </a:pPr>
                      <a:r>
                        <a:rPr lang="en-US" sz="2199">
                          <a:solidFill>
                            <a:srgbClr val="000000"/>
                          </a:solidFill>
                          <a:latin typeface="Canva Sans"/>
                        </a:rPr>
                        <a:t>B</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1264384" y="666810"/>
            <a:ext cx="15759232" cy="705975"/>
          </a:xfrm>
          <a:prstGeom prst="rect">
            <a:avLst/>
          </a:prstGeom>
        </p:spPr>
        <p:txBody>
          <a:bodyPr anchor="t" rtlCol="false" tIns="0" lIns="0" bIns="0" rIns="0">
            <a:spAutoFit/>
          </a:bodyPr>
          <a:lstStyle/>
          <a:p>
            <a:pPr algn="ctr">
              <a:lnSpc>
                <a:spcPts val="5712"/>
              </a:lnSpc>
              <a:spcBef>
                <a:spcPct val="0"/>
              </a:spcBef>
            </a:pPr>
            <a:r>
              <a:rPr lang="en-US" sz="4080">
                <a:solidFill>
                  <a:srgbClr val="000000"/>
                </a:solidFill>
                <a:latin typeface="Canva Sans Bold"/>
              </a:rPr>
              <a:t>5. Which products have the longest and shortest descriptions?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DAGI_Mk8yEs</dc:identifier>
  <dcterms:modified xsi:type="dcterms:W3CDTF">2011-08-01T06:04:30Z</dcterms:modified>
  <cp:revision>1</cp:revision>
  <dc:title>flipkart</dc:title>
</cp:coreProperties>
</file>