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93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0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83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3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0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9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7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9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0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93DF-E1A2-471E-B77C-BAA4905A235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97E59D-9B6C-4C6F-AB5D-4DD228BA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D37-B9F6-4C38-36A1-B3B48ED60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838" y="1766656"/>
            <a:ext cx="8825658" cy="1518082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 SURVEY TO ASSESS IMPACT OF MUSIC ON PEOPLE’S MENATL HEALTH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0FB28-9450-8A54-76AA-11D49BAE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69" y="3573263"/>
            <a:ext cx="3173027" cy="3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D393-DC2D-1EDC-AD9B-04A22E9C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320800"/>
          </a:xfrm>
        </p:spPr>
        <p:txBody>
          <a:bodyPr>
            <a:normAutofit/>
          </a:bodyPr>
          <a:lstStyle/>
          <a:p>
            <a:r>
              <a:rPr lang="en-IN" sz="2000" u="sng" dirty="0">
                <a:solidFill>
                  <a:schemeClr val="tx1"/>
                </a:solidFill>
              </a:rPr>
              <a:t>Correlation of music genre with self reported mental health conditions</a:t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E9D9-1284-7F23-D5C7-6C74BEB3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4" y="4610100"/>
            <a:ext cx="8596668" cy="148590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Above visualization is created using Microsoft Excel.</a:t>
            </a:r>
          </a:p>
          <a:p>
            <a:r>
              <a:rPr lang="en-IN" sz="1600" dirty="0"/>
              <a:t>Respondents having </a:t>
            </a:r>
            <a:r>
              <a:rPr lang="en-IN" sz="1600" i="1" dirty="0"/>
              <a:t>Gospel </a:t>
            </a:r>
            <a:r>
              <a:rPr lang="en-IN" sz="1600" dirty="0"/>
              <a:t>as their favourite music genre reported lower anxiety level on average where those having </a:t>
            </a:r>
            <a:r>
              <a:rPr lang="en-IN" sz="1600" i="1" dirty="0"/>
              <a:t>K pop </a:t>
            </a:r>
            <a:r>
              <a:rPr lang="en-IN" sz="1600" dirty="0"/>
              <a:t>reported higher level of anxiety on average.</a:t>
            </a:r>
          </a:p>
          <a:p>
            <a:r>
              <a:rPr lang="en-IN" sz="1600" dirty="0"/>
              <a:t>Respondents having </a:t>
            </a:r>
            <a:r>
              <a:rPr lang="en-IN" sz="1600" i="1" dirty="0"/>
              <a:t>Gospel</a:t>
            </a:r>
            <a:r>
              <a:rPr lang="en-IN" sz="1600" dirty="0"/>
              <a:t> as their favourite music genre reported lower level of depression on average whereas those having </a:t>
            </a:r>
            <a:r>
              <a:rPr lang="en-IN" sz="1600" i="1" dirty="0" err="1"/>
              <a:t>Lofi</a:t>
            </a:r>
            <a:r>
              <a:rPr lang="en-IN" sz="1600" dirty="0"/>
              <a:t> reported higher level of depression on average. 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882CC-0622-D384-8273-DF97422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4" y="1049213"/>
            <a:ext cx="4913802" cy="297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E321B-1B9D-9002-7D56-41C8D3A2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43" y="1049213"/>
            <a:ext cx="5054258" cy="29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B9BD-4106-09AA-BF63-4488CDD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60" y="473901"/>
            <a:ext cx="8596668" cy="514350"/>
          </a:xfrm>
        </p:spPr>
        <p:txBody>
          <a:bodyPr>
            <a:normAutofit/>
          </a:bodyPr>
          <a:lstStyle/>
          <a:p>
            <a:r>
              <a:rPr lang="en-IN" sz="2000" u="sng" dirty="0">
                <a:solidFill>
                  <a:schemeClr val="tx1"/>
                </a:solidFill>
              </a:rPr>
              <a:t>Correlation of music genre with self reported mental health conditions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240-97FB-CCBA-D041-C4C98C20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48175"/>
            <a:ext cx="8596668" cy="1593187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/>
              <a:t>Above visualization is created using Microsoft Excel.</a:t>
            </a:r>
          </a:p>
          <a:p>
            <a:r>
              <a:rPr lang="en-IN" sz="1800" dirty="0"/>
              <a:t>Respondents having </a:t>
            </a:r>
            <a:r>
              <a:rPr lang="en-IN" i="1" dirty="0"/>
              <a:t>Rap</a:t>
            </a:r>
            <a:r>
              <a:rPr lang="en-IN" sz="1800" i="1" dirty="0"/>
              <a:t> </a:t>
            </a:r>
            <a:r>
              <a:rPr lang="en-IN" sz="1800" dirty="0"/>
              <a:t>as their favourite music genre reported lower Insomnia level on average where those having </a:t>
            </a:r>
            <a:r>
              <a:rPr lang="en-IN" sz="1800" i="1" dirty="0" err="1"/>
              <a:t>Lofi</a:t>
            </a:r>
            <a:r>
              <a:rPr lang="en-IN" sz="1800" i="1" dirty="0"/>
              <a:t> </a:t>
            </a:r>
            <a:r>
              <a:rPr lang="en-IN" sz="1800" dirty="0"/>
              <a:t>reported higher level of Insomnia on average.</a:t>
            </a:r>
          </a:p>
          <a:p>
            <a:r>
              <a:rPr lang="en-IN" sz="1800" dirty="0"/>
              <a:t>Respondents having </a:t>
            </a:r>
            <a:r>
              <a:rPr lang="en-IN" sz="1800" i="1" dirty="0"/>
              <a:t>Gospel</a:t>
            </a:r>
            <a:r>
              <a:rPr lang="en-IN" sz="1800" dirty="0"/>
              <a:t> as their favourite music genre reported lower level of OCD on average whereas those having </a:t>
            </a:r>
            <a:r>
              <a:rPr lang="en-IN" sz="1800" i="1" dirty="0" err="1"/>
              <a:t>Lofi</a:t>
            </a:r>
            <a:r>
              <a:rPr lang="en-IN" sz="1800" dirty="0"/>
              <a:t> reported higher level of OCD on average.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C0C22-2B58-B70E-3A15-D1D14321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62050"/>
            <a:ext cx="4767485" cy="293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05142-195C-C6B7-6636-BAD439AF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694" y="1162050"/>
            <a:ext cx="4773582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69C6-A9C6-E20B-66EA-62A2A7D6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00600"/>
            <a:ext cx="8596668" cy="1240762"/>
          </a:xfrm>
        </p:spPr>
        <p:txBody>
          <a:bodyPr/>
          <a:lstStyle/>
          <a:p>
            <a:r>
              <a:rPr lang="en-IN" dirty="0"/>
              <a:t>Above visualization is created using Microsoft Excel.</a:t>
            </a:r>
          </a:p>
          <a:p>
            <a:r>
              <a:rPr lang="en-IN" dirty="0"/>
              <a:t>Majority of respondents(462 out of 612) feels that music improves their mental health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98CDC-F78F-28BC-FEE4-F7B4C7EA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" y="273621"/>
            <a:ext cx="7238812" cy="42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DD3C-9961-3832-C6C8-B1628C43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1001"/>
            <a:ext cx="8596668" cy="566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OVERALL FINDINGS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As per Analysis we found that respondents with higher level of Anxiety, </a:t>
            </a:r>
            <a:r>
              <a:rPr lang="en-IN" sz="2000" dirty="0" err="1"/>
              <a:t>Depression,Insomnia</a:t>
            </a:r>
            <a:r>
              <a:rPr lang="en-IN" sz="2000" dirty="0"/>
              <a:t> &amp; OCD prefer </a:t>
            </a:r>
            <a:r>
              <a:rPr lang="en-IN" sz="2000" i="1" dirty="0" err="1"/>
              <a:t>Lofi</a:t>
            </a:r>
            <a:r>
              <a:rPr lang="en-IN" sz="2000" i="1" dirty="0"/>
              <a:t> </a:t>
            </a:r>
            <a:r>
              <a:rPr lang="en-IN" sz="2000" dirty="0"/>
              <a:t>music due to its potential calming effects.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/>
              <a:t>There exists potential correlation &amp; connection between music preference &amp; mental health as majority of respondents sees improvement in their mental health conditions by listening to music .</a:t>
            </a:r>
          </a:p>
        </p:txBody>
      </p:sp>
    </p:spTree>
    <p:extLst>
      <p:ext uri="{BB962C8B-B14F-4D97-AF65-F5344CB8AC3E}">
        <p14:creationId xmlns:p14="http://schemas.microsoft.com/office/powerpoint/2010/main" val="53618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3A9C-BD6F-C52D-49CD-8211C284C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5301"/>
            <a:ext cx="8596668" cy="554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Due to survey being self reported in terms of mental health conditions this might not be an accurate observation.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Respondents might differ in subjective views on severity despite providing similar ratings.</a:t>
            </a:r>
          </a:p>
        </p:txBody>
      </p:sp>
    </p:spTree>
    <p:extLst>
      <p:ext uri="{BB962C8B-B14F-4D97-AF65-F5344CB8AC3E}">
        <p14:creationId xmlns:p14="http://schemas.microsoft.com/office/powerpoint/2010/main" val="21553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255B-7E9E-E73C-CBB5-512D7BDF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INTRODUCTION</a:t>
            </a:r>
          </a:p>
          <a:p>
            <a:pPr marL="0" indent="0" algn="just">
              <a:buNone/>
            </a:pPr>
            <a:r>
              <a:rPr lang="en-IN" sz="2400" dirty="0"/>
              <a:t>The report is designed  on the basis on data  obtained from survey conducted to assess the impact of music on people’s mental health &amp; </a:t>
            </a:r>
            <a:r>
              <a:rPr lang="en-IN" sz="2400" dirty="0" err="1"/>
              <a:t>mood.The</a:t>
            </a:r>
            <a:r>
              <a:rPr lang="en-IN" sz="2400" dirty="0"/>
              <a:t> survey recorded responses from total 612 participants that mainly focuses on their musical </a:t>
            </a:r>
            <a:r>
              <a:rPr lang="en-IN" sz="2400" dirty="0" err="1"/>
              <a:t>preferences,listening</a:t>
            </a:r>
            <a:r>
              <a:rPr lang="en-IN" sz="2400" dirty="0"/>
              <a:t> habits,&amp; overall state of mind.</a:t>
            </a:r>
          </a:p>
          <a:p>
            <a:pPr marL="0" indent="0"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18418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B129-5858-A89F-4C7B-D502E295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13414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/>
              <a:t> ABOUT  THE DATA</a:t>
            </a:r>
          </a:p>
          <a:p>
            <a:r>
              <a:rPr lang="en-IN" sz="2400" dirty="0"/>
              <a:t>Relatively clean</a:t>
            </a:r>
          </a:p>
          <a:p>
            <a:r>
              <a:rPr lang="en-IN" sz="2400" dirty="0"/>
              <a:t>Hosted at </a:t>
            </a:r>
            <a:r>
              <a:rPr lang="en-IN" sz="2400" dirty="0" err="1"/>
              <a:t>Qureos</a:t>
            </a:r>
            <a:endParaRPr lang="en-IN" sz="2400" dirty="0"/>
          </a:p>
          <a:p>
            <a:r>
              <a:rPr lang="en-IN" sz="2400" dirty="0"/>
              <a:t>Surveyed by JB Music Therapy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18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70FB-2D02-F282-28B8-9E04A9B7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9" y="741364"/>
            <a:ext cx="8596668" cy="435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u="sng" dirty="0"/>
              <a:t>BASIC ANALYSIS OF DATA</a:t>
            </a:r>
          </a:p>
          <a:p>
            <a:pPr marL="0" indent="0">
              <a:buNone/>
            </a:pPr>
            <a:endParaRPr lang="en-IN" sz="24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Exploratory Analysis of data for getting some basic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Most popular music streaming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Number of Hours respondents listen to music daily.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Favourite Music Genre of Respondents.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Self reported mental health condition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Correlation of music genre with self reported mental health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Effect of music on mental health conditions of respondents.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u="sng" dirty="0"/>
          </a:p>
          <a:p>
            <a:pPr marL="0" indent="0">
              <a:buNone/>
            </a:pPr>
            <a:endParaRPr lang="en-IN" sz="2400" u="sng" dirty="0"/>
          </a:p>
          <a:p>
            <a:pPr>
              <a:buFont typeface="Wingdings" panose="05000000000000000000" pitchFamily="2" charset="2"/>
              <a:buChar char="Ø"/>
            </a:pP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244625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9B4A-32E9-CCE7-EBCF-9B083123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390526"/>
            <a:ext cx="9839325" cy="6219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u="sng" dirty="0"/>
              <a:t>DATA EXPLORATION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  Done on MySQL using basic DML &amp; aggregate </a:t>
            </a:r>
            <a:r>
              <a:rPr lang="en-IN" sz="2000" dirty="0" err="1"/>
              <a:t>functions.Insights</a:t>
            </a:r>
            <a:r>
              <a:rPr lang="en-IN" sz="2000" dirty="0"/>
              <a:t> we get are as :</a:t>
            </a:r>
          </a:p>
          <a:p>
            <a:r>
              <a:rPr lang="en-IN" sz="2000" dirty="0"/>
              <a:t>Average age of respondents -  24.6373</a:t>
            </a:r>
          </a:p>
          <a:p>
            <a:r>
              <a:rPr lang="en-IN" sz="2000" dirty="0"/>
              <a:t>Average time for which respondents  listen to music(per day) – 3.72 hrs</a:t>
            </a:r>
          </a:p>
          <a:p>
            <a:r>
              <a:rPr lang="en-IN" sz="2000" dirty="0"/>
              <a:t>Average BPM of songs listened by respondents – 123.95</a:t>
            </a:r>
          </a:p>
          <a:p>
            <a:r>
              <a:rPr lang="en-IN" sz="2000" dirty="0"/>
              <a:t>Average anxiety score of respondents – 5.87</a:t>
            </a:r>
          </a:p>
          <a:p>
            <a:r>
              <a:rPr lang="en-IN" sz="2000" dirty="0"/>
              <a:t>Average Insomnia score of respondents – 3.80</a:t>
            </a:r>
          </a:p>
          <a:p>
            <a:r>
              <a:rPr lang="en-IN" sz="2000" dirty="0"/>
              <a:t>Average depression score of respondents – 4.87</a:t>
            </a:r>
          </a:p>
          <a:p>
            <a:r>
              <a:rPr lang="en-IN" sz="2000" dirty="0"/>
              <a:t>Average OCD score of respondents – 2.65</a:t>
            </a:r>
          </a:p>
          <a:p>
            <a:r>
              <a:rPr lang="en-IN" sz="2000" dirty="0"/>
              <a:t>Percentage of Instrumentalist among all respondents – 32.84%</a:t>
            </a:r>
          </a:p>
          <a:p>
            <a:r>
              <a:rPr lang="en-IN" sz="2000" dirty="0"/>
              <a:t>Percentage of  Music Composers among all respondents – 17.48%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788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894-7279-D0D9-BC91-95465A31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608" y="2143124"/>
            <a:ext cx="2732617" cy="280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Out of 612 respondents 395 listen music on Spotify.</a:t>
            </a:r>
          </a:p>
          <a:p>
            <a:pPr marL="0" indent="0">
              <a:buNone/>
            </a:pPr>
            <a:r>
              <a:rPr lang="en-IN" sz="2000" dirty="0" err="1"/>
              <a:t>So,we</a:t>
            </a:r>
            <a:r>
              <a:rPr lang="en-IN" sz="2000" dirty="0"/>
              <a:t> can say that it is most popular music streaming platform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5B51F-9FF5-B2AD-0223-ECE6F754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" y="857746"/>
            <a:ext cx="6961717" cy="44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3907-D304-6994-F2DA-50378432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35" y="4981576"/>
            <a:ext cx="5666690" cy="933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Visualization is created using Microsoft Excel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4DB48-E306-67B6-2812-3F0148B1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5" y="378186"/>
            <a:ext cx="7266890" cy="43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3476-C6D4-3FBB-5619-BB7A55DC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38675"/>
            <a:ext cx="8596668" cy="1402687"/>
          </a:xfrm>
        </p:spPr>
        <p:txBody>
          <a:bodyPr/>
          <a:lstStyle/>
          <a:p>
            <a:r>
              <a:rPr lang="en-IN" dirty="0">
                <a:latin typeface="+mj-lt"/>
              </a:rPr>
              <a:t>Above visualization is created using Microsoft Excel.</a:t>
            </a:r>
          </a:p>
          <a:p>
            <a:r>
              <a:rPr lang="en-IN" dirty="0">
                <a:latin typeface="+mj-lt"/>
              </a:rPr>
              <a:t>Here we can say that </a:t>
            </a:r>
            <a:r>
              <a:rPr lang="en-IN" i="1" dirty="0">
                <a:latin typeface="+mj-lt"/>
              </a:rPr>
              <a:t>Rock </a:t>
            </a:r>
            <a:r>
              <a:rPr lang="en-IN" dirty="0">
                <a:latin typeface="+mj-lt"/>
              </a:rPr>
              <a:t>is the most favourite &amp; </a:t>
            </a:r>
            <a:r>
              <a:rPr lang="en-IN" i="1" dirty="0">
                <a:latin typeface="+mj-lt"/>
              </a:rPr>
              <a:t>Latin </a:t>
            </a:r>
            <a:r>
              <a:rPr lang="en-IN" dirty="0">
                <a:latin typeface="+mj-lt"/>
              </a:rPr>
              <a:t>is least favourite music genre among respondents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30D32-2226-966C-C19E-70E8D5DF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7" y="441367"/>
            <a:ext cx="7113493" cy="40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8D34-D363-577F-C8BA-10861CE0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33436"/>
            <a:ext cx="7381875" cy="485775"/>
          </a:xfrm>
        </p:spPr>
        <p:txBody>
          <a:bodyPr>
            <a:normAutofit/>
          </a:bodyPr>
          <a:lstStyle/>
          <a:p>
            <a:r>
              <a:rPr lang="en-IN" sz="2000" u="sng" dirty="0">
                <a:solidFill>
                  <a:schemeClr val="tx1"/>
                </a:solidFill>
              </a:rPr>
              <a:t>Self-reported mental health condition score of respondents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DFB32-082C-B285-A3CF-A00FFB01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33451"/>
            <a:ext cx="4167332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416F0-7B0A-0C09-7DA4-DB6ABEEC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32" y="933451"/>
            <a:ext cx="4167332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78B8B-68F4-9E8B-8010-99CE8C87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1" y="3638551"/>
            <a:ext cx="4167332" cy="27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A1FC1-584A-137F-4C1B-1C318A4D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832" y="3622015"/>
            <a:ext cx="4167332" cy="27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66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1451</TotalTime>
  <Words>560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Georgia</vt:lpstr>
      <vt:lpstr>Trebuchet MS</vt:lpstr>
      <vt:lpstr>Wingdings</vt:lpstr>
      <vt:lpstr>Wingdings 3</vt:lpstr>
      <vt:lpstr>Facet</vt:lpstr>
      <vt:lpstr>A SURVEY TO ASSESS IMPACT OF MUSIC ON PEOPLE’S MENATL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Self-reported mental health condition score of respondents</vt:lpstr>
      <vt:lpstr>Correlation of music genre with self reported mental health conditions </vt:lpstr>
      <vt:lpstr>Correlation of music genre with self reported mental health conditions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TO ASSESS IMPACT OF MUSIC ON PEOPLE’S MENATL HEALTH</dc:title>
  <dc:creator>Apeksha Meend</dc:creator>
  <cp:lastModifiedBy>Apeksha Meend</cp:lastModifiedBy>
  <cp:revision>3</cp:revision>
  <dcterms:created xsi:type="dcterms:W3CDTF">2023-03-11T09:03:49Z</dcterms:created>
  <dcterms:modified xsi:type="dcterms:W3CDTF">2023-03-12T09:14:52Z</dcterms:modified>
</cp:coreProperties>
</file>