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75" r:id="rId11"/>
    <p:sldId id="27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6A78F-8CDD-4D2E-9659-277F8B5BE95E}" v="9" dt="2024-03-26T04:28:05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CA82-0D37-4149-863C-C58F32BB0A2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38AE4-D092-4597-84F2-CEC1F186A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9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25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8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99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0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2E17-372D-40D0-B807-6A8E1C78C09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18396C-E481-463A-BB2D-55027B9BD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B416-8A98-EA36-AF84-2939B03C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5" y="950319"/>
            <a:ext cx="10012448" cy="155821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Machine Predictive Maintenance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FF8D4-11C2-946D-F853-F00972E2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35" y="2892490"/>
            <a:ext cx="9349273" cy="2365310"/>
          </a:xfrm>
        </p:spPr>
        <p:txBody>
          <a:bodyPr/>
          <a:lstStyle/>
          <a:p>
            <a:r>
              <a:rPr lang="en-US" sz="2800" dirty="0"/>
              <a:t>Presented by</a:t>
            </a:r>
          </a:p>
          <a:p>
            <a:endParaRPr lang="en-US" dirty="0"/>
          </a:p>
          <a:p>
            <a:r>
              <a:rPr lang="en-US" sz="2800" dirty="0"/>
              <a:t>Miss. Samiksha Narayan Gujar</a:t>
            </a:r>
          </a:p>
        </p:txBody>
      </p:sp>
    </p:spTree>
    <p:extLst>
      <p:ext uri="{BB962C8B-B14F-4D97-AF65-F5344CB8AC3E}">
        <p14:creationId xmlns:p14="http://schemas.microsoft.com/office/powerpoint/2010/main" val="918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F3E7C-2560-1B7A-3836-3D51954A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174376"/>
            <a:ext cx="4301106" cy="361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119DA-FEE2-A225-E8A8-08C6B61F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47" y="1246093"/>
            <a:ext cx="4805082" cy="340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692BE-3E53-8BC8-297D-F8DEA25EE2C1}"/>
              </a:ext>
            </a:extLst>
          </p:cNvPr>
          <p:cNvSpPr txBox="1"/>
          <p:nvPr/>
        </p:nvSpPr>
        <p:spPr>
          <a:xfrm>
            <a:off x="6651811" y="5217459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Rotational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DBE0A-C6C3-661B-2DBD-67A8CEDBC393}"/>
              </a:ext>
            </a:extLst>
          </p:cNvPr>
          <p:cNvSpPr txBox="1"/>
          <p:nvPr/>
        </p:nvSpPr>
        <p:spPr>
          <a:xfrm>
            <a:off x="1425388" y="532503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temperature</a:t>
            </a:r>
          </a:p>
        </p:txBody>
      </p:sp>
    </p:spTree>
    <p:extLst>
      <p:ext uri="{BB962C8B-B14F-4D97-AF65-F5344CB8AC3E}">
        <p14:creationId xmlns:p14="http://schemas.microsoft.com/office/powerpoint/2010/main" val="16044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D78E3-4CC6-0DFE-1B79-90DDF10DB92F}"/>
              </a:ext>
            </a:extLst>
          </p:cNvPr>
          <p:cNvSpPr txBox="1"/>
          <p:nvPr/>
        </p:nvSpPr>
        <p:spPr>
          <a:xfrm>
            <a:off x="905436" y="582706"/>
            <a:ext cx="240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SKEWNESS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6778D-70F0-4D55-6E75-44CA02B8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1" y="1864659"/>
            <a:ext cx="4344564" cy="3299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B0698-AE79-B287-1102-F9FFFB37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29" y="1945342"/>
            <a:ext cx="4123765" cy="31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F6D74-1A7C-4128-1C84-4338A4ED72B2}"/>
              </a:ext>
            </a:extLst>
          </p:cNvPr>
          <p:cNvSpPr txBox="1"/>
          <p:nvPr/>
        </p:nvSpPr>
        <p:spPr>
          <a:xfrm>
            <a:off x="2277035" y="5800165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CD67F-27F0-F2F8-9C7B-EC52318C5B41}"/>
              </a:ext>
            </a:extLst>
          </p:cNvPr>
          <p:cNvSpPr txBox="1"/>
          <p:nvPr/>
        </p:nvSpPr>
        <p:spPr>
          <a:xfrm>
            <a:off x="6517341" y="5800165"/>
            <a:ext cx="7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7089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91EC-103F-30BE-9A94-FF9DC182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442451"/>
            <a:ext cx="8596668" cy="1320800"/>
          </a:xfrm>
        </p:spPr>
        <p:txBody>
          <a:bodyPr/>
          <a:lstStyle/>
          <a:p>
            <a:r>
              <a:rPr lang="en-US" b="1" dirty="0"/>
              <a:t>DataFrame 2</a:t>
            </a:r>
            <a:endParaRPr lang="en-IN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5853927-BAAF-14BC-D4DC-6998C7744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83721"/>
              </p:ext>
            </p:extLst>
          </p:nvPr>
        </p:nvGraphicFramePr>
        <p:xfrm>
          <a:off x="559347" y="1659768"/>
          <a:ext cx="9695700" cy="451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60">
                  <a:extLst>
                    <a:ext uri="{9D8B030D-6E8A-4147-A177-3AD203B41FA5}">
                      <a16:colId xmlns:a16="http://schemas.microsoft.com/office/drawing/2014/main" val="1756282141"/>
                    </a:ext>
                  </a:extLst>
                </a:gridCol>
                <a:gridCol w="2746414">
                  <a:extLst>
                    <a:ext uri="{9D8B030D-6E8A-4147-A177-3AD203B41FA5}">
                      <a16:colId xmlns:a16="http://schemas.microsoft.com/office/drawing/2014/main" val="1675382505"/>
                    </a:ext>
                  </a:extLst>
                </a:gridCol>
                <a:gridCol w="1305754">
                  <a:extLst>
                    <a:ext uri="{9D8B030D-6E8A-4147-A177-3AD203B41FA5}">
                      <a16:colId xmlns:a16="http://schemas.microsoft.com/office/drawing/2014/main" val="3642143438"/>
                    </a:ext>
                  </a:extLst>
                </a:gridCol>
                <a:gridCol w="1275794">
                  <a:extLst>
                    <a:ext uri="{9D8B030D-6E8A-4147-A177-3AD203B41FA5}">
                      <a16:colId xmlns:a16="http://schemas.microsoft.com/office/drawing/2014/main" val="1849870178"/>
                    </a:ext>
                  </a:extLst>
                </a:gridCol>
                <a:gridCol w="2250439">
                  <a:extLst>
                    <a:ext uri="{9D8B030D-6E8A-4147-A177-3AD203B41FA5}">
                      <a16:colId xmlns:a16="http://schemas.microsoft.com/office/drawing/2014/main" val="2460351979"/>
                    </a:ext>
                  </a:extLst>
                </a:gridCol>
                <a:gridCol w="1311239">
                  <a:extLst>
                    <a:ext uri="{9D8B030D-6E8A-4147-A177-3AD203B41FA5}">
                      <a16:colId xmlns:a16="http://schemas.microsoft.com/office/drawing/2014/main" val="2062338964"/>
                    </a:ext>
                  </a:extLst>
                </a:gridCol>
              </a:tblGrid>
              <a:tr h="50221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43351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77.205882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0.802632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0.797386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857390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96.323529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0.973684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0.967320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0494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96.323529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0.973684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0.967320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6964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66.911765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0.697368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0.701987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229182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0.842105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0.771084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46676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0.383333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0.802632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0.762500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627253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95.588235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0.960526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0.960526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811544"/>
                  </a:ext>
                </a:extLst>
              </a:tr>
              <a:tr h="50221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88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A6E-6369-A492-7EBA-961A7632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4839"/>
          </a:xfrm>
        </p:spPr>
        <p:txBody>
          <a:bodyPr>
            <a:normAutofit/>
          </a:bodyPr>
          <a:lstStyle/>
          <a:p>
            <a:r>
              <a:rPr lang="en-US" b="1" dirty="0"/>
              <a:t>Conclusion for DataFrame 2:</a:t>
            </a:r>
            <a:br>
              <a:rPr lang="en-US" b="1" dirty="0"/>
            </a:br>
            <a:r>
              <a:rPr lang="en-US" b="1" dirty="0"/>
              <a:t>       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this accuracy,f1score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high and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fpr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low.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3A840-C8DE-5664-10AE-489577FF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5" y="2160588"/>
            <a:ext cx="7236542" cy="4515515"/>
          </a:xfrm>
        </p:spPr>
      </p:pic>
    </p:spTree>
    <p:extLst>
      <p:ext uri="{BB962C8B-B14F-4D97-AF65-F5344CB8AC3E}">
        <p14:creationId xmlns:p14="http://schemas.microsoft.com/office/powerpoint/2010/main" val="42828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F162-4ED8-52AF-DEE5-7C13277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5359" y="1087012"/>
            <a:ext cx="7766936" cy="1646302"/>
          </a:xfrm>
        </p:spPr>
        <p:txBody>
          <a:bodyPr/>
          <a:lstStyle/>
          <a:p>
            <a:r>
              <a:rPr lang="en-IN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Feature Engineering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BB9E-66CD-F989-39FA-786B08A1D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7" y="3081920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Using RFE Method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6F6E-5AC4-5D3E-9426-AD1A364D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DataFrame 3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67C2EC-F6A4-0495-2A6C-4A14BCAC3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358236"/>
              </p:ext>
            </p:extLst>
          </p:nvPr>
        </p:nvGraphicFramePr>
        <p:xfrm>
          <a:off x="383458" y="1515806"/>
          <a:ext cx="9527458" cy="4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41">
                  <a:extLst>
                    <a:ext uri="{9D8B030D-6E8A-4147-A177-3AD203B41FA5}">
                      <a16:colId xmlns:a16="http://schemas.microsoft.com/office/drawing/2014/main" val="4005181115"/>
                    </a:ext>
                  </a:extLst>
                </a:gridCol>
                <a:gridCol w="2760753">
                  <a:extLst>
                    <a:ext uri="{9D8B030D-6E8A-4147-A177-3AD203B41FA5}">
                      <a16:colId xmlns:a16="http://schemas.microsoft.com/office/drawing/2014/main" val="815585339"/>
                    </a:ext>
                  </a:extLst>
                </a:gridCol>
                <a:gridCol w="1769806">
                  <a:extLst>
                    <a:ext uri="{9D8B030D-6E8A-4147-A177-3AD203B41FA5}">
                      <a16:colId xmlns:a16="http://schemas.microsoft.com/office/drawing/2014/main" val="967856519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495347043"/>
                    </a:ext>
                  </a:extLst>
                </a:gridCol>
                <a:gridCol w="1288025">
                  <a:extLst>
                    <a:ext uri="{9D8B030D-6E8A-4147-A177-3AD203B41FA5}">
                      <a16:colId xmlns:a16="http://schemas.microsoft.com/office/drawing/2014/main" val="190053011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891265364"/>
                    </a:ext>
                  </a:extLst>
                </a:gridCol>
              </a:tblGrid>
              <a:tr h="279345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4495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73.529412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0.815789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0.775000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3352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0.974026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47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24228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83.088235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0.383333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880215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66.176471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0.868421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0.741573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781771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58.823529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0.550000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0.697368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0.654321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23226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97.058824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0.986842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0.974026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129198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97.794118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0.980645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9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724F-F34B-11E6-20D1-9559DC20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For DataFrame 3:</a:t>
            </a:r>
            <a:br>
              <a:rPr lang="en-US" b="1" dirty="0"/>
            </a:br>
            <a:r>
              <a:rPr lang="en-US" sz="1800" dirty="0"/>
              <a:t>         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DT in this accuracy,tpr and f1score is high and fpr is low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AFE35-DC1F-FD37-514F-013D417A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1" y="1930400"/>
            <a:ext cx="6892413" cy="4318000"/>
          </a:xfrm>
        </p:spPr>
      </p:pic>
    </p:spTree>
    <p:extLst>
      <p:ext uri="{BB962C8B-B14F-4D97-AF65-F5344CB8AC3E}">
        <p14:creationId xmlns:p14="http://schemas.microsoft.com/office/powerpoint/2010/main" val="904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0EE0-A796-530F-A329-F91BC620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8733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Merits:</a:t>
            </a:r>
            <a:br>
              <a:rPr lang="en-US" b="1" dirty="0"/>
            </a:br>
            <a:r>
              <a:rPr lang="en-US" dirty="0"/>
              <a:t>       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Cost Savings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Predictive maintenance can help prevent unexpected failures and reduce downtime, leading to significant cost savings by avoiding unscheduled repairs and production losses.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Enhanced Safety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Proactive maintenance reduces the likelihood of equipment failures that could pose safety risks to workers and the surrounding environment.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BD75-0973-B43F-5CFD-1C225F43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75586"/>
            <a:ext cx="8596668" cy="2703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92D050"/>
                </a:solidFill>
              </a:rPr>
              <a:t>Demerits: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</a:rPr>
              <a:t>           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nitial Investment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Implementing predictive maintenance systems typically requires an initial investment in sensors, data collection infrastructure, analytics software, and training, which can be costly for some organizations.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                           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 and Availability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Predictive maintenance relies heavily on the quality and availability of data. Issues such as incomplete or inaccurate data can undermine the effectiveness of predictive maintenance efforts.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CDE-14CC-6FB5-C656-5647BA66E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1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2073-DF22-658B-F373-97B0AE8A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816077"/>
            <a:ext cx="8596668" cy="1320800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112-C352-3DBE-714C-F79D779D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7" y="2281789"/>
            <a:ext cx="11304638" cy="394694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goal of this project is to develop a predictive maintenance model to anticipate potential failures of machines based on historical operational data. 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By analyzing various sensor measurements and operational parameters, The objective is to implement proactive maintenance costs and optimize machine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540-9F11-456E-4040-F692527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of the Project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E6A67-459E-6960-144A-7282A1434850}"/>
              </a:ext>
            </a:extLst>
          </p:cNvPr>
          <p:cNvSpPr/>
          <p:nvPr/>
        </p:nvSpPr>
        <p:spPr>
          <a:xfrm>
            <a:off x="746449" y="2521599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8FE3-EE8C-7247-57C6-B8571B0A7DF0}"/>
              </a:ext>
            </a:extLst>
          </p:cNvPr>
          <p:cNvSpPr/>
          <p:nvPr/>
        </p:nvSpPr>
        <p:spPr>
          <a:xfrm>
            <a:off x="3887755" y="2537925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13FE0-3417-0C81-09B9-0378D27284D2}"/>
              </a:ext>
            </a:extLst>
          </p:cNvPr>
          <p:cNvSpPr/>
          <p:nvPr/>
        </p:nvSpPr>
        <p:spPr>
          <a:xfrm>
            <a:off x="7029061" y="2521598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1F4EA-6FE6-84F6-1C45-385FFE362AB8}"/>
              </a:ext>
            </a:extLst>
          </p:cNvPr>
          <p:cNvSpPr/>
          <p:nvPr/>
        </p:nvSpPr>
        <p:spPr>
          <a:xfrm>
            <a:off x="9828245" y="2521598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Imbalance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B54C7-8698-AE2B-4A6F-B42F8B4ABE02}"/>
              </a:ext>
            </a:extLst>
          </p:cNvPr>
          <p:cNvSpPr/>
          <p:nvPr/>
        </p:nvSpPr>
        <p:spPr>
          <a:xfrm>
            <a:off x="664682" y="4374692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4A9AB-1B40-732E-07BA-F9F59459A952}"/>
              </a:ext>
            </a:extLst>
          </p:cNvPr>
          <p:cNvSpPr/>
          <p:nvPr/>
        </p:nvSpPr>
        <p:spPr>
          <a:xfrm>
            <a:off x="3887755" y="4434855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39AA3-0B72-C432-E74F-8805EB99B3AA}"/>
              </a:ext>
            </a:extLst>
          </p:cNvPr>
          <p:cNvSpPr/>
          <p:nvPr/>
        </p:nvSpPr>
        <p:spPr>
          <a:xfrm>
            <a:off x="7029061" y="4378874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 Selection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43D57-0851-D7EF-4B12-3F870376685A}"/>
              </a:ext>
            </a:extLst>
          </p:cNvPr>
          <p:cNvSpPr/>
          <p:nvPr/>
        </p:nvSpPr>
        <p:spPr>
          <a:xfrm>
            <a:off x="9828245" y="4402201"/>
            <a:ext cx="1978090" cy="1049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 3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15513-98F5-BF12-A3BB-698373BA851E}"/>
              </a:ext>
            </a:extLst>
          </p:cNvPr>
          <p:cNvSpPr/>
          <p:nvPr/>
        </p:nvSpPr>
        <p:spPr>
          <a:xfrm>
            <a:off x="2816943" y="2948473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8C34E9-1F55-649E-2F08-2F49EF815439}"/>
              </a:ext>
            </a:extLst>
          </p:cNvPr>
          <p:cNvSpPr/>
          <p:nvPr/>
        </p:nvSpPr>
        <p:spPr>
          <a:xfrm>
            <a:off x="5958249" y="2957804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AA5876-AA1A-F367-40BE-0BA8563F4C85}"/>
              </a:ext>
            </a:extLst>
          </p:cNvPr>
          <p:cNvSpPr/>
          <p:nvPr/>
        </p:nvSpPr>
        <p:spPr>
          <a:xfrm>
            <a:off x="9099554" y="2948474"/>
            <a:ext cx="728691" cy="29858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2B9297-0B45-4802-1F2F-85764AAC7D3D}"/>
              </a:ext>
            </a:extLst>
          </p:cNvPr>
          <p:cNvSpPr/>
          <p:nvPr/>
        </p:nvSpPr>
        <p:spPr>
          <a:xfrm>
            <a:off x="2816943" y="4754430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6074A2-1041-1A41-12BF-A19F1E5D9AAB}"/>
              </a:ext>
            </a:extLst>
          </p:cNvPr>
          <p:cNvSpPr/>
          <p:nvPr/>
        </p:nvSpPr>
        <p:spPr>
          <a:xfrm>
            <a:off x="5958249" y="4605140"/>
            <a:ext cx="978408" cy="2985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52264C-95CA-6BB3-B200-7B47C2336E3B}"/>
              </a:ext>
            </a:extLst>
          </p:cNvPr>
          <p:cNvSpPr/>
          <p:nvPr/>
        </p:nvSpPr>
        <p:spPr>
          <a:xfrm>
            <a:off x="9053352" y="4668899"/>
            <a:ext cx="728691" cy="29858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78C3C0-BA1F-9C69-13D8-4B564E769DDE}"/>
              </a:ext>
            </a:extLst>
          </p:cNvPr>
          <p:cNvCxnSpPr>
            <a:cxnSpLocks/>
          </p:cNvCxnSpPr>
          <p:nvPr/>
        </p:nvCxnSpPr>
        <p:spPr>
          <a:xfrm>
            <a:off x="10817290" y="3587618"/>
            <a:ext cx="0" cy="43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21AE51-E0F4-D01A-B7B9-43DED9A671A8}"/>
              </a:ext>
            </a:extLst>
          </p:cNvPr>
          <p:cNvCxnSpPr/>
          <p:nvPr/>
        </p:nvCxnSpPr>
        <p:spPr>
          <a:xfrm flipH="1" flipV="1">
            <a:off x="1586204" y="3928188"/>
            <a:ext cx="9231086" cy="9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6212A0-30AE-57FE-4C0F-376F378744CF}"/>
              </a:ext>
            </a:extLst>
          </p:cNvPr>
          <p:cNvCxnSpPr/>
          <p:nvPr/>
        </p:nvCxnSpPr>
        <p:spPr>
          <a:xfrm>
            <a:off x="1586204" y="3928188"/>
            <a:ext cx="0" cy="4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8828-7E3A-A40F-7B59-C924B8F1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5" y="504824"/>
            <a:ext cx="8596668" cy="1320800"/>
          </a:xfrm>
        </p:spPr>
        <p:txBody>
          <a:bodyPr/>
          <a:lstStyle/>
          <a:p>
            <a:r>
              <a:rPr lang="en-US" b="1" dirty="0"/>
              <a:t>About the Dataset: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6E2C-C20A-FDAF-9064-40EB48CA5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Datashape: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Categorical Columns: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Numerical Columns: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Target Column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76E5-FE1F-C350-C4BB-2B467F65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0787" y="1737133"/>
            <a:ext cx="5181600" cy="492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Rows=10000</a:t>
            </a:r>
          </a:p>
          <a:p>
            <a:pPr marL="0" indent="0">
              <a:buNone/>
            </a:pPr>
            <a:r>
              <a:rPr lang="en-US" dirty="0"/>
              <a:t>Columns=10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ProductID,Type,Failuretype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UDI,Airtemperature,Processtemperature,Rotationalspeed,Target,</a:t>
            </a:r>
          </a:p>
          <a:p>
            <a:pPr marL="0" indent="0">
              <a:buNone/>
            </a:pPr>
            <a:r>
              <a:rPr lang="en-US" dirty="0"/>
              <a:t>Toolwear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is the target column</a:t>
            </a:r>
          </a:p>
        </p:txBody>
      </p:sp>
    </p:spTree>
    <p:extLst>
      <p:ext uri="{BB962C8B-B14F-4D97-AF65-F5344CB8AC3E}">
        <p14:creationId xmlns:p14="http://schemas.microsoft.com/office/powerpoint/2010/main" val="38505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E59-C959-D45A-502A-E940D177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12776" y="-1259633"/>
            <a:ext cx="7684926" cy="3078908"/>
          </a:xfrm>
        </p:spPr>
        <p:txBody>
          <a:bodyPr/>
          <a:lstStyle/>
          <a:p>
            <a:r>
              <a:rPr lang="en-US" b="1" dirty="0"/>
              <a:t>Preprocessing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E634B-91F6-EE77-E389-0152C059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811" y="2550270"/>
            <a:ext cx="9534525" cy="298744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Value Treatment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 Conversion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 Checking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F8DA-7BB9-5BBB-151E-F699CC5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DataFrame 1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F5583E-A0B2-B3CF-FF31-40F676F00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78242"/>
              </p:ext>
            </p:extLst>
          </p:nvPr>
        </p:nvGraphicFramePr>
        <p:xfrm>
          <a:off x="520018" y="1557934"/>
          <a:ext cx="1042328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6">
                  <a:extLst>
                    <a:ext uri="{9D8B030D-6E8A-4147-A177-3AD203B41FA5}">
                      <a16:colId xmlns:a16="http://schemas.microsoft.com/office/drawing/2014/main" val="1167901684"/>
                    </a:ext>
                  </a:extLst>
                </a:gridCol>
                <a:gridCol w="2220051">
                  <a:extLst>
                    <a:ext uri="{9D8B030D-6E8A-4147-A177-3AD203B41FA5}">
                      <a16:colId xmlns:a16="http://schemas.microsoft.com/office/drawing/2014/main" val="1955028033"/>
                    </a:ext>
                  </a:extLst>
                </a:gridCol>
                <a:gridCol w="1891801">
                  <a:extLst>
                    <a:ext uri="{9D8B030D-6E8A-4147-A177-3AD203B41FA5}">
                      <a16:colId xmlns:a16="http://schemas.microsoft.com/office/drawing/2014/main" val="2906239248"/>
                    </a:ext>
                  </a:extLst>
                </a:gridCol>
                <a:gridCol w="1963306">
                  <a:extLst>
                    <a:ext uri="{9D8B030D-6E8A-4147-A177-3AD203B41FA5}">
                      <a16:colId xmlns:a16="http://schemas.microsoft.com/office/drawing/2014/main" val="59077162"/>
                    </a:ext>
                  </a:extLst>
                </a:gridCol>
                <a:gridCol w="1650315">
                  <a:extLst>
                    <a:ext uri="{9D8B030D-6E8A-4147-A177-3AD203B41FA5}">
                      <a16:colId xmlns:a16="http://schemas.microsoft.com/office/drawing/2014/main" val="1566937246"/>
                    </a:ext>
                  </a:extLst>
                </a:gridCol>
                <a:gridCol w="2029697">
                  <a:extLst>
                    <a:ext uri="{9D8B030D-6E8A-4147-A177-3AD203B41FA5}">
                      <a16:colId xmlns:a16="http://schemas.microsoft.com/office/drawing/2014/main" val="1955802982"/>
                    </a:ext>
                  </a:extLst>
                </a:gridCol>
              </a:tblGrid>
              <a:tr h="340397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f1score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9193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0.507246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0.990760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11082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0.996893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6611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0.999741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13037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67.20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822877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0.347826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0.672708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0.798402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715786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0.782609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0.996893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0.984655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955009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0.997929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0.998704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073495"/>
                  </a:ext>
                </a:extLst>
              </a:tr>
              <a:tr h="34039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0.014493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0.999741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9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B5B1-6753-A8D6-F0FC-47E5D03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42" y="3342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for DataFrame 1:</a:t>
            </a:r>
            <a:br>
              <a:rPr lang="en-US" b="1" dirty="0"/>
            </a:br>
            <a:r>
              <a:rPr lang="en-US" b="1" dirty="0"/>
              <a:t>            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fitted model is Xgboost in this accuracy,f1score and tpr is high and fpr is low.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A5464-1F36-5EC6-5138-DA7AAF92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2" y="1873045"/>
            <a:ext cx="7914968" cy="4650658"/>
          </a:xfrm>
        </p:spPr>
      </p:pic>
    </p:spTree>
    <p:extLst>
      <p:ext uri="{BB962C8B-B14F-4D97-AF65-F5344CB8AC3E}">
        <p14:creationId xmlns:p14="http://schemas.microsoft.com/office/powerpoint/2010/main" val="16745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12B-946A-08E6-BB1F-3795FF9E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2" y="88491"/>
            <a:ext cx="9656369" cy="2094271"/>
          </a:xfrm>
        </p:spPr>
        <p:txBody>
          <a:bodyPr>
            <a:normAutofit/>
          </a:bodyPr>
          <a:lstStyle/>
          <a:p>
            <a:r>
              <a:rPr lang="en-US" b="1" dirty="0"/>
              <a:t>Class Imbalance: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perform undersampling technique this are before and after the class imbalance.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108F34-DB1C-BC09-FCB4-F9AF9CDD27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2408904"/>
            <a:ext cx="4900972" cy="400060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1B51BE-7F1B-8BDB-3AD7-4809A038F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8" y="2408904"/>
            <a:ext cx="4791228" cy="4000605"/>
          </a:xfrm>
        </p:spPr>
      </p:pic>
    </p:spTree>
    <p:extLst>
      <p:ext uri="{BB962C8B-B14F-4D97-AF65-F5344CB8AC3E}">
        <p14:creationId xmlns:p14="http://schemas.microsoft.com/office/powerpoint/2010/main" val="18515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DA4-412C-BB69-1497-ABFBEDAD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6102"/>
            <a:ext cx="8596668" cy="19648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Outliers Treatment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Tool Wear                                                        Torque 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A4D24-8156-82F4-30DC-5CAACD97B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8" y="2494885"/>
            <a:ext cx="4483511" cy="35322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9C46C-B6C2-0035-9184-12297CEE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94885"/>
            <a:ext cx="4483511" cy="34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9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577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Machine Predictive Maintenance</vt:lpstr>
      <vt:lpstr>Problem Statement</vt:lpstr>
      <vt:lpstr>Flow of the Project</vt:lpstr>
      <vt:lpstr>About the Dataset:</vt:lpstr>
      <vt:lpstr>Preprocessing</vt:lpstr>
      <vt:lpstr>DataFrame 1</vt:lpstr>
      <vt:lpstr>Conclusion for DataFrame 1:              The best fitted model is Xgboost in this accuracy,f1score and tpr is high and fpr is low.</vt:lpstr>
      <vt:lpstr>Class Imbalance:        I perform undersampling technique this are before and after the class imbalance.</vt:lpstr>
      <vt:lpstr>Outliers Treatment             Tool Wear                                                        Torque </vt:lpstr>
      <vt:lpstr>PowerPoint Presentation</vt:lpstr>
      <vt:lpstr>PowerPoint Presentation</vt:lpstr>
      <vt:lpstr>DataFrame 2</vt:lpstr>
      <vt:lpstr>Conclusion for DataFrame 2:           The best fitted model is xgboost in this accuracy,f1score and tpr is high and fpr is low.</vt:lpstr>
      <vt:lpstr>Feature Engineering </vt:lpstr>
      <vt:lpstr>DataFrame 3</vt:lpstr>
      <vt:lpstr>Conclusion For DataFrame 3:           The best fitted model is DT in this accuracy,tpr and f1score is high and fpr is low</vt:lpstr>
      <vt:lpstr>Merits:          Cost Savings: Predictive maintenance can help prevent unexpected failures and reduce downtime, leading to significant cost savings by avoiding unscheduled repairs and production losses.                   Enhanced Safety: Proactive maintenance reduces the likelihood of equipment failures that could pose safety risks to workers and the surrounding environment.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Predictive Maintenance</dc:title>
  <dc:creator>samiksha gujar</dc:creator>
  <cp:lastModifiedBy>samiksha gujar</cp:lastModifiedBy>
  <cp:revision>8</cp:revision>
  <dcterms:created xsi:type="dcterms:W3CDTF">2024-03-21T07:56:47Z</dcterms:created>
  <dcterms:modified xsi:type="dcterms:W3CDTF">2024-03-26T04:31:55Z</dcterms:modified>
</cp:coreProperties>
</file>