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nsole.firebase.google.com/u/1/project/slu-capstone-f622b/overview" TargetMode="External"/><Relationship Id="rId3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700">
                <a:latin typeface="Calibri"/>
                <a:ea typeface="Calibri"/>
                <a:cs typeface="Calibri"/>
                <a:sym typeface="Calibri"/>
              </a:defRPr>
            </a:pPr>
            <a:r>
              <a:t>BoozyAnalytics</a:t>
            </a:r>
          </a:p>
          <a:p>
            <a:pPr>
              <a:defRPr i="1" sz="4300">
                <a:latin typeface="Calibri"/>
                <a:ea typeface="Calibri"/>
                <a:cs typeface="Calibri"/>
                <a:sym typeface="Calibri"/>
              </a:defRPr>
            </a:pPr>
            <a:r>
              <a:t>A Real-Time Mobile Survey of Alcohol Use and Sexual Consent in Social Research Participants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778000" y="7889512"/>
            <a:ext cx="20828000" cy="15875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Samiksha Mailarpwar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Alex Lambrecht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Deliverable 3 Details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xfrm>
            <a:off x="2501900" y="3149600"/>
            <a:ext cx="9304437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Website with </a:t>
            </a:r>
            <a:r>
              <a:rPr b="1"/>
              <a:t>all</a:t>
            </a:r>
            <a:r>
              <a:t> core features:</a:t>
            </a:r>
          </a:p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Admin Authentication</a:t>
            </a:r>
          </a:p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Data Filtering and Export</a:t>
            </a:r>
          </a:p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User Management</a:t>
            </a:r>
          </a:p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Realtime data population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13119100" y="3162300"/>
            <a:ext cx="9304437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75000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Excel Analytics Workbook</a:t>
            </a:r>
          </a:p>
          <a:p>
            <a:pPr lvl="1" marL="1270000" indent="-635000" algn="l">
              <a:spcBef>
                <a:spcPts val="5900"/>
              </a:spcBef>
              <a:buSzPct val="75000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Code for File Picker</a:t>
            </a:r>
          </a:p>
          <a:p>
            <a:pPr marL="635000" indent="-635000" algn="l">
              <a:spcBef>
                <a:spcPts val="5900"/>
              </a:spcBef>
              <a:buSzPct val="75000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BoozyMeter Mobile App:</a:t>
            </a:r>
          </a:p>
          <a:p>
            <a:pPr lvl="1" marL="1270000" indent="-635000" algn="l">
              <a:spcBef>
                <a:spcPts val="5900"/>
              </a:spcBef>
              <a:buSzPct val="75000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Code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ctrTitle"/>
          </p:nvPr>
        </p:nvSpPr>
        <p:spPr>
          <a:xfrm>
            <a:off x="1777999" y="5925577"/>
            <a:ext cx="20828001" cy="1864846"/>
          </a:xfrm>
          <a:prstGeom prst="rect">
            <a:avLst/>
          </a:prstGeom>
        </p:spPr>
        <p:txBody>
          <a:bodyPr/>
          <a:lstStyle>
            <a:lvl1pPr>
              <a:defRPr sz="10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Deliverable 4 Vision</a:t>
            </a:r>
          </a:p>
        </p:txBody>
      </p:sp>
      <p:sp>
        <p:nvSpPr>
          <p:cNvPr id="165" name="Shape 165"/>
          <p:cNvSpPr/>
          <p:nvPr>
            <p:ph type="body" sz="half" idx="1"/>
          </p:nvPr>
        </p:nvSpPr>
        <p:spPr>
          <a:xfrm>
            <a:off x="1689100" y="3149600"/>
            <a:ext cx="9304437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BoozyAnalytics extra features (website):</a:t>
            </a:r>
          </a:p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Realtime Dashboard</a:t>
            </a:r>
          </a:p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Individual user analyses</a:t>
            </a:r>
          </a:p>
        </p:txBody>
      </p:sp>
      <p:sp>
        <p:nvSpPr>
          <p:cNvPr id="166" name="Shape 166"/>
          <p:cNvSpPr/>
          <p:nvPr/>
        </p:nvSpPr>
        <p:spPr>
          <a:xfrm>
            <a:off x="12230100" y="3149600"/>
            <a:ext cx="9304437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15950" indent="-615950" algn="l" defTabSz="800735">
              <a:spcBef>
                <a:spcPts val="5700"/>
              </a:spcBef>
              <a:buSzPct val="75000"/>
              <a:buChar char="•"/>
              <a:defRPr sz="5044">
                <a:latin typeface="Calibri"/>
                <a:ea typeface="Calibri"/>
                <a:cs typeface="Calibri"/>
                <a:sym typeface="Calibri"/>
              </a:defRPr>
            </a:pPr>
            <a:r>
              <a:t>Excel Analytics Workbook:</a:t>
            </a:r>
          </a:p>
          <a:p>
            <a:pPr lvl="1" marL="1231900" indent="-615950" algn="l" defTabSz="800735">
              <a:spcBef>
                <a:spcPts val="5700"/>
              </a:spcBef>
              <a:buSzPct val="75000"/>
              <a:buChar char="•"/>
              <a:defRPr sz="5044">
                <a:latin typeface="Calibri"/>
                <a:ea typeface="Calibri"/>
                <a:cs typeface="Calibri"/>
                <a:sym typeface="Calibri"/>
              </a:defRPr>
            </a:pPr>
            <a:r>
              <a:t>Combined data table</a:t>
            </a:r>
          </a:p>
          <a:p>
            <a:pPr lvl="1" marL="1231900" indent="-615950" algn="l" defTabSz="800735">
              <a:spcBef>
                <a:spcPts val="5700"/>
              </a:spcBef>
              <a:buSzPct val="75000"/>
              <a:buChar char="•"/>
              <a:defRPr sz="5044">
                <a:latin typeface="Calibri"/>
                <a:ea typeface="Calibri"/>
                <a:cs typeface="Calibri"/>
                <a:sym typeface="Calibri"/>
              </a:defRPr>
            </a:pPr>
            <a:r>
              <a:t>Filtered tabs</a:t>
            </a:r>
          </a:p>
          <a:p>
            <a:pPr marL="615950" indent="-615950" algn="l" defTabSz="800735">
              <a:spcBef>
                <a:spcPts val="5700"/>
              </a:spcBef>
              <a:buSzPct val="75000"/>
              <a:buChar char="•"/>
              <a:defRPr sz="5044">
                <a:latin typeface="Calibri"/>
                <a:ea typeface="Calibri"/>
                <a:cs typeface="Calibri"/>
                <a:sym typeface="Calibri"/>
              </a:defRPr>
            </a:pPr>
            <a:r>
              <a:t>BoozyMeter Mobile App:</a:t>
            </a:r>
          </a:p>
          <a:p>
            <a:pPr lvl="1" marL="1231900" indent="-615950" algn="l" defTabSz="800735">
              <a:spcBef>
                <a:spcPts val="5700"/>
              </a:spcBef>
              <a:buSzPct val="75000"/>
              <a:buChar char="•"/>
              <a:defRPr sz="5044">
                <a:latin typeface="Calibri"/>
                <a:ea typeface="Calibri"/>
                <a:cs typeface="Calibri"/>
                <a:sym typeface="Calibri"/>
              </a:defRPr>
            </a:pPr>
            <a:r>
              <a:t>Control vs. Experimental participants</a:t>
            </a:r>
          </a:p>
          <a:p>
            <a:pPr lvl="1" marL="1231900" indent="-615950" algn="l" defTabSz="800735">
              <a:spcBef>
                <a:spcPts val="5700"/>
              </a:spcBef>
              <a:buSzPct val="75000"/>
              <a:buChar char="•"/>
              <a:defRPr sz="5044">
                <a:latin typeface="Calibri"/>
                <a:ea typeface="Calibri"/>
                <a:cs typeface="Calibri"/>
                <a:sym typeface="Calibri"/>
              </a:defRPr>
            </a:pPr>
            <a:r>
              <a:t>Pilot Study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Technical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8173858" y="1397000"/>
            <a:ext cx="8036284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Platform</a:t>
            </a:r>
          </a:p>
        </p:txBody>
      </p:sp>
      <p:sp>
        <p:nvSpPr>
          <p:cNvPr id="171" name="Shape 171"/>
          <p:cNvSpPr/>
          <p:nvPr>
            <p:ph type="body" sz="half" idx="1"/>
          </p:nvPr>
        </p:nvSpPr>
        <p:spPr>
          <a:xfrm>
            <a:off x="1790700" y="3149600"/>
            <a:ext cx="11134843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BoozyMeter: Android (mobile)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AngularJS, HTML, CSS (web)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Yeomen generator for AngularJS structure</a:t>
            </a:r>
          </a:p>
        </p:txBody>
      </p:sp>
      <p:pic>
        <p:nvPicPr>
          <p:cNvPr id="172" name="angular-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2771" y="5015236"/>
            <a:ext cx="8036284" cy="5565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Firebase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Google’s mobile/web platform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u="sng"/>
              <a:t>Features</a:t>
            </a:r>
            <a:r>
              <a:t>:</a:t>
            </a:r>
          </a:p>
          <a:p>
            <a:pPr lvl="1" marL="1184519" indent="-549519">
              <a:spcBef>
                <a:spcPts val="4500"/>
              </a:spcBef>
              <a:defRPr sz="4500">
                <a:latin typeface="Calibri"/>
                <a:ea typeface="Calibri"/>
                <a:cs typeface="Calibri"/>
                <a:sym typeface="Calibri"/>
              </a:defRPr>
            </a:pPr>
            <a:r>
              <a:t>real-time database (JSON tree)</a:t>
            </a:r>
          </a:p>
          <a:p>
            <a:pPr lvl="1" marL="1184519" indent="-549519">
              <a:spcBef>
                <a:spcPts val="4500"/>
              </a:spcBef>
              <a:defRPr sz="4500">
                <a:latin typeface="Calibri"/>
                <a:ea typeface="Calibri"/>
                <a:cs typeface="Calibri"/>
                <a:sym typeface="Calibri"/>
              </a:defRPr>
            </a:pPr>
            <a:r>
              <a:t>authentication database</a:t>
            </a:r>
          </a:p>
          <a:p>
            <a:pPr lvl="1" marL="1184519" indent="-549519">
              <a:spcBef>
                <a:spcPts val="4500"/>
              </a:spcBef>
              <a:defRPr sz="4500">
                <a:latin typeface="Calibri"/>
                <a:ea typeface="Calibri"/>
                <a:cs typeface="Calibri"/>
                <a:sym typeface="Calibri"/>
              </a:defRPr>
            </a:pPr>
            <a:r>
              <a:t>test-lab for Android (cloud-based infrastructure testing)</a:t>
            </a:r>
          </a:p>
          <a:p>
            <a:pPr lvl="1" marL="1184519" indent="-549519">
              <a:spcBef>
                <a:spcPts val="4500"/>
              </a:spcBef>
              <a:defRPr sz="4500">
                <a:latin typeface="Calibri"/>
                <a:ea typeface="Calibri"/>
                <a:cs typeface="Calibri"/>
                <a:sym typeface="Calibri"/>
              </a:defRPr>
            </a:pPr>
            <a:r>
              <a:t>Secure File Storage</a:t>
            </a:r>
          </a:p>
        </p:txBody>
      </p:sp>
      <p:pic>
        <p:nvPicPr>
          <p:cNvPr id="176" name="Screen Shot 2017-06-25 at 2.07.48 PM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rcRect l="13671" t="7294" r="18107" b="4830"/>
          <a:stretch>
            <a:fillRect/>
          </a:stretch>
        </p:blipFill>
        <p:spPr>
          <a:xfrm>
            <a:off x="16792366" y="3183940"/>
            <a:ext cx="5648713" cy="7865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5" h="21591" fill="norm" stroke="1" extrusionOk="0">
                <a:moveTo>
                  <a:pt x="3731" y="1"/>
                </a:moveTo>
                <a:cubicBezTo>
                  <a:pt x="3672" y="-5"/>
                  <a:pt x="3639" y="20"/>
                  <a:pt x="3628" y="75"/>
                </a:cubicBezTo>
                <a:cubicBezTo>
                  <a:pt x="3584" y="291"/>
                  <a:pt x="2714" y="4272"/>
                  <a:pt x="1695" y="8920"/>
                </a:cubicBezTo>
                <a:cubicBezTo>
                  <a:pt x="675" y="13569"/>
                  <a:pt x="-84" y="17398"/>
                  <a:pt x="8" y="17429"/>
                </a:cubicBezTo>
                <a:cubicBezTo>
                  <a:pt x="100" y="17461"/>
                  <a:pt x="2439" y="18409"/>
                  <a:pt x="5205" y="19535"/>
                </a:cubicBezTo>
                <a:cubicBezTo>
                  <a:pt x="7971" y="20662"/>
                  <a:pt x="10350" y="21587"/>
                  <a:pt x="10491" y="21591"/>
                </a:cubicBezTo>
                <a:cubicBezTo>
                  <a:pt x="10633" y="21595"/>
                  <a:pt x="13172" y="20647"/>
                  <a:pt x="16133" y="19485"/>
                </a:cubicBezTo>
                <a:cubicBezTo>
                  <a:pt x="20620" y="17724"/>
                  <a:pt x="21515" y="17300"/>
                  <a:pt x="21516" y="16938"/>
                </a:cubicBezTo>
                <a:cubicBezTo>
                  <a:pt x="21516" y="16699"/>
                  <a:pt x="20845" y="13722"/>
                  <a:pt x="20022" y="10322"/>
                </a:cubicBezTo>
                <a:cubicBezTo>
                  <a:pt x="19200" y="6923"/>
                  <a:pt x="18526" y="4068"/>
                  <a:pt x="18526" y="3980"/>
                </a:cubicBezTo>
                <a:cubicBezTo>
                  <a:pt x="18526" y="3892"/>
                  <a:pt x="17694" y="4417"/>
                  <a:pt x="16678" y="5146"/>
                </a:cubicBezTo>
                <a:lnTo>
                  <a:pt x="14831" y="6470"/>
                </a:lnTo>
                <a:lnTo>
                  <a:pt x="14142" y="5927"/>
                </a:lnTo>
                <a:cubicBezTo>
                  <a:pt x="13762" y="5627"/>
                  <a:pt x="12862" y="4829"/>
                  <a:pt x="12142" y="4153"/>
                </a:cubicBezTo>
                <a:cubicBezTo>
                  <a:pt x="11422" y="3478"/>
                  <a:pt x="10796" y="2926"/>
                  <a:pt x="10750" y="2926"/>
                </a:cubicBezTo>
                <a:cubicBezTo>
                  <a:pt x="10703" y="2926"/>
                  <a:pt x="10343" y="3323"/>
                  <a:pt x="9948" y="3809"/>
                </a:cubicBezTo>
                <a:cubicBezTo>
                  <a:pt x="9554" y="4296"/>
                  <a:pt x="9131" y="4650"/>
                  <a:pt x="9010" y="4596"/>
                </a:cubicBezTo>
                <a:cubicBezTo>
                  <a:pt x="8888" y="4541"/>
                  <a:pt x="7646" y="3413"/>
                  <a:pt x="6249" y="2089"/>
                </a:cubicBezTo>
                <a:cubicBezTo>
                  <a:pt x="4724" y="643"/>
                  <a:pt x="3986" y="26"/>
                  <a:pt x="3731" y="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5825201" y="1447799"/>
            <a:ext cx="12733598" cy="2286001"/>
          </a:xfrm>
          <a:prstGeom prst="rect">
            <a:avLst/>
          </a:prstGeom>
        </p:spPr>
        <p:txBody>
          <a:bodyPr/>
          <a:lstStyle>
            <a:lvl1pPr defTabSz="701675">
              <a:defRPr sz="952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Excel Analytics Workbook</a:t>
            </a:r>
          </a:p>
        </p:txBody>
      </p:sp>
      <p:sp>
        <p:nvSpPr>
          <p:cNvPr id="179" name="Shape 179"/>
          <p:cNvSpPr/>
          <p:nvPr>
            <p:ph type="body" sz="half" idx="1"/>
          </p:nvPr>
        </p:nvSpPr>
        <p:spPr>
          <a:xfrm>
            <a:off x="3674757" y="3149600"/>
            <a:ext cx="11134843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Why?</a:t>
            </a:r>
          </a:p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Powerful tool </a:t>
            </a:r>
          </a:p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Used by most researchers</a:t>
            </a:r>
          </a:p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Built in functions </a:t>
            </a:r>
          </a:p>
        </p:txBody>
      </p:sp>
      <p:pic>
        <p:nvPicPr>
          <p:cNvPr id="1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5797" y="4616610"/>
            <a:ext cx="5619190" cy="5518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Technical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1689100" y="1046321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Challenge 1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2393264" y="3149599"/>
            <a:ext cx="19597472" cy="92964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BoozyMeter first, BoozyAnalytics later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Challenge: Forced to make SW choices made for BoozyMeter work for BoozyAnalytics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Ideal for this project: side by side development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1689100" y="1046321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Challenge 2: 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3278756" y="2696433"/>
            <a:ext cx="15960763" cy="92964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Steep learning curve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Angular-Fire requires specific structure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Challenge: no time to plan/research due to time crunch</a:t>
            </a:r>
          </a:p>
        </p:txBody>
      </p:sp>
      <p:sp>
        <p:nvSpPr>
          <p:cNvPr id="189" name="Shape 189"/>
          <p:cNvSpPr/>
          <p:nvPr/>
        </p:nvSpPr>
        <p:spPr>
          <a:xfrm>
            <a:off x="0" y="1098550"/>
            <a:ext cx="1270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-3788250" y="5715000"/>
            <a:ext cx="21005801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12316130" y="1465066"/>
            <a:ext cx="12423652" cy="10785867"/>
          </a:xfrm>
          <a:prstGeom prst="rect">
            <a:avLst/>
          </a:prstGeom>
        </p:spPr>
        <p:txBody>
          <a:bodyPr/>
          <a:lstStyle/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Background and Motivation</a:t>
            </a:r>
          </a:p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Timeline</a:t>
            </a:r>
          </a:p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BoozyMeter </a:t>
            </a:r>
          </a:p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BoozyAnalytics Details</a:t>
            </a:r>
          </a:p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Demo</a:t>
            </a:r>
          </a:p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Technical Architecture</a:t>
            </a:r>
          </a:p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Technical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1098550"/>
            <a:ext cx="1270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92" name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39850"/>
            <a:ext cx="24384000" cy="1127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1098550"/>
            <a:ext cx="1270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88273"/>
            <a:ext cx="24384000" cy="11139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0" y="1098550"/>
            <a:ext cx="1270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63212"/>
            <a:ext cx="24384000" cy="11189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7801785" y="5715000"/>
            <a:ext cx="21005801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26" name="Shape 126"/>
          <p:cNvSpPr/>
          <p:nvPr>
            <p:ph type="body" sz="half" idx="1"/>
          </p:nvPr>
        </p:nvSpPr>
        <p:spPr>
          <a:xfrm>
            <a:off x="1850187" y="2209800"/>
            <a:ext cx="12862674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Dr. Enbal Shacham (School of Public Health and Social Justice)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Real-time collection of alcohol use and sexual consent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Data Analysis of Reported Data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Mobile App Survey (Android) - Capstone I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Web-Facing Portal for Researcher - Capstone 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-3982464" y="5715000"/>
            <a:ext cx="21005801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Use Cases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11992440" y="2209800"/>
            <a:ext cx="10708018" cy="9296400"/>
          </a:xfrm>
          <a:prstGeom prst="rect">
            <a:avLst/>
          </a:prstGeom>
        </p:spPr>
        <p:txBody>
          <a:bodyPr/>
          <a:lstStyle/>
          <a:p>
            <a:pPr lvl="1" marL="1130300" indent="-565150" defTabSz="734694">
              <a:spcBef>
                <a:spcPts val="5200"/>
              </a:spcBef>
              <a:defRPr sz="4628">
                <a:latin typeface="Calibri"/>
                <a:ea typeface="Calibri"/>
                <a:cs typeface="Calibri"/>
                <a:sym typeface="Calibri"/>
              </a:defRPr>
            </a:pPr>
            <a:r>
              <a:t>Researcher can collect data on: </a:t>
            </a:r>
          </a:p>
          <a:p>
            <a:pPr lvl="2" marL="1695450" indent="-565150" defTabSz="734694">
              <a:spcBef>
                <a:spcPts val="5200"/>
              </a:spcBef>
              <a:defRPr sz="4628">
                <a:latin typeface="Calibri"/>
                <a:ea typeface="Calibri"/>
                <a:cs typeface="Calibri"/>
                <a:sym typeface="Calibri"/>
              </a:defRPr>
            </a:pPr>
            <a:r>
              <a:t>Alcohol use on Campus</a:t>
            </a:r>
          </a:p>
          <a:p>
            <a:pPr lvl="2" marL="1695450" indent="-565150" defTabSz="734694">
              <a:spcBef>
                <a:spcPts val="5200"/>
              </a:spcBef>
              <a:defRPr sz="4628">
                <a:latin typeface="Calibri"/>
                <a:ea typeface="Calibri"/>
                <a:cs typeface="Calibri"/>
                <a:sym typeface="Calibri"/>
              </a:defRPr>
            </a:pPr>
            <a:r>
              <a:t>Sexual Consent*</a:t>
            </a:r>
          </a:p>
          <a:p>
            <a:pPr lvl="1" marL="1130300" indent="-565150" defTabSz="734694">
              <a:spcBef>
                <a:spcPts val="5200"/>
              </a:spcBef>
              <a:defRPr sz="4628">
                <a:latin typeface="Calibri"/>
                <a:ea typeface="Calibri"/>
                <a:cs typeface="Calibri"/>
                <a:sym typeface="Calibri"/>
              </a:defRPr>
            </a:pPr>
            <a:r>
              <a:t>Researcher can use Analysis of data:</a:t>
            </a:r>
          </a:p>
          <a:p>
            <a:pPr lvl="2" marL="1695450" indent="-565150" defTabSz="734694">
              <a:spcBef>
                <a:spcPts val="5200"/>
              </a:spcBef>
              <a:defRPr sz="4628">
                <a:latin typeface="Calibri"/>
                <a:ea typeface="Calibri"/>
                <a:cs typeface="Calibri"/>
                <a:sym typeface="Calibri"/>
              </a:defRPr>
            </a:pPr>
            <a:r>
              <a:t>Improve future studies</a:t>
            </a:r>
          </a:p>
          <a:p>
            <a:pPr lvl="2" marL="1695450" indent="-565150" defTabSz="734694">
              <a:spcBef>
                <a:spcPts val="5200"/>
              </a:spcBef>
              <a:defRPr sz="4628">
                <a:latin typeface="Calibri"/>
                <a:ea typeface="Calibri"/>
                <a:cs typeface="Calibri"/>
                <a:sym typeface="Calibri"/>
              </a:defRPr>
            </a:pPr>
            <a:r>
              <a:t>Collect more data</a:t>
            </a:r>
          </a:p>
          <a:p>
            <a:pPr lvl="2" marL="1695450" indent="-565150" defTabSz="734694">
              <a:spcBef>
                <a:spcPts val="5200"/>
              </a:spcBef>
              <a:defRPr sz="4628">
                <a:latin typeface="Calibri"/>
                <a:ea typeface="Calibri"/>
                <a:cs typeface="Calibri"/>
                <a:sym typeface="Calibri"/>
              </a:defRPr>
            </a:pPr>
            <a:r>
              <a:t>Improve university policies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-3982464" y="5715000"/>
            <a:ext cx="21005801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Motivation?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11992440" y="2209800"/>
            <a:ext cx="10708018" cy="9296400"/>
          </a:xfrm>
          <a:prstGeom prst="rect">
            <a:avLst/>
          </a:prstGeom>
        </p:spPr>
        <p:txBody>
          <a:bodyPr/>
          <a:lstStyle/>
          <a:p>
            <a:pPr lvl="1" marL="1219200" indent="-609600" defTabSz="792479">
              <a:spcBef>
                <a:spcPts val="5600"/>
              </a:spcBef>
              <a:defRPr sz="4992">
                <a:latin typeface="Calibri"/>
                <a:ea typeface="Calibri"/>
                <a:cs typeface="Calibri"/>
                <a:sym typeface="Calibri"/>
              </a:defRPr>
            </a:pPr>
            <a:r>
              <a:t>Addresses a Public Health issue</a:t>
            </a:r>
          </a:p>
          <a:p>
            <a:pPr lvl="1" marL="1219200" indent="-609600" defTabSz="792479">
              <a:spcBef>
                <a:spcPts val="5600"/>
              </a:spcBef>
              <a:defRPr sz="4992">
                <a:latin typeface="Calibri"/>
                <a:ea typeface="Calibri"/>
                <a:cs typeface="Calibri"/>
                <a:sym typeface="Calibri"/>
              </a:defRPr>
            </a:pPr>
            <a:r>
              <a:t>Current research relies on old surveying methods</a:t>
            </a:r>
          </a:p>
          <a:p>
            <a:pPr lvl="2" marL="1828800" indent="-609600" defTabSz="792479">
              <a:spcBef>
                <a:spcPts val="5600"/>
              </a:spcBef>
              <a:defRPr sz="4992">
                <a:latin typeface="Calibri"/>
                <a:ea typeface="Calibri"/>
                <a:cs typeface="Calibri"/>
                <a:sym typeface="Calibri"/>
              </a:defRPr>
            </a:pPr>
            <a:r>
              <a:t>Participants respond days after drinking episodes</a:t>
            </a:r>
          </a:p>
          <a:p>
            <a:pPr lvl="2" marL="1828800" indent="-609600" defTabSz="792479">
              <a:spcBef>
                <a:spcPts val="5600"/>
              </a:spcBef>
              <a:defRPr sz="4992">
                <a:latin typeface="Calibri"/>
                <a:ea typeface="Calibri"/>
                <a:cs typeface="Calibri"/>
                <a:sym typeface="Calibri"/>
              </a:defRPr>
            </a:pPr>
            <a:r>
              <a:t>Inaccurate data surveying </a:t>
            </a:r>
          </a:p>
          <a:p>
            <a:pPr lvl="1" marL="1219200" indent="-609600" defTabSz="792479">
              <a:spcBef>
                <a:spcPts val="5600"/>
              </a:spcBef>
              <a:defRPr sz="4992">
                <a:latin typeface="Calibri"/>
                <a:ea typeface="Calibri"/>
                <a:cs typeface="Calibri"/>
                <a:sym typeface="Calibri"/>
              </a:defRPr>
            </a:pPr>
            <a:r>
              <a:t>Goal: report behavioral data in realtime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Timeline</a:t>
            </a:r>
          </a:p>
        </p:txBody>
      </p:sp>
      <p:sp>
        <p:nvSpPr>
          <p:cNvPr id="135" name="Shape 135"/>
          <p:cNvSpPr/>
          <p:nvPr/>
        </p:nvSpPr>
        <p:spPr>
          <a:xfrm>
            <a:off x="1454928" y="7531099"/>
            <a:ext cx="210058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6" name="Shape 136"/>
          <p:cNvSpPr/>
          <p:nvPr/>
        </p:nvSpPr>
        <p:spPr>
          <a:xfrm flipV="1">
            <a:off x="4394296" y="7111351"/>
            <a:ext cx="1" cy="83949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9436651" y="7111351"/>
            <a:ext cx="1" cy="83949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14479006" y="7111351"/>
            <a:ext cx="1" cy="83949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9" name="Shape 139"/>
          <p:cNvSpPr/>
          <p:nvPr/>
        </p:nvSpPr>
        <p:spPr>
          <a:xfrm flipV="1">
            <a:off x="19521361" y="7111351"/>
            <a:ext cx="1" cy="83949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0" name="Shape 140"/>
          <p:cNvSpPr/>
          <p:nvPr/>
        </p:nvSpPr>
        <p:spPr>
          <a:xfrm>
            <a:off x="3129158" y="8017864"/>
            <a:ext cx="5113989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Deliverable 1: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Location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Communication with cloud/server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Time Stamp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UI Sketches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June 30</a:t>
            </a:r>
          </a:p>
        </p:txBody>
      </p:sp>
      <p:sp>
        <p:nvSpPr>
          <p:cNvPr id="141" name="Shape 141"/>
          <p:cNvSpPr/>
          <p:nvPr/>
        </p:nvSpPr>
        <p:spPr>
          <a:xfrm>
            <a:off x="7966065" y="4009035"/>
            <a:ext cx="511399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Deliverable 2: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Functioning App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app used for data gathering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August 9</a:t>
            </a:r>
          </a:p>
        </p:txBody>
      </p:sp>
      <p:sp>
        <p:nvSpPr>
          <p:cNvPr id="142" name="Shape 142"/>
          <p:cNvSpPr/>
          <p:nvPr/>
        </p:nvSpPr>
        <p:spPr>
          <a:xfrm>
            <a:off x="13163069" y="8017864"/>
            <a:ext cx="511399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Deliverable 3: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User-facing layout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web element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App Updates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Excel alpha version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March 2</a:t>
            </a:r>
          </a:p>
        </p:txBody>
      </p:sp>
      <p:sp>
        <p:nvSpPr>
          <p:cNvPr id="143" name="Shape 143"/>
          <p:cNvSpPr/>
          <p:nvPr/>
        </p:nvSpPr>
        <p:spPr>
          <a:xfrm>
            <a:off x="17815101" y="3155949"/>
            <a:ext cx="5113990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Deliverable 4: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Working version of updated app, web-facing portal, and Excel Analytics Workbook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Pilot App</a:t>
            </a:r>
          </a:p>
          <a:p>
            <a:pPr marL="610576" indent="-610576" algn="l">
              <a:buSzPct val="75000"/>
              <a:buChar char="-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May 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1689100" y="552471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Basic Features of BoozyMeter</a:t>
            </a:r>
          </a:p>
        </p:txBody>
      </p:sp>
      <p:sp>
        <p:nvSpPr>
          <p:cNvPr id="146" name="Shape 146"/>
          <p:cNvSpPr/>
          <p:nvPr>
            <p:ph type="body" sz="half" idx="1"/>
          </p:nvPr>
        </p:nvSpPr>
        <p:spPr>
          <a:xfrm>
            <a:off x="1689100" y="3543343"/>
            <a:ext cx="10969945" cy="929640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User can…</a:t>
            </a:r>
          </a:p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report type of drink</a:t>
            </a:r>
          </a:p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number of drinks</a:t>
            </a:r>
          </a:p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size of drink</a:t>
            </a:r>
          </a:p>
          <a:p>
            <a:pPr lvl="1" marL="1828800" indent="-914400"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Other Questions proposed by Researcher</a:t>
            </a:r>
          </a:p>
        </p:txBody>
      </p:sp>
      <p:sp>
        <p:nvSpPr>
          <p:cNvPr id="147" name="Shape 147"/>
          <p:cNvSpPr/>
          <p:nvPr/>
        </p:nvSpPr>
        <p:spPr>
          <a:xfrm>
            <a:off x="12848217" y="4049487"/>
            <a:ext cx="10969946" cy="640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5900"/>
              </a:spcBef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App…</a:t>
            </a:r>
          </a:p>
          <a:p>
            <a:pPr lvl="1" marL="1828800" indent="-914400" algn="l">
              <a:spcBef>
                <a:spcPts val="5900"/>
              </a:spcBef>
              <a:buSzPct val="100000"/>
              <a:buAutoNum type="arabicPeriod" startAt="1"/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Tracks location/time</a:t>
            </a:r>
          </a:p>
          <a:p>
            <a:pPr lvl="1" marL="1828800" indent="-914400" algn="l">
              <a:spcBef>
                <a:spcPts val="5900"/>
              </a:spcBef>
              <a:buSzPct val="100000"/>
              <a:buAutoNum type="arabicPeriod" startAt="1"/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Logs Answers to questions</a:t>
            </a:r>
          </a:p>
          <a:p>
            <a:pPr lvl="1" marL="1828800" indent="-914400" algn="l">
              <a:spcBef>
                <a:spcPts val="5900"/>
              </a:spcBef>
              <a:buSzPct val="100000"/>
              <a:buAutoNum type="arabicPeriod" startAt="1"/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Prompts morning questionnaire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unknown.png"/>
          <p:cNvPicPr>
            <a:picLocks noChangeAspect="1"/>
          </p:cNvPicPr>
          <p:nvPr/>
        </p:nvPicPr>
        <p:blipFill>
          <a:blip r:embed="rId2">
            <a:extLst/>
          </a:blip>
          <a:srcRect l="0" t="0" r="49723" b="3251"/>
          <a:stretch>
            <a:fillRect/>
          </a:stretch>
        </p:blipFill>
        <p:spPr>
          <a:xfrm>
            <a:off x="2538683" y="156636"/>
            <a:ext cx="18029195" cy="6550266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-1866901" y="4375469"/>
            <a:ext cx="1270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51" name="unknown.png"/>
          <p:cNvPicPr>
            <a:picLocks noChangeAspect="1"/>
          </p:cNvPicPr>
          <p:nvPr/>
        </p:nvPicPr>
        <p:blipFill>
          <a:blip r:embed="rId2">
            <a:extLst/>
          </a:blip>
          <a:srcRect l="49840" t="0" r="0" b="1695"/>
          <a:stretch>
            <a:fillRect/>
          </a:stretch>
        </p:blipFill>
        <p:spPr>
          <a:xfrm>
            <a:off x="3816078" y="6888291"/>
            <a:ext cx="18029302" cy="667112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-3353488" y="6845557"/>
            <a:ext cx="1270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70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1689100" y="721219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Basic Features of BoozyAnalytics</a:t>
            </a:r>
          </a:p>
        </p:txBody>
      </p:sp>
      <p:sp>
        <p:nvSpPr>
          <p:cNvPr id="155" name="Shape 155"/>
          <p:cNvSpPr/>
          <p:nvPr/>
        </p:nvSpPr>
        <p:spPr>
          <a:xfrm>
            <a:off x="1181444" y="3403600"/>
            <a:ext cx="10969945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668655">
              <a:spcBef>
                <a:spcPts val="4700"/>
              </a:spcBef>
              <a:defRPr sz="4212">
                <a:latin typeface="Calibri"/>
                <a:ea typeface="Calibri"/>
                <a:cs typeface="Calibri"/>
                <a:sym typeface="Calibri"/>
              </a:defRPr>
            </a:pPr>
            <a:r>
              <a:t>Webpage…</a:t>
            </a:r>
          </a:p>
          <a:p>
            <a:pPr lvl="1" marL="1481327" indent="-740663" algn="l" defTabSz="668655">
              <a:spcBef>
                <a:spcPts val="4700"/>
              </a:spcBef>
              <a:buSzPct val="100000"/>
              <a:buAutoNum type="arabicPeriod" startAt="1"/>
              <a:defRPr sz="4212">
                <a:latin typeface="Calibri"/>
                <a:ea typeface="Calibri"/>
                <a:cs typeface="Calibri"/>
                <a:sym typeface="Calibri"/>
              </a:defRPr>
            </a:pPr>
            <a:r>
              <a:t>Admin portal for BoozyMeter</a:t>
            </a:r>
          </a:p>
          <a:p>
            <a:pPr lvl="1" marL="1481327" indent="-740663" algn="l" defTabSz="668655">
              <a:spcBef>
                <a:spcPts val="4700"/>
              </a:spcBef>
              <a:buSzPct val="100000"/>
              <a:buAutoNum type="arabicPeriod" startAt="1"/>
              <a:defRPr sz="4212">
                <a:latin typeface="Calibri"/>
                <a:ea typeface="Calibri"/>
                <a:cs typeface="Calibri"/>
                <a:sym typeface="Calibri"/>
              </a:defRPr>
            </a:pPr>
            <a:r>
              <a:t>User management capabilities (add/delete)</a:t>
            </a:r>
          </a:p>
          <a:p>
            <a:pPr lvl="1" marL="1481327" indent="-740663" algn="l" defTabSz="668655">
              <a:spcBef>
                <a:spcPts val="4700"/>
              </a:spcBef>
              <a:buSzPct val="100000"/>
              <a:buAutoNum type="arabicPeriod" startAt="1"/>
              <a:defRPr sz="4212">
                <a:latin typeface="Calibri"/>
                <a:ea typeface="Calibri"/>
                <a:cs typeface="Calibri"/>
                <a:sym typeface="Calibri"/>
              </a:defRPr>
            </a:pPr>
            <a:r>
              <a:t>Control/Experimental Group Management</a:t>
            </a:r>
          </a:p>
          <a:p>
            <a:pPr lvl="1" marL="1481327" indent="-740663" algn="l" defTabSz="668655">
              <a:spcBef>
                <a:spcPts val="4700"/>
              </a:spcBef>
              <a:buSzPct val="100000"/>
              <a:buAutoNum type="arabicPeriod" startAt="1"/>
              <a:defRPr sz="4212">
                <a:latin typeface="Calibri"/>
                <a:ea typeface="Calibri"/>
                <a:cs typeface="Calibri"/>
                <a:sym typeface="Calibri"/>
              </a:defRPr>
            </a:pPr>
            <a:r>
              <a:t>Exporting Data</a:t>
            </a:r>
          </a:p>
          <a:p>
            <a:pPr lvl="1" marL="1481327" indent="-740663" algn="l" defTabSz="668655">
              <a:spcBef>
                <a:spcPts val="4700"/>
              </a:spcBef>
              <a:buSzPct val="100000"/>
              <a:buAutoNum type="arabicPeriod" startAt="1"/>
              <a:defRPr sz="4212">
                <a:latin typeface="Calibri"/>
                <a:ea typeface="Calibri"/>
                <a:cs typeface="Calibri"/>
                <a:sym typeface="Calibri"/>
              </a:defRPr>
            </a:pPr>
            <a:r>
              <a:t>Live Dashboard</a:t>
            </a:r>
          </a:p>
          <a:p>
            <a:pPr lvl="1" marL="1481327" indent="-740663" algn="l" defTabSz="668655">
              <a:spcBef>
                <a:spcPts val="4700"/>
              </a:spcBef>
              <a:buSzPct val="100000"/>
              <a:buAutoNum type="arabicPeriod" startAt="1"/>
              <a:defRPr sz="4212">
                <a:latin typeface="Calibri"/>
                <a:ea typeface="Calibri"/>
                <a:cs typeface="Calibri"/>
                <a:sym typeface="Calibri"/>
              </a:defRPr>
            </a:pPr>
            <a:r>
              <a:t>Individual Participant Activity Analysis</a:t>
            </a:r>
          </a:p>
        </p:txBody>
      </p:sp>
      <p:sp>
        <p:nvSpPr>
          <p:cNvPr id="156" name="Shape 156"/>
          <p:cNvSpPr/>
          <p:nvPr/>
        </p:nvSpPr>
        <p:spPr>
          <a:xfrm>
            <a:off x="12528916" y="5133181"/>
            <a:ext cx="10969945" cy="583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5900"/>
              </a:spcBef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Excel Analytics Workbook…</a:t>
            </a:r>
          </a:p>
          <a:p>
            <a:pPr lvl="1" marL="1828800" indent="-914400" algn="l">
              <a:spcBef>
                <a:spcPts val="5900"/>
              </a:spcBef>
              <a:buSzPct val="100000"/>
              <a:buAutoNum type="arabicPeriod" startAt="1"/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Merge Raw and Demographic data</a:t>
            </a:r>
          </a:p>
          <a:p>
            <a:pPr lvl="1" marL="1828800" indent="-914400" algn="l">
              <a:spcBef>
                <a:spcPts val="5900"/>
              </a:spcBef>
              <a:buSzPct val="100000"/>
              <a:buAutoNum type="arabicPeriod" startAt="1"/>
              <a:defRPr sz="5200">
                <a:latin typeface="Calibri"/>
                <a:ea typeface="Calibri"/>
                <a:cs typeface="Calibri"/>
                <a:sym typeface="Calibri"/>
              </a:defRPr>
            </a:pPr>
            <a:r>
              <a:t>Perform basic filtering analyses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